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82" r:id="rId3"/>
    <p:sldId id="258" r:id="rId4"/>
    <p:sldId id="259" r:id="rId5"/>
    <p:sldId id="263" r:id="rId6"/>
    <p:sldId id="274" r:id="rId7"/>
    <p:sldId id="277" r:id="rId8"/>
    <p:sldId id="279" r:id="rId9"/>
    <p:sldId id="280" r:id="rId10"/>
    <p:sldId id="278" r:id="rId11"/>
    <p:sldId id="281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B08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0" autoAdjust="0"/>
    <p:restoredTop sz="90929"/>
  </p:normalViewPr>
  <p:slideViewPr>
    <p:cSldViewPr>
      <p:cViewPr>
        <p:scale>
          <a:sx n="69" d="100"/>
          <a:sy n="69" d="100"/>
        </p:scale>
        <p:origin x="-9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C5CBA-199F-4A25-BD47-30E87DF2C9DA}" type="datetimeFigureOut">
              <a:rPr lang="sk-SK" smtClean="0"/>
              <a:pPr/>
              <a:t>11.09.2018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74F5-60F4-4939-BAB0-9EF671D3C13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4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43161-E4EE-4497-BD9D-9424335D2505}" type="datetime1">
              <a:rPr lang="sk-SK" smtClean="0"/>
              <a:t>11.09.2018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AC73-A170-4D87-85A4-6213A6D128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175B2-F48B-43E2-BC28-781A6DCDD4E5}" type="datetime1">
              <a:rPr lang="sk-SK" smtClean="0"/>
              <a:t>11.09.2018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77D03-5354-4750-B4A4-A551EA403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7441B-D397-4DCC-9592-06C39FFCC620}" type="datetime1">
              <a:rPr lang="sk-SK" smtClean="0"/>
              <a:t>11.09.2018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F9E34-6E4D-47D5-B25E-92B68B94E6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B3ACF-A716-4C98-9E9E-94B38D94807C}" type="datetime1">
              <a:rPr lang="sk-SK" smtClean="0"/>
              <a:t>11.09.2018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7E39-4ECC-4BC2-BA91-728444ABE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B4F32-08F7-473E-9A13-41B6C15BCBB5}" type="datetime1">
              <a:rPr lang="sk-SK" smtClean="0"/>
              <a:t>11.09.2018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4ADB6-4CFD-4A09-A740-F06CB1B803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54B40-805B-4DCE-A2F1-05C5A933BD3D}" type="datetime1">
              <a:rPr lang="sk-SK" smtClean="0"/>
              <a:t>11.09.2018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A2F46-51C1-467D-8A5E-506AF21084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5457C-4F02-4965-B0AD-B1B532339AFB}" type="datetime1">
              <a:rPr lang="sk-SK" smtClean="0"/>
              <a:t>11.09.2018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E1C18-CCEF-468C-BBC7-791A33F30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F6B68C-75E6-4C00-A16E-E06C71098D19}" type="datetime1">
              <a:rPr lang="sk-SK" smtClean="0"/>
              <a:t>11.09.2018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A38F2-10D4-4A0A-8955-88C79BE2D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3E254-9B58-4C21-A6EA-65852431D5DC}" type="datetime1">
              <a:rPr lang="sk-SK" smtClean="0"/>
              <a:t>11.09.2018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3998A-C652-4284-B4D8-9ED1736D60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DA55F-BAE0-49A6-BB52-97BFC5B7C029}" type="datetime1">
              <a:rPr lang="sk-SK" smtClean="0"/>
              <a:t>11.09.2018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F4B7-B422-4F90-B873-6EBF7C8599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26AA4-D585-4626-A2CF-666AC3B3B6E4}" type="datetime1">
              <a:rPr lang="sk-SK" smtClean="0"/>
              <a:t>11.09.2018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F8A5C-77B7-45B8-855E-E30FE3310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4F7743-4EBA-4E85-B4A2-682BD2FDBEF9}" type="datetime1">
              <a:rPr lang="sk-SK" smtClean="0"/>
              <a:t>11.09.2018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F6EBF-3778-4640-A116-87669901D4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pPr algn="ctr"/>
            <a:r>
              <a:rPr lang="sk-SK" sz="8000" dirty="0">
                <a:latin typeface="Comic Sans MS" pitchFamily="66" charset="0"/>
              </a:rPr>
              <a:t>OPTIKA</a:t>
            </a:r>
            <a:endParaRPr lang="cs-CZ" sz="8000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/>
          <a:lstStyle/>
          <a:p>
            <a:r>
              <a:rPr lang="sk-SK" sz="5400" dirty="0" smtClean="0">
                <a:latin typeface="Comic Sans MS" pitchFamily="66" charset="0"/>
              </a:rPr>
              <a:t>SLNEČNÉ SVETLO A TEPLO</a:t>
            </a:r>
          </a:p>
          <a:p>
            <a:endParaRPr lang="sk-SK" sz="4000" dirty="0" smtClean="0">
              <a:latin typeface="Comic Sans MS" pitchFamily="66" charset="0"/>
            </a:endParaRPr>
          </a:p>
          <a:p>
            <a:pPr algn="r"/>
            <a:r>
              <a:rPr lang="sk-SK" dirty="0" smtClean="0">
                <a:latin typeface="Comic Sans MS" pitchFamily="66" charset="0"/>
              </a:rPr>
              <a:t>RNDr. Venhačová Jarmila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6C2-2391-4409-AAF4-9C7C9E1DA25A}" type="datetime1">
              <a:rPr lang="sk-SK" smtClean="0"/>
              <a:t>11.09.2018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 smtClean="0">
                <a:solidFill>
                  <a:srgbClr val="800000"/>
                </a:solidFill>
                <a:latin typeface="Times New Roman" pitchFamily="18" charset="0"/>
              </a:rPr>
              <a:t>Slnečná konštanta:</a:t>
            </a:r>
            <a:endParaRPr lang="cs-CZ" sz="5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17713"/>
            <a:ext cx="8271520" cy="2059359"/>
          </a:xfrm>
        </p:spPr>
        <p:txBody>
          <a:bodyPr/>
          <a:lstStyle/>
          <a:p>
            <a:pPr algn="just"/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konštanta, ktorá vyjadruje, že každú minútu dopadne na plochu </a:t>
            </a:r>
            <a:r>
              <a:rPr lang="sk-SK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sk-SK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kolmo žiarenie s energiou 8,45 J</a:t>
            </a:r>
            <a:endParaRPr lang="sk-SK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FAF-F2AC-4060-BBEE-1F0F97F87BA2}" type="datetime1">
              <a:rPr lang="sk-SK" smtClean="0"/>
              <a:t>11.09.2018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pPr algn="l"/>
            <a:r>
              <a:rPr lang="sk-SK" sz="3200" i="1" dirty="0" smtClean="0"/>
              <a:t>Aktivita:</a:t>
            </a:r>
            <a:r>
              <a:rPr lang="sk-SK" sz="3200" dirty="0" smtClean="0"/>
              <a:t> Určenie hodnoty slnečnej konštanty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3429000"/>
            <a:ext cx="7918648" cy="3024336"/>
          </a:xfrm>
        </p:spPr>
        <p:txBody>
          <a:bodyPr/>
          <a:lstStyle/>
          <a:p>
            <a:r>
              <a:rPr lang="sk-SK" sz="2000" dirty="0" smtClean="0"/>
              <a:t>odmeraj obsah dna</a:t>
            </a:r>
          </a:p>
          <a:p>
            <a:r>
              <a:rPr lang="sk-SK" sz="2000" dirty="0" smtClean="0"/>
              <a:t>nalej do misky vodu s hmotnosťou </a:t>
            </a:r>
            <a:r>
              <a:rPr lang="sk-SK" sz="2000" i="1" dirty="0" smtClean="0"/>
              <a:t>m</a:t>
            </a:r>
          </a:p>
          <a:p>
            <a:r>
              <a:rPr lang="sk-SK" sz="2000" dirty="0" smtClean="0"/>
              <a:t>odmeraj počiatočnú teplotu vody </a:t>
            </a:r>
            <a:r>
              <a:rPr lang="sk-SK" sz="2000" i="1" dirty="0" smtClean="0"/>
              <a:t>t</a:t>
            </a:r>
            <a:r>
              <a:rPr lang="sk-SK" sz="2000" i="1" baseline="-25000" dirty="0" smtClean="0"/>
              <a:t>1</a:t>
            </a:r>
            <a:endParaRPr lang="sk-SK" sz="2000" i="1" dirty="0" smtClean="0"/>
          </a:p>
          <a:p>
            <a:r>
              <a:rPr lang="sk-SK" sz="2000" dirty="0" smtClean="0"/>
              <a:t>v zvolených časových intervaloch  meraj teplotu vody </a:t>
            </a:r>
            <a:r>
              <a:rPr lang="sk-SK" sz="2000" i="1" dirty="0" smtClean="0"/>
              <a:t>t</a:t>
            </a:r>
            <a:r>
              <a:rPr lang="sk-SK" sz="2000" i="1" baseline="-25000" dirty="0" smtClean="0"/>
              <a:t>2</a:t>
            </a:r>
            <a:r>
              <a:rPr lang="sk-SK" sz="2000" i="1" dirty="0" smtClean="0"/>
              <a:t>  </a:t>
            </a:r>
            <a:r>
              <a:rPr lang="sk-SK" sz="2000" dirty="0" smtClean="0"/>
              <a:t>a hodnoty zapisuj do pripravenej tabuľky</a:t>
            </a:r>
          </a:p>
          <a:p>
            <a:r>
              <a:rPr lang="sk-SK" sz="2000" dirty="0" smtClean="0"/>
              <a:t>vypočítaj teplo </a:t>
            </a:r>
            <a:r>
              <a:rPr lang="sk-SK" sz="2000" i="1" dirty="0" smtClean="0"/>
              <a:t>Q,</a:t>
            </a:r>
            <a:r>
              <a:rPr lang="sk-SK" sz="2000" dirty="0" smtClean="0"/>
              <a:t> ktoré prijala voda za celkový čas merania</a:t>
            </a:r>
          </a:p>
          <a:p>
            <a:r>
              <a:rPr lang="sk-SK" sz="2000" dirty="0" smtClean="0"/>
              <a:t>vypočítaj teplo prijaté vodou za 1 minútu</a:t>
            </a:r>
          </a:p>
          <a:p>
            <a:r>
              <a:rPr lang="sk-SK" sz="2000" b="1" dirty="0" smtClean="0"/>
              <a:t>Koľko energie dopadlo na plochu 1 cm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 ?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800" dirty="0" smtClean="0"/>
          </a:p>
          <a:p>
            <a:endParaRPr lang="sk-SK" sz="28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2195736" y="1412776"/>
            <a:ext cx="4567634" cy="2088232"/>
            <a:chOff x="539552" y="2132856"/>
            <a:chExt cx="4567634" cy="20882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132856"/>
              <a:ext cx="3067050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rot="273625" flipV="1">
              <a:off x="3356106" y="3083503"/>
              <a:ext cx="374650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3419872" y="3356992"/>
              <a:ext cx="400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3419872" y="3573016"/>
              <a:ext cx="368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3779912" y="2636912"/>
              <a:ext cx="648072" cy="288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voda</a:t>
              </a:r>
              <a:endPara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779912" y="3284984"/>
              <a:ext cx="1327274" cy="26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čierna</a:t>
              </a:r>
              <a:r>
                <a:rPr kumimoji="0" 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podložka</a:t>
              </a:r>
              <a:endPara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851920" y="3933056"/>
              <a:ext cx="936104" cy="288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polystyrén</a:t>
              </a:r>
              <a:endPara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A5E5-E5BC-4B39-865E-E23307A41A93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5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5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75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2817"/>
            <a:ext cx="7772400" cy="2592288"/>
          </a:xfrm>
        </p:spPr>
        <p:txBody>
          <a:bodyPr/>
          <a:lstStyle/>
          <a:p>
            <a:r>
              <a:rPr lang="sk-SK" sz="7200" dirty="0">
                <a:solidFill>
                  <a:srgbClr val="993300"/>
                </a:solidFill>
                <a:latin typeface="Times New Roman" pitchFamily="18" charset="0"/>
              </a:rPr>
              <a:t>Ďakujem za pozornosť</a:t>
            </a:r>
            <a:endParaRPr lang="cs-CZ" sz="7200" dirty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27584" y="50851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Šablónka: </a:t>
            </a:r>
            <a:r>
              <a:rPr lang="sk-SK" dirty="0" err="1" smtClean="0"/>
              <a:t>Maninová</a:t>
            </a:r>
            <a:r>
              <a:rPr lang="sk-SK" dirty="0" smtClean="0"/>
              <a:t> Elena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0264-1382-4BCA-8927-89EC1251822A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800000"/>
                </a:solidFill>
              </a:rPr>
              <a:t>Slnko</a:t>
            </a:r>
            <a:endParaRPr lang="sk-SK" dirty="0">
              <a:solidFill>
                <a:srgbClr val="8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981200"/>
            <a:ext cx="4176464" cy="4114800"/>
          </a:xfrm>
        </p:spPr>
        <p:txBody>
          <a:bodyPr/>
          <a:lstStyle/>
          <a:p>
            <a:r>
              <a:rPr lang="sk-SK" dirty="0"/>
              <a:t>t</a:t>
            </a:r>
            <a:r>
              <a:rPr lang="sk-SK" dirty="0" smtClean="0"/>
              <a:t>eplota vo vnútri sa odhaduje až na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smtClean="0"/>
              <a:t>20 </a:t>
            </a:r>
            <a:r>
              <a:rPr lang="sk-SK" dirty="0" smtClean="0"/>
              <a:t>miliónov °C.</a:t>
            </a:r>
          </a:p>
          <a:p>
            <a:r>
              <a:rPr lang="sk-SK" dirty="0"/>
              <a:t>h</a:t>
            </a:r>
            <a:r>
              <a:rPr lang="sk-SK" dirty="0" smtClean="0"/>
              <a:t>orúci je aj povrch približne 6 000°C</a:t>
            </a:r>
            <a:r>
              <a:rPr lang="sk-SK" dirty="0" smtClean="0"/>
              <a:t>.</a:t>
            </a:r>
          </a:p>
          <a:p>
            <a:r>
              <a:rPr lang="sk-SK" dirty="0" err="1"/>
              <a:t>k</a:t>
            </a:r>
            <a:r>
              <a:rPr lang="sk-SK" dirty="0" err="1" smtClean="0"/>
              <a:t>orona</a:t>
            </a:r>
            <a:r>
              <a:rPr lang="sk-SK" dirty="0" smtClean="0"/>
              <a:t> </a:t>
            </a:r>
            <a:r>
              <a:rPr lang="sk-SK" smtClean="0"/>
              <a:t>okolo milióna °C.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3ACF-A716-4C98-9E9E-94B38D94807C}" type="datetime1">
              <a:rPr lang="sk-SK" smtClean="0"/>
              <a:t>11.09.2018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957159" cy="57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dirty="0" smtClean="0">
                <a:solidFill>
                  <a:srgbClr val="800000"/>
                </a:solidFill>
                <a:latin typeface="Times New Roman" pitchFamily="18" charset="0"/>
              </a:rPr>
              <a:t>Slnečné svetlo</a:t>
            </a:r>
            <a:endParaRPr lang="cs-CZ" sz="60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017713"/>
            <a:ext cx="834352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>
                <a:latin typeface="Times New Roman" pitchFamily="18" charset="0"/>
              </a:rPr>
              <a:t>prichádza k nám z veľkej vzdialenosti</a:t>
            </a:r>
          </a:p>
          <a:p>
            <a:pPr>
              <a:lnSpc>
                <a:spcPct val="90000"/>
              </a:lnSpc>
              <a:buNone/>
            </a:pPr>
            <a:endParaRPr lang="sk-SK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sk-SK" dirty="0" smtClean="0">
                <a:latin typeface="Times New Roman" pitchFamily="18" charset="0"/>
              </a:rPr>
              <a:t>	1 AU = </a:t>
            </a:r>
            <a:r>
              <a:rPr lang="sk-SK" b="1" dirty="0" smtClean="0">
                <a:latin typeface="Times New Roman" pitchFamily="18" charset="0"/>
              </a:rPr>
              <a:t>150 mil. km </a:t>
            </a:r>
            <a:r>
              <a:rPr lang="sk-SK" dirty="0" smtClean="0">
                <a:latin typeface="Times New Roman" pitchFamily="18" charset="0"/>
              </a:rPr>
              <a:t>(astronomická jednotka)</a:t>
            </a:r>
          </a:p>
          <a:p>
            <a:pPr>
              <a:lnSpc>
                <a:spcPct val="90000"/>
              </a:lnSpc>
            </a:pPr>
            <a:endParaRPr lang="sk-SK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k-SK" dirty="0" smtClean="0">
                <a:latin typeface="Times New Roman" pitchFamily="18" charset="0"/>
              </a:rPr>
              <a:t>za čas približne </a:t>
            </a:r>
            <a:r>
              <a:rPr lang="sk-SK" b="1" dirty="0" smtClean="0">
                <a:latin typeface="Times New Roman" pitchFamily="18" charset="0"/>
              </a:rPr>
              <a:t>8 min</a:t>
            </a:r>
            <a:r>
              <a:rPr lang="sk-SK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sk-SK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k-SK" dirty="0" smtClean="0">
                <a:latin typeface="Times New Roman" pitchFamily="18" charset="0"/>
              </a:rPr>
              <a:t>rýchlosťou </a:t>
            </a:r>
            <a:r>
              <a:rPr lang="sk-SK" b="1" dirty="0" smtClean="0">
                <a:latin typeface="Times New Roman" pitchFamily="18" charset="0"/>
              </a:rPr>
              <a:t>300 000 km/s</a:t>
            </a:r>
          </a:p>
          <a:p>
            <a:pPr>
              <a:lnSpc>
                <a:spcPct val="90000"/>
              </a:lnSpc>
            </a:pPr>
            <a:endParaRPr lang="sk-SK" dirty="0">
              <a:latin typeface="Times New Roman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000D-29B5-44EB-B93C-AD6490DBFC6C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6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uiExpand="1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4102224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800000"/>
                </a:solidFill>
                <a:latin typeface="Times New Roman" pitchFamily="18" charset="0"/>
              </a:rPr>
              <a:t>Poznámka</a:t>
            </a:r>
            <a:endParaRPr lang="cs-CZ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924944"/>
            <a:ext cx="7846640" cy="2664296"/>
          </a:xfrm>
        </p:spPr>
        <p:txBody>
          <a:bodyPr/>
          <a:lstStyle/>
          <a:p>
            <a:pPr algn="just"/>
            <a:r>
              <a:rPr lang="sk-SK" sz="4800" dirty="0" smtClean="0">
                <a:latin typeface="Times New Roman" pitchFamily="18" charset="0"/>
              </a:rPr>
              <a:t>Ak by jedného dňa Slnko prestalo svietiť, zbadali by sme to až o 8 minút.</a:t>
            </a:r>
            <a:endParaRPr lang="cs-CZ" sz="4800" dirty="0">
              <a:latin typeface="Times New Roman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A0B3-24F4-4A7C-AD55-E048AB65BA0F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</a:rPr>
              <a:t>Slnečné lúče: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17713"/>
            <a:ext cx="8631560" cy="1915343"/>
          </a:xfrm>
        </p:spPr>
        <p:txBody>
          <a:bodyPr/>
          <a:lstStyle/>
          <a:p>
            <a:r>
              <a:rPr lang="sk-SK" sz="4400" dirty="0">
                <a:latin typeface="Times New Roman" pitchFamily="18" charset="0"/>
              </a:rPr>
              <a:t>v</a:t>
            </a:r>
            <a:r>
              <a:rPr lang="sk-SK" sz="4400" dirty="0" smtClean="0">
                <a:latin typeface="Times New Roman" pitchFamily="18" charset="0"/>
              </a:rPr>
              <a:t>stupujú do </a:t>
            </a:r>
            <a:r>
              <a:rPr lang="sk-SK" sz="4400" b="1" dirty="0" smtClean="0">
                <a:solidFill>
                  <a:srgbClr val="0033CC"/>
                </a:solidFill>
                <a:latin typeface="Times New Roman" pitchFamily="18" charset="0"/>
              </a:rPr>
              <a:t>atmosféry</a:t>
            </a:r>
            <a:r>
              <a:rPr lang="sk-SK" sz="4400" dirty="0" smtClean="0">
                <a:latin typeface="Times New Roman" pitchFamily="18" charset="0"/>
              </a:rPr>
              <a:t> našej Zeme</a:t>
            </a:r>
          </a:p>
          <a:p>
            <a:r>
              <a:rPr lang="sk-SK" sz="4400" dirty="0" smtClean="0">
                <a:latin typeface="Times New Roman" pitchFamily="18" charset="0"/>
              </a:rPr>
              <a:t>potom dopadajú na </a:t>
            </a:r>
            <a:r>
              <a:rPr lang="sk-SK" sz="4400" b="1" dirty="0" smtClean="0">
                <a:solidFill>
                  <a:srgbClr val="0033CC"/>
                </a:solidFill>
                <a:latin typeface="Times New Roman" pitchFamily="18" charset="0"/>
              </a:rPr>
              <a:t>povrch Zeme</a:t>
            </a:r>
            <a:endParaRPr lang="cs-CZ" sz="4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cs-CZ" dirty="0">
              <a:latin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5226" t="6061" r="6029" b="6061"/>
          <a:stretch>
            <a:fillRect/>
          </a:stretch>
        </p:blipFill>
        <p:spPr bwMode="auto">
          <a:xfrm>
            <a:off x="2915816" y="4005064"/>
            <a:ext cx="2952328" cy="20882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A555-73DB-4786-A850-ABABF3FB1B32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6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800" dirty="0" smtClean="0">
                <a:solidFill>
                  <a:srgbClr val="800000"/>
                </a:solidFill>
                <a:latin typeface="Times New Roman" pitchFamily="18" charset="0"/>
              </a:rPr>
              <a:t>Atmosféra Zeme</a:t>
            </a:r>
            <a:endParaRPr lang="sk-SK" sz="48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5256584" cy="3715543"/>
          </a:xfrm>
        </p:spPr>
        <p:txBody>
          <a:bodyPr/>
          <a:lstStyle/>
          <a:p>
            <a:pPr algn="just"/>
            <a:r>
              <a:rPr lang="sk-SK" sz="3600" b="1" dirty="0" smtClean="0">
                <a:latin typeface="Times New Roman" pitchFamily="18" charset="0"/>
              </a:rPr>
              <a:t>priehľadné prostredie</a:t>
            </a:r>
            <a:r>
              <a:rPr lang="sk-SK" sz="3600" dirty="0" smtClean="0">
                <a:latin typeface="Times New Roman" pitchFamily="18" charset="0"/>
              </a:rPr>
              <a:t>, od ktorého sa 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časť slnečných lúčov </a:t>
            </a:r>
            <a:r>
              <a:rPr lang="sk-SK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odrazí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časť doňho </a:t>
            </a:r>
            <a:r>
              <a:rPr lang="sk-SK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prenikne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láme</a:t>
            </a:r>
            <a:r>
              <a:rPr lang="sk-SK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 v ňom a dopadá na Zem (na oceány, pevninu, predmety, ...)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DEBF-418B-4A91-8991-652F379E7F79}" type="datetime1">
              <a:rPr lang="sk-SK" smtClean="0"/>
              <a:t>11.09.2018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4756"/>
            <a:ext cx="3210803" cy="29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09600"/>
            <a:ext cx="7414592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800000"/>
                </a:solidFill>
                <a:latin typeface="Times New Roman" pitchFamily="18" charset="0"/>
              </a:rPr>
              <a:t>Slnečné svetlo </a:t>
            </a:r>
            <a:r>
              <a:rPr lang="sk-SK" dirty="0" smtClean="0">
                <a:latin typeface="Times New Roman" pitchFamily="18" charset="0"/>
              </a:rPr>
              <a:t>tvoria 3 zložky:</a:t>
            </a:r>
            <a:endParaRPr lang="cs-CZ" dirty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7772400" cy="2160240"/>
          </a:xfrm>
        </p:spPr>
        <p:txBody>
          <a:bodyPr/>
          <a:lstStyle/>
          <a:p>
            <a:r>
              <a:rPr lang="sk-SK" sz="3600" dirty="0" smtClean="0">
                <a:latin typeface="Times New Roman" pitchFamily="18" charset="0"/>
              </a:rPr>
              <a:t>infračervené žiarenie – tepelné (45 %)</a:t>
            </a:r>
          </a:p>
          <a:p>
            <a:r>
              <a:rPr lang="sk-SK" sz="3600" dirty="0" smtClean="0">
                <a:latin typeface="Times New Roman" pitchFamily="18" charset="0"/>
              </a:rPr>
              <a:t>viditeľné svetlo (48 %)</a:t>
            </a:r>
          </a:p>
          <a:p>
            <a:r>
              <a:rPr lang="sk-SK" sz="3600" dirty="0" smtClean="0">
                <a:latin typeface="Times New Roman" pitchFamily="18" charset="0"/>
              </a:rPr>
              <a:t>ultrafialové žiarenie (7 %)</a:t>
            </a:r>
          </a:p>
          <a:p>
            <a:pPr>
              <a:buNone/>
            </a:pPr>
            <a:endParaRPr lang="cs-CZ" sz="4400" dirty="0">
              <a:latin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61395"/>
            <a:ext cx="2304256" cy="211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06738"/>
            <a:ext cx="2857500" cy="21145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E9E0-D8CD-4FA2-B8AA-A43743C97891}" type="datetime1">
              <a:rPr lang="sk-SK" smtClean="0"/>
              <a:t>11.09.2018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800000"/>
                </a:solidFill>
                <a:latin typeface="Times New Roman" pitchFamily="18" charset="0"/>
              </a:rPr>
              <a:t>Infračervené žiarenie</a:t>
            </a:r>
            <a:endParaRPr lang="cs-CZ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7772400" cy="4114800"/>
          </a:xfrm>
        </p:spPr>
        <p:txBody>
          <a:bodyPr/>
          <a:lstStyle/>
          <a:p>
            <a:pPr algn="just"/>
            <a:r>
              <a:rPr lang="sk-SK" dirty="0">
                <a:latin typeface="Times New Roman" pitchFamily="18" charset="0"/>
              </a:rPr>
              <a:t>ohrieva nás, ale môže spôsobiť aj popálenie</a:t>
            </a:r>
            <a:endParaRPr lang="sk-SK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/>
            <a:r>
              <a:rPr lang="sk-SK" dirty="0">
                <a:latin typeface="Times New Roman" pitchFamily="18" charset="0"/>
              </a:rPr>
              <a:t>vysiela ho </a:t>
            </a:r>
            <a:r>
              <a:rPr lang="sk-SK" b="1" dirty="0">
                <a:latin typeface="Times New Roman" pitchFamily="18" charset="0"/>
              </a:rPr>
              <a:t>Slnko</a:t>
            </a:r>
            <a:r>
              <a:rPr lang="sk-SK" dirty="0">
                <a:latin typeface="Times New Roman" pitchFamily="18" charset="0"/>
              </a:rPr>
              <a:t>, ale aj </a:t>
            </a:r>
            <a:r>
              <a:rPr lang="sk-SK" b="1" dirty="0">
                <a:latin typeface="Times New Roman" pitchFamily="18" charset="0"/>
              </a:rPr>
              <a:t>všetky horúce predmety </a:t>
            </a:r>
            <a:r>
              <a:rPr lang="sk-SK" dirty="0">
                <a:latin typeface="Times New Roman" pitchFamily="18" charset="0"/>
              </a:rPr>
              <a:t>(žeravé uhlie, rozžeravená špirála, aj ľudské telo</a:t>
            </a:r>
            <a:r>
              <a:rPr lang="cs-CZ" dirty="0">
                <a:latin typeface="Times New Roman" pitchFamily="18" charset="0"/>
              </a:rPr>
              <a:t>)</a:t>
            </a:r>
            <a:endParaRPr lang="sk-SK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cs-CZ" sz="3600" dirty="0">
              <a:latin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AF57-8FA6-4C5C-BBA4-532187C48C57}" type="datetime1">
              <a:rPr lang="sk-SK" smtClean="0"/>
              <a:t>11.09.2018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5077246" cy="1143000"/>
          </a:xfrm>
        </p:spPr>
        <p:txBody>
          <a:bodyPr/>
          <a:lstStyle/>
          <a:p>
            <a:r>
              <a:rPr lang="sk-SK" dirty="0">
                <a:solidFill>
                  <a:srgbClr val="800000"/>
                </a:solidFill>
                <a:latin typeface="Times New Roman" pitchFamily="18" charset="0"/>
              </a:rPr>
              <a:t>Ultrafialové žiarenie</a:t>
            </a:r>
            <a:endParaRPr lang="cs-CZ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835292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k-SK" dirty="0">
                <a:latin typeface="Times New Roman" pitchFamily="18" charset="0"/>
              </a:rPr>
              <a:t>spôsobuje </a:t>
            </a:r>
            <a:r>
              <a:rPr lang="sk-SK" b="1" dirty="0">
                <a:latin typeface="Times New Roman" pitchFamily="18" charset="0"/>
              </a:rPr>
              <a:t>zhnednutie kože </a:t>
            </a:r>
            <a:r>
              <a:rPr lang="sk-SK" dirty="0">
                <a:latin typeface="Times New Roman" pitchFamily="18" charset="0"/>
              </a:rPr>
              <a:t>(opaľovanie) a ničí choroboplodné </a:t>
            </a:r>
            <a:r>
              <a:rPr lang="sk-SK" dirty="0" smtClean="0">
                <a:latin typeface="Times New Roman" pitchFamily="18" charset="0"/>
              </a:rPr>
              <a:t>zárodky</a:t>
            </a:r>
          </a:p>
          <a:p>
            <a:pPr algn="just">
              <a:lnSpc>
                <a:spcPct val="90000"/>
              </a:lnSpc>
            </a:pPr>
            <a:r>
              <a:rPr lang="sk-SK" dirty="0" smtClean="0">
                <a:latin typeface="Times New Roman" pitchFamily="18" charset="0"/>
              </a:rPr>
              <a:t>vitamín D</a:t>
            </a:r>
          </a:p>
          <a:p>
            <a:pPr algn="just">
              <a:lnSpc>
                <a:spcPct val="90000"/>
              </a:lnSpc>
            </a:pPr>
            <a:r>
              <a:rPr lang="sk-SK" dirty="0" smtClean="0">
                <a:latin typeface="Times New Roman" pitchFamily="18" charset="0"/>
              </a:rPr>
              <a:t>vystavovanie v nadmernom množstve spôsobuje poškodenie kože </a:t>
            </a:r>
            <a:endParaRPr lang="sk-SK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sk-SK" dirty="0">
                <a:latin typeface="Times New Roman" pitchFamily="18" charset="0"/>
              </a:rPr>
              <a:t>v atmosfére ho pohlcuje plyn </a:t>
            </a:r>
            <a:r>
              <a:rPr lang="sk-SK" b="1" dirty="0">
                <a:solidFill>
                  <a:srgbClr val="0033CC"/>
                </a:solidFill>
                <a:latin typeface="Times New Roman" pitchFamily="18" charset="0"/>
              </a:rPr>
              <a:t>ozón</a:t>
            </a:r>
          </a:p>
          <a:p>
            <a:pPr algn="just">
              <a:lnSpc>
                <a:spcPct val="90000"/>
              </a:lnSpc>
            </a:pPr>
            <a:r>
              <a:rPr lang="sk-SK" dirty="0">
                <a:latin typeface="Times New Roman" pitchFamily="18" charset="0"/>
              </a:rPr>
              <a:t>oslabenie ozónovej vrstvy je veľmi nebezpečné pre ľudí a ostatné organizmy</a:t>
            </a:r>
            <a:endParaRPr lang="sk-SK" dirty="0">
              <a:latin typeface="Arial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C963-D28F-4EE1-8E9E-05B85396EC5B}" type="datetime1">
              <a:rPr lang="sk-SK" smtClean="0"/>
              <a:t>11.09.2018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22" y="4581128"/>
            <a:ext cx="22564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9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/>
    </p:bldLst>
  </p:timing>
</p:sld>
</file>

<file path=ppt/theme/theme1.xml><?xml version="1.0" encoding="utf-8"?>
<a:theme xmlns:a="http://schemas.openxmlformats.org/drawingml/2006/main" name="hviezdičková">
  <a:themeElements>
    <a:clrScheme name="Kópia – dopr. vých.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ópia – dopr. vých.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ópia – dopr. vých.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dopr. vých.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ópia – dopr. vých.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dopr. vých.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dopr. vých.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dopr. vých.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dopr. vých.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Šablónka HVIEZDIčKY Maninová Elena</Template>
  <TotalTime>418</TotalTime>
  <Words>293</Words>
  <Application>Microsoft Office PowerPoint</Application>
  <PresentationFormat>Prezentácia na obrazovke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hviezdičková</vt:lpstr>
      <vt:lpstr>OPTIKA</vt:lpstr>
      <vt:lpstr>Slnko</vt:lpstr>
      <vt:lpstr>Slnečné svetlo</vt:lpstr>
      <vt:lpstr>Poznámka</vt:lpstr>
      <vt:lpstr>Slnečné lúče:</vt:lpstr>
      <vt:lpstr>Atmosféra Zeme</vt:lpstr>
      <vt:lpstr>Slnečné svetlo tvoria 3 zložky:</vt:lpstr>
      <vt:lpstr>Infračervené žiarenie</vt:lpstr>
      <vt:lpstr>Ultrafialové žiarenie</vt:lpstr>
      <vt:lpstr>Slnečná konštanta:</vt:lpstr>
      <vt:lpstr>Aktivita: Určenie hodnoty slnečnej konštanty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ELEKTOMAGNETICKÉ JAVY</dc:title>
  <dc:creator>škola</dc:creator>
  <cp:lastModifiedBy>User</cp:lastModifiedBy>
  <cp:revision>73</cp:revision>
  <dcterms:created xsi:type="dcterms:W3CDTF">2008-01-06T19:39:53Z</dcterms:created>
  <dcterms:modified xsi:type="dcterms:W3CDTF">2018-09-11T20:48:52Z</dcterms:modified>
</cp:coreProperties>
</file>