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8E74F-F19A-404B-8FF2-506FEC5013B1}" type="datetimeFigureOut">
              <a:rPr lang="sk-SK" smtClean="0"/>
              <a:pPr/>
              <a:t>30.04.2020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D077-2977-457B-BBFA-B70CF15317E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mostudium.zskrac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sk-SK" sz="1400" dirty="0" smtClean="0">
                <a:latin typeface="Sylfaen" pitchFamily="18" charset="0"/>
              </a:rPr>
              <a:t>	Milá 8.A a 8.B,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1400" dirty="0" smtClean="0">
                <a:latin typeface="Sylfaen" pitchFamily="18" charset="0"/>
              </a:rPr>
              <a:t>	</a:t>
            </a:r>
            <a:r>
              <a:rPr lang="sk-SK" sz="1400" i="1" dirty="0" smtClean="0">
                <a:latin typeface="Sylfaen" pitchFamily="18" charset="0"/>
              </a:rPr>
              <a:t>„Účelom trestu je chrániť spoločnosť pred páchateľmi trestných činov, zabrániť odsúdenému v ďalšom páchaní trestnej činnosti a vychovať ho k tomu, aby viedol riadny život.“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1400" dirty="0" smtClean="0">
                <a:latin typeface="Sylfaen" pitchFamily="18" charset="0"/>
              </a:rPr>
              <a:t>	Aj na základe citovania z Trestného zákona, § 34 ste mohli zistiť, že témou tohto týždňa bude </a:t>
            </a:r>
            <a:r>
              <a:rPr lang="sk-SK" sz="1400" b="1" dirty="0" smtClean="0">
                <a:latin typeface="Sylfaen" pitchFamily="18" charset="0"/>
              </a:rPr>
              <a:t>TRESTNÉ PRÁVO</a:t>
            </a:r>
            <a:r>
              <a:rPr lang="sk-SK" sz="1400" dirty="0" smtClean="0">
                <a:latin typeface="Sylfae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1400" dirty="0">
                <a:latin typeface="Sylfaen" pitchFamily="18" charset="0"/>
              </a:rPr>
              <a:t>	</a:t>
            </a:r>
            <a:r>
              <a:rPr lang="sk-SK" sz="1400" dirty="0" smtClean="0">
                <a:latin typeface="Sylfaen" pitchFamily="18" charset="0"/>
              </a:rPr>
              <a:t>POKYNY: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1400" dirty="0">
                <a:latin typeface="Sylfaen" pitchFamily="18" charset="0"/>
              </a:rPr>
              <a:t>	</a:t>
            </a:r>
            <a:r>
              <a:rPr lang="sk-SK" sz="1400" dirty="0" smtClean="0">
                <a:latin typeface="Sylfaen" pitchFamily="18" charset="0"/>
              </a:rPr>
              <a:t>1. prepíšte si prezentáciu vo forme poznámok.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1400" dirty="0">
                <a:latin typeface="Sylfaen" pitchFamily="18" charset="0"/>
              </a:rPr>
              <a:t>	</a:t>
            </a:r>
            <a:r>
              <a:rPr lang="sk-SK" sz="1400" dirty="0" smtClean="0">
                <a:latin typeface="Sylfaen" pitchFamily="18" charset="0"/>
              </a:rPr>
              <a:t>2. prepísané poznámky mi odfoťte a vašu prácu „zdokladujte“. </a:t>
            </a:r>
          </a:p>
          <a:p>
            <a:pPr algn="just">
              <a:lnSpc>
                <a:spcPct val="150000"/>
              </a:lnSpc>
              <a:buNone/>
            </a:pPr>
            <a:r>
              <a:rPr lang="sk-SK" sz="1400" dirty="0">
                <a:latin typeface="Sylfaen" pitchFamily="18" charset="0"/>
              </a:rPr>
              <a:t>	</a:t>
            </a:r>
            <a:r>
              <a:rPr lang="sk-SK" sz="1400" dirty="0" smtClean="0">
                <a:latin typeface="Sylfaen" pitchFamily="18" charset="0"/>
              </a:rPr>
              <a:t>e-mail: </a:t>
            </a:r>
            <a:r>
              <a:rPr lang="sk-SK" sz="1400" dirty="0" err="1" smtClean="0">
                <a:latin typeface="Sylfaen" pitchFamily="18" charset="0"/>
                <a:hlinkClick r:id="rId3"/>
              </a:rPr>
              <a:t>samostudium.zskrac@gmail.com</a:t>
            </a:r>
            <a:r>
              <a:rPr lang="sk-SK" sz="1400" dirty="0" smtClean="0">
                <a:latin typeface="Sylfaen" pitchFamily="18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endParaRPr lang="sk-SK" sz="1400" dirty="0">
              <a:latin typeface="Sylfae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sk-SK" sz="1400" dirty="0" smtClean="0">
              <a:latin typeface="Sylfae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sk-SK" sz="1400" dirty="0">
                <a:latin typeface="Sylfaen" pitchFamily="18" charset="0"/>
              </a:rPr>
              <a:t>	</a:t>
            </a:r>
            <a:r>
              <a:rPr lang="sk-SK" sz="1400" dirty="0" smtClean="0">
                <a:latin typeface="Sylfaen" pitchFamily="18" charset="0"/>
              </a:rPr>
              <a:t>				Pozdravujem Vás a prajem pekný zvyšok týždňa.</a:t>
            </a:r>
            <a:r>
              <a:rPr lang="cs-CZ" sz="1400" dirty="0" smtClean="0">
                <a:latin typeface="Sylfaen" pitchFamily="18" charset="0"/>
              </a:rPr>
              <a:t>					Mgr. Vladimíra </a:t>
            </a:r>
            <a:r>
              <a:rPr lang="cs-CZ" sz="1400" dirty="0" err="1" smtClean="0">
                <a:latin typeface="Sylfaen" pitchFamily="18" charset="0"/>
              </a:rPr>
              <a:t>Madejová</a:t>
            </a:r>
            <a:endParaRPr lang="sk-SK" sz="1400" dirty="0" smtClean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Tresty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sk-SK" dirty="0" smtClean="0">
                <a:latin typeface="Sylfaen" pitchFamily="18" charset="0"/>
              </a:rPr>
              <a:t>trest odňatia slobody, podmienečný odklad výkonu trestu slobody, trest domáceho väzenia, trest povinnej práce, peňažný trest, trest prepadnutia majetku, trest prepadnutia vecí, trest zákazu činnosti.</a:t>
            </a:r>
          </a:p>
          <a:p>
            <a:endParaRPr lang="sk-SK" dirty="0"/>
          </a:p>
        </p:txBody>
      </p:sp>
      <p:pic>
        <p:nvPicPr>
          <p:cNvPr id="4" name="Obrázek 3" descr="1826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88107" y="4215109"/>
            <a:ext cx="4698472" cy="2642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Prezumpcia neviny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sk-SK" dirty="0">
                <a:latin typeface="Sylfaen" pitchFamily="18" charset="0"/>
              </a:rPr>
              <a:t>Z</a:t>
            </a:r>
            <a:r>
              <a:rPr lang="sk-SK" dirty="0" smtClean="0">
                <a:latin typeface="Sylfaen" pitchFamily="18" charset="0"/>
              </a:rPr>
              <a:t>namená</a:t>
            </a:r>
            <a:r>
              <a:rPr lang="sk-SK" dirty="0" smtClean="0">
                <a:latin typeface="Sylfaen" pitchFamily="18" charset="0"/>
              </a:rPr>
              <a:t>, že každý občan, ktorý je obvinený zo spáchania priestupku alebo trestného </a:t>
            </a:r>
            <a:r>
              <a:rPr lang="sk-SK" dirty="0" smtClean="0">
                <a:latin typeface="Sylfaen" pitchFamily="18" charset="0"/>
              </a:rPr>
              <a:t>činu </a:t>
            </a:r>
            <a:r>
              <a:rPr lang="sk-SK" dirty="0" smtClean="0">
                <a:latin typeface="Sylfaen" pitchFamily="18" charset="0"/>
              </a:rPr>
              <a:t>je považovaný za nevinného dovtedy, kým sudca nevznesie právoplatné rozhodnutie o jeho vine (pričom nezáleží na tom, či ho naozaj spáchal, alebo nespáchal).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Kriminalita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sk-SK" dirty="0">
                <a:latin typeface="Sylfaen" pitchFamily="18" charset="0"/>
              </a:rPr>
              <a:t>J</a:t>
            </a:r>
            <a:r>
              <a:rPr lang="sk-SK" dirty="0" smtClean="0">
                <a:latin typeface="Sylfaen" pitchFamily="18" charset="0"/>
              </a:rPr>
              <a:t>e </a:t>
            </a:r>
            <a:r>
              <a:rPr lang="sk-SK" dirty="0" smtClean="0">
                <a:latin typeface="Sylfaen" pitchFamily="18" charset="0"/>
              </a:rPr>
              <a:t>súhrn trestných činov, ktoré spáchali, či už úmyselne, alebo z nedbanlivosti trestnoprávne zodpovední jedinci na istom mieste a za isté obdobie (v štáte spravidla za rok).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cdn.eu/images/pulscms/MmI7MDA_/adb6611a-602b-48c1-9634-c294ded05f0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62736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5387975"/>
            <a:ext cx="7772400" cy="1470025"/>
          </a:xfrm>
        </p:spPr>
        <p:txBody>
          <a:bodyPr/>
          <a:lstStyle/>
          <a:p>
            <a:pPr algn="ctr"/>
            <a:r>
              <a:rPr lang="sk-SK" dirty="0" smtClean="0">
                <a:latin typeface="Sylfaen" pitchFamily="18" charset="0"/>
              </a:rPr>
              <a:t>Trestné právo</a:t>
            </a:r>
            <a:endParaRPr lang="sk-SK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 Trestný zákon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sk-SK" dirty="0" smtClean="0">
                <a:latin typeface="Sylfaen" pitchFamily="18" charset="0"/>
              </a:rPr>
              <a:t>Každé odvetvie práva, teda aj trestné právo, má svoje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právne normy usporiadané do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systému-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je kodifikované.</a:t>
            </a:r>
            <a:r>
              <a:rPr lang="sk-SK" dirty="0" smtClean="0">
                <a:latin typeface="Sylfaen" pitchFamily="18" charset="0"/>
              </a:rPr>
              <a:t> </a:t>
            </a:r>
          </a:p>
          <a:p>
            <a:pPr algn="just"/>
            <a:r>
              <a:rPr lang="sk-SK" dirty="0" smtClean="0">
                <a:latin typeface="Sylfaen" pitchFamily="18" charset="0"/>
              </a:rPr>
              <a:t>Kódexom trestného práva je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Trestný zákon</a:t>
            </a:r>
            <a:r>
              <a:rPr lang="sk-SK" b="1" dirty="0" smtClean="0">
                <a:latin typeface="Sylfaen" pitchFamily="18" charset="0"/>
              </a:rPr>
              <a:t>.</a:t>
            </a:r>
          </a:p>
          <a:p>
            <a:pPr algn="just"/>
            <a:r>
              <a:rPr lang="sk-SK" dirty="0" smtClean="0">
                <a:latin typeface="Sylfaen" pitchFamily="18" charset="0"/>
              </a:rPr>
              <a:t>V</a:t>
            </a:r>
            <a:r>
              <a:rPr lang="sk-SK" dirty="0" smtClean="0">
                <a:latin typeface="Sylfaen" pitchFamily="18" charset="0"/>
              </a:rPr>
              <a:t> Trestnom zákone je presne stanovené, aké konanie je pre spoločnosť také nebezpečné, že ho možno považovať za trestný čin.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Trestný čin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 algn="just"/>
            <a:r>
              <a:rPr lang="sk-SK" b="1" dirty="0" smtClean="0">
                <a:latin typeface="Sylfaen" pitchFamily="18" charset="0"/>
              </a:rPr>
              <a:t>Trestný čin</a:t>
            </a:r>
            <a:r>
              <a:rPr lang="sk-SK" dirty="0" smtClean="0">
                <a:latin typeface="Sylfaen" pitchFamily="18" charset="0"/>
              </a:rPr>
              <a:t> je protiprávne konanie, ktoré ohrozuje verejné záujmy a záujmy štátu</a:t>
            </a:r>
            <a:r>
              <a:rPr lang="sk-SK" dirty="0" smtClean="0">
                <a:latin typeface="Sylfaen" pitchFamily="18" charset="0"/>
              </a:rPr>
              <a:t>.</a:t>
            </a:r>
          </a:p>
          <a:p>
            <a:pPr lvl="0" algn="just"/>
            <a:r>
              <a:rPr lang="sk-SK" dirty="0" smtClean="0">
                <a:latin typeface="Sylfaen" pitchFamily="18" charset="0"/>
              </a:rPr>
              <a:t>Neplatia </a:t>
            </a:r>
            <a:r>
              <a:rPr lang="sk-SK" dirty="0" smtClean="0">
                <a:latin typeface="Sylfaen" pitchFamily="18" charset="0"/>
              </a:rPr>
              <a:t>žiadne výhovorky, neznalosť zákona nás neospravedlňuje. Napr. krádež, vražda, únos, falšovanie peňazí.</a:t>
            </a:r>
          </a:p>
          <a:p>
            <a:endParaRPr lang="sk-SK" dirty="0"/>
          </a:p>
        </p:txBody>
      </p:sp>
      <p:pic>
        <p:nvPicPr>
          <p:cNvPr id="5" name="Obrázek 4" descr="trest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500569"/>
            <a:ext cx="4857784" cy="2070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Priestupok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 algn="just"/>
            <a:r>
              <a:rPr lang="sk-SK" b="1" dirty="0" smtClean="0">
                <a:latin typeface="Sylfaen" pitchFamily="18" charset="0"/>
              </a:rPr>
              <a:t>Priestupok </a:t>
            </a:r>
            <a:r>
              <a:rPr lang="sk-SK" dirty="0" smtClean="0">
                <a:latin typeface="Sylfaen" pitchFamily="18" charset="0"/>
              </a:rPr>
              <a:t>je konanie, ktorého spoločenská nebezpečnosť je nižšia ako pri trestnom čine. Napr. rušenie nočného pokoja, predaj alkoholu mladistvým, hlasitá hudba, </a:t>
            </a:r>
            <a:r>
              <a:rPr lang="sk-SK" dirty="0" smtClean="0">
                <a:latin typeface="Sylfaen" pitchFamily="18" charset="0"/>
              </a:rPr>
              <a:t>malé krádeže– </a:t>
            </a:r>
            <a:r>
              <a:rPr lang="sk-SK" dirty="0" smtClean="0">
                <a:latin typeface="Sylfaen" pitchFamily="18" charset="0"/>
              </a:rPr>
              <a:t>za priestupok možno uložiť pokarhanie, pokutu, zákaz činnosti, prepadnutie veci.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Trestná zodpovednosť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k-SK" dirty="0" smtClean="0">
                <a:latin typeface="Sylfaen" pitchFamily="18" charset="0"/>
              </a:rPr>
              <a:t>Znamená to povinnosť osobne sa zodpovedať za trestný čin. </a:t>
            </a:r>
            <a:endParaRPr lang="sk-SK" dirty="0">
              <a:latin typeface="Sylfaen" pitchFamily="18" charset="0"/>
            </a:endParaRPr>
          </a:p>
        </p:txBody>
      </p:sp>
      <p:pic>
        <p:nvPicPr>
          <p:cNvPr id="4" name="Obrázek 3" descr="sudcovské-kladiv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708920"/>
            <a:ext cx="6021882" cy="3396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sk-SK" dirty="0" smtClean="0">
                <a:latin typeface="Sylfaen" pitchFamily="18" charset="0"/>
              </a:rPr>
              <a:t>Za svoje skutky ste zodpovední od </a:t>
            </a:r>
            <a:r>
              <a:rPr lang="sk-SK" i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14. roku </a:t>
            </a:r>
            <a:r>
              <a:rPr lang="sk-SK" dirty="0" smtClean="0">
                <a:latin typeface="Sylfaen" pitchFamily="18" charset="0"/>
              </a:rPr>
              <a:t>života.</a:t>
            </a:r>
          </a:p>
          <a:p>
            <a:pPr algn="just"/>
            <a:r>
              <a:rPr lang="sk-SK" dirty="0" smtClean="0">
                <a:latin typeface="Sylfaen" pitchFamily="18" charset="0"/>
              </a:rPr>
              <a:t>V období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od 14 do 18 rokov ste mladiství</a:t>
            </a:r>
            <a:r>
              <a:rPr lang="sk-SK" dirty="0" smtClean="0">
                <a:latin typeface="Sylfaen" pitchFamily="18" charset="0"/>
              </a:rPr>
              <a:t>- u mladistvých sa tresty znižujú na polovicu. Okrem trestu vám môže byť nariadená aj ochranná výchova.</a:t>
            </a:r>
          </a:p>
          <a:p>
            <a:pPr algn="just"/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Od 18 rokov </a:t>
            </a:r>
            <a:r>
              <a:rPr lang="sk-SK" dirty="0" smtClean="0">
                <a:latin typeface="Sylfaen" pitchFamily="18" charset="0"/>
              </a:rPr>
              <a:t>už máte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plnú trestnú zodpovednosť</a:t>
            </a:r>
            <a:r>
              <a:rPr lang="sk-SK" dirty="0" smtClean="0">
                <a:latin typeface="Sylfae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  <a:latin typeface="Sylfaen" pitchFamily="18" charset="0"/>
              </a:rPr>
              <a:t>Páchateľ</a:t>
            </a:r>
            <a:endParaRPr lang="sk-SK" sz="3600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58204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>
                <a:latin typeface="Sylfaen" pitchFamily="18" charset="0"/>
              </a:rPr>
              <a:t>Ten, kto spácha trestný čin, je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páchateľ</a:t>
            </a:r>
            <a:r>
              <a:rPr lang="sk-SK" b="1" dirty="0" smtClean="0">
                <a:latin typeface="Sylfaen" pitchFamily="18" charset="0"/>
              </a:rPr>
              <a:t>.</a:t>
            </a:r>
            <a:r>
              <a:rPr lang="sk-SK" dirty="0" smtClean="0">
                <a:latin typeface="Sylfaen" pitchFamily="18" charset="0"/>
              </a:rPr>
              <a:t> Ak je páchateľov viac, sú spoluzodpovední všetci, hovoríme im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spolupáchatelia.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 </a:t>
            </a:r>
          </a:p>
          <a:p>
            <a:pPr algn="just"/>
            <a:r>
              <a:rPr lang="sk-SK" dirty="0" smtClean="0">
                <a:latin typeface="Sylfaen" pitchFamily="18" charset="0"/>
              </a:rPr>
              <a:t>Trestný čin vyšetruje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polícia</a:t>
            </a:r>
            <a:r>
              <a:rPr lang="sk-SK" b="1" dirty="0" smtClean="0">
                <a:latin typeface="Sylfaen" pitchFamily="18" charset="0"/>
              </a:rPr>
              <a:t>.</a:t>
            </a:r>
            <a:r>
              <a:rPr lang="sk-SK" dirty="0" smtClean="0">
                <a:latin typeface="Sylfaen" pitchFamily="18" charset="0"/>
              </a:rPr>
              <a:t> Zaisťuje stopy, vypočúva svedkov a </a:t>
            </a:r>
            <a:r>
              <a:rPr lang="sk-SK" dirty="0" smtClean="0">
                <a:latin typeface="Sylfaen" pitchFamily="18" charset="0"/>
              </a:rPr>
              <a:t>zhromažďuje dôkazy</a:t>
            </a:r>
            <a:r>
              <a:rPr lang="sk-SK" dirty="0" smtClean="0">
                <a:latin typeface="Sylfaen" pitchFamily="18" charset="0"/>
              </a:rPr>
              <a:t>. </a:t>
            </a:r>
          </a:p>
          <a:p>
            <a:pPr algn="just"/>
            <a:r>
              <a:rPr lang="sk-SK" dirty="0" smtClean="0">
                <a:latin typeface="Sylfaen" pitchFamily="18" charset="0"/>
              </a:rPr>
              <a:t>Vyšetrovateľ polície </a:t>
            </a:r>
            <a:r>
              <a:rPr lang="sk-SK" dirty="0" smtClean="0">
                <a:latin typeface="Sylfaen" pitchFamily="18" charset="0"/>
              </a:rPr>
              <a:t>odovzdá výsledok </a:t>
            </a:r>
            <a:r>
              <a:rPr lang="sk-SK" dirty="0" smtClean="0">
                <a:latin typeface="Sylfaen" pitchFamily="18" charset="0"/>
              </a:rPr>
              <a:t>vyšetrovania 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  <a:latin typeface="Sylfaen" pitchFamily="18" charset="0"/>
              </a:rPr>
              <a:t>prokuratúre</a:t>
            </a:r>
            <a:r>
              <a:rPr lang="sk-SK" b="1" dirty="0" smtClean="0">
                <a:latin typeface="Sylfaen" pitchFamily="18" charset="0"/>
              </a:rPr>
              <a:t>. </a:t>
            </a:r>
            <a:r>
              <a:rPr lang="sk-SK" dirty="0" smtClean="0">
                <a:latin typeface="Sylfaen" pitchFamily="18" charset="0"/>
              </a:rPr>
              <a:t>Prokurátor  zostaví obžalobu, ktorú prednesie na súde  – na hlavnom pojednávaní.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dvokatska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6557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sk-SK" dirty="0" smtClean="0">
                <a:latin typeface="Sylfaen" pitchFamily="18" charset="0"/>
              </a:rPr>
              <a:t>Ak má polícia dostatočne silné podozrenie, že trestný čin spáchal podozrivý, vznesie proti nemu obvinenie. </a:t>
            </a:r>
          </a:p>
          <a:p>
            <a:pPr algn="just"/>
            <a:r>
              <a:rPr lang="sk-SK" dirty="0" smtClean="0">
                <a:latin typeface="Sylfaen" pitchFamily="18" charset="0"/>
              </a:rPr>
              <a:t>Páchateľa potom stíha ako obvineného. Podozrivého aj obvineného zo spáchania trestného činu môže polícia zadržať, a to najviac na 48 hodín. V tom čase musí zadržanú osobu ihneď vypočuť a buď prepustiť na slobodu, alebo odovzdať súdu. Sudca rozhodne, či ju prepustí na slobodu, alebo dá do väzby.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263</Words>
  <Application>Microsoft Office PowerPoint</Application>
  <PresentationFormat>Předvádění na obrazovce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Trestné právo</vt:lpstr>
      <vt:lpstr> Trestný zákon</vt:lpstr>
      <vt:lpstr>Trestný čin</vt:lpstr>
      <vt:lpstr>Priestupok</vt:lpstr>
      <vt:lpstr>Trestná zodpovednosť</vt:lpstr>
      <vt:lpstr>Snímek 7</vt:lpstr>
      <vt:lpstr>Páchateľ</vt:lpstr>
      <vt:lpstr>Snímek 9</vt:lpstr>
      <vt:lpstr>Tresty</vt:lpstr>
      <vt:lpstr>Prezumpcia neviny</vt:lpstr>
      <vt:lpstr>Kriminalita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Trestné právo</dc:title>
  <dc:creator>Diana</dc:creator>
  <cp:lastModifiedBy>User-PC</cp:lastModifiedBy>
  <cp:revision>7</cp:revision>
  <dcterms:created xsi:type="dcterms:W3CDTF">2018-04-15T21:38:46Z</dcterms:created>
  <dcterms:modified xsi:type="dcterms:W3CDTF">2020-04-30T07:24:28Z</dcterms:modified>
</cp:coreProperties>
</file>