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7"/>
          <p:cNvSpPr txBox="1">
            <a:spLocks noGrp="1"/>
          </p:cNvSpPr>
          <p:nvPr>
            <p:ph type="ctrTitle"/>
          </p:nvPr>
        </p:nvSpPr>
        <p:spPr>
          <a:xfrm>
            <a:off x="422032" y="1371600"/>
            <a:ext cx="8229600" cy="1828800"/>
          </a:xfrm>
        </p:spPr>
        <p:txBody>
          <a:bodyPr lIns="45720" tIns="0" rIns="45720" bIns="0" anchor="b"/>
          <a:lstStyle>
            <a:lvl1pPr>
              <a:defRPr sz="4800" cap="all">
                <a:effectLst>
                  <a:outerShdw blurRad="152400" dist="199999" dir="2700000">
                    <a:srgbClr val="000000"/>
                  </a:outerShdw>
                </a:effectLst>
              </a:defRPr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dátumu 2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AA7AB8-3130-4AA8-9062-83A581D9282D}" type="datetime1">
              <a:rPr lang="sk-SK"/>
              <a:pPr lvl="0"/>
              <a:t>25. 1. 2017</a:t>
            </a:fld>
            <a:endParaRPr lang="sk-SK"/>
          </a:p>
        </p:txBody>
      </p:sp>
      <p:sp>
        <p:nvSpPr>
          <p:cNvPr id="4" name="Zástupný symbol päty 1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5" name="Zástupný symbol čísla snímky 2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DF228D-23FF-4311-B114-9B9E7F14F57D}" type="slidenum">
              <a:t>‹#›</a:t>
            </a:fld>
            <a:endParaRPr lang="sk-SK"/>
          </a:p>
        </p:txBody>
      </p:sp>
      <p:sp>
        <p:nvSpPr>
          <p:cNvPr id="6" name="Podnadpis 8"/>
          <p:cNvSpPr txBox="1"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sk-SK"/>
              <a:t>Upravte štýl predlohy podnadpisov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2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A982FF-9225-49F9-9EF4-2A26FC1DEA3C}" type="datetime1">
              <a:rPr lang="sk-SK"/>
              <a:pPr lvl="0"/>
              <a:t>25. 1. 2017</a:t>
            </a:fld>
            <a:endParaRPr lang="sk-SK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952236-0226-4268-BC0F-35BF129A4F3F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333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E7A595-7EC8-4FA9-BDA1-B05AF473F21A}" type="datetime1">
              <a:rPr lang="sk-SK"/>
              <a:pPr lvl="0"/>
              <a:t>25. 1. 2017</a:t>
            </a:fld>
            <a:endParaRPr lang="sk-SK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1138BD-8153-45E8-BA0C-06AEEBF01E92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978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5B36B5-56DF-459B-9C2F-E2AFE2318900}" type="datetime1">
              <a:rPr lang="sk-SK"/>
              <a:pPr lvl="0"/>
              <a:t>25. 1. 2017</a:t>
            </a:fld>
            <a:endParaRPr lang="sk-SK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B516D1-E813-4BFD-B068-36C6FCFE9E07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701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600200" y="609603"/>
            <a:ext cx="7086600" cy="1828800"/>
          </a:xfrm>
        </p:spPr>
        <p:txBody>
          <a:bodyPr bIns="0" anchor="b" anchorCtr="0"/>
          <a:lstStyle>
            <a:lvl1pPr algn="l">
              <a:defRPr sz="4800">
                <a:solidFill>
                  <a:srgbClr val="6A93CD"/>
                </a:solidFill>
              </a:defRPr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 txBox="1"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0"/>
          </a:xfrm>
        </p:spPr>
        <p:txBody>
          <a:bodyPr/>
          <a:lstStyle>
            <a:lvl1pPr marL="73152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BDD2D5-AEEA-4287-9BDA-1B6EC4CDEB73}" type="datetime1">
              <a:rPr lang="sk-SK"/>
              <a:pPr lvl="0"/>
              <a:t>25. 1. 2017</a:t>
            </a:fld>
            <a:endParaRPr lang="sk-SK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8E13F1-46BC-4361-B24C-43B60D75015E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873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600"/>
              </a:spcBef>
              <a:defRPr sz="2600"/>
            </a:lvl1pPr>
            <a:lvl2pPr>
              <a:defRPr/>
            </a:lvl2pPr>
            <a:lvl3pPr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600"/>
              </a:spcBef>
              <a:defRPr sz="2600"/>
            </a:lvl1pPr>
            <a:lvl2pPr>
              <a:defRPr/>
            </a:lvl2pPr>
            <a:lvl3pPr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817256-A9E1-4C2E-94D5-D10C81A71154}" type="datetime1">
              <a:rPr lang="sk-SK"/>
              <a:pPr lvl="0"/>
              <a:t>25. 1. 2017</a:t>
            </a:fld>
            <a:endParaRPr lang="sk-SK"/>
          </a:p>
        </p:txBody>
      </p:sp>
      <p:sp>
        <p:nvSpPr>
          <p:cNvPr id="6" name="Zástupný symbol päty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Zástupný symbol čísla snímky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4555D1-B0B0-4451-8479-1B7C5AF147AC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033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750886"/>
          </a:xfrm>
        </p:spPr>
        <p:txBody>
          <a:bodyPr anchor="ctr"/>
          <a:lstStyle>
            <a:lvl1pPr marL="0" indent="0">
              <a:spcBef>
                <a:spcPts val="600"/>
              </a:spcBef>
              <a:buNone/>
              <a:defRPr sz="2400" cap="all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textu 3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750886"/>
          </a:xfrm>
        </p:spPr>
        <p:txBody>
          <a:bodyPr anchor="ctr"/>
          <a:lstStyle>
            <a:lvl1pPr marL="0" indent="0">
              <a:spcBef>
                <a:spcPts val="600"/>
              </a:spcBef>
              <a:buNone/>
              <a:defRPr sz="2400" cap="all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obsahu 4"/>
          <p:cNvSpPr txBox="1">
            <a:spLocks noGrp="1"/>
          </p:cNvSpPr>
          <p:nvPr>
            <p:ph idx="2"/>
          </p:nvPr>
        </p:nvSpPr>
        <p:spPr>
          <a:xfrm>
            <a:off x="457200" y="2362196"/>
            <a:ext cx="4040184" cy="3763963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 txBox="1">
            <a:spLocks noGrp="1"/>
          </p:cNvSpPr>
          <p:nvPr>
            <p:ph idx="4"/>
          </p:nvPr>
        </p:nvSpPr>
        <p:spPr>
          <a:xfrm>
            <a:off x="4645023" y="2362196"/>
            <a:ext cx="4041776" cy="3763963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647407-71D1-408E-8A57-30B390604048}" type="datetime1">
              <a:rPr lang="sk-SK"/>
              <a:pPr lvl="0"/>
              <a:t>25. 1. 2017</a:t>
            </a:fld>
            <a:endParaRPr lang="sk-SK"/>
          </a:p>
        </p:txBody>
      </p:sp>
      <p:sp>
        <p:nvSpPr>
          <p:cNvPr id="8" name="Zástupný symbol päty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9" name="Zástupný symbol čísla snímky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1F0583-8E65-4A86-957D-D0CB2C40CD7C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269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dátumu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D29CA7-E7F0-4E78-885D-B567E40CAA68}" type="datetime1">
              <a:rPr lang="sk-SK"/>
              <a:pPr lvl="0"/>
              <a:t>25. 1. 2017</a:t>
            </a:fld>
            <a:endParaRPr lang="sk-SK"/>
          </a:p>
        </p:txBody>
      </p:sp>
      <p:sp>
        <p:nvSpPr>
          <p:cNvPr id="4" name="Zástupný symbol päty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5" name="Zástupný symbol čísla snímky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A16190-4E5C-4016-8E57-89F736C4980B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182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99C0A0-94A9-45DD-B0FD-89A869D2BC9D}" type="datetime1">
              <a:rPr lang="sk-SK"/>
              <a:pPr lvl="0"/>
              <a:t>25. 1. 2017</a:t>
            </a:fld>
            <a:endParaRPr lang="sk-SK"/>
          </a:p>
        </p:txBody>
      </p:sp>
      <p:sp>
        <p:nvSpPr>
          <p:cNvPr id="3" name="Zástupný symbol päty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4" name="Zástupný symbol čísla snímky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FF3ABD-32D5-4827-ADB8-38A5BDA027A8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69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200" b="0">
                <a:solidFill>
                  <a:srgbClr val="85AAE7"/>
                </a:solidFill>
              </a:defRPr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 txBox="1">
            <a:spLocks noGrp="1"/>
          </p:cNvSpPr>
          <p:nvPr>
            <p:ph type="body" idx="2"/>
          </p:nvPr>
        </p:nvSpPr>
        <p:spPr>
          <a:xfrm>
            <a:off x="457200" y="1524003"/>
            <a:ext cx="3008311" cy="4602166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spcBef>
                <a:spcPts val="600"/>
              </a:spcBef>
              <a:defRPr sz="26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EEA680-0D5A-4555-8FEF-14CD2E4F0691}" type="datetime1">
              <a:rPr lang="sk-SK"/>
              <a:pPr lvl="0"/>
              <a:t>25. 1. 2017</a:t>
            </a:fld>
            <a:endParaRPr lang="sk-SK"/>
          </a:p>
        </p:txBody>
      </p:sp>
      <p:sp>
        <p:nvSpPr>
          <p:cNvPr id="6" name="Zástupný symbol päty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Zástupný symbol čísla snímky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10924F-310F-4748-8A7A-D262FE29EED9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681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828800" y="609603"/>
            <a:ext cx="5486400" cy="522286"/>
          </a:xfrm>
        </p:spPr>
        <p:txBody>
          <a:bodyPr lIns="45720" rIns="45720" bIns="0" anchor="b"/>
          <a:lstStyle>
            <a:lvl1pPr>
              <a:defRPr sz="2000"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obrázka 2"/>
          <p:cNvSpPr txBox="1">
            <a:spLocks noGrp="1"/>
          </p:cNvSpPr>
          <p:nvPr>
            <p:ph type="pic" idx="1"/>
          </p:nvPr>
        </p:nvSpPr>
        <p:spPr>
          <a:xfrm>
            <a:off x="1828800" y="1831972"/>
            <a:ext cx="5486400" cy="3962396"/>
          </a:xfrm>
          <a:solidFill>
            <a:srgbClr val="1F497D"/>
          </a:solidFill>
          <a:ln w="44448">
            <a:solidFill>
              <a:srgbClr val="FFFFFF"/>
            </a:solidFill>
            <a:prstDash val="solid"/>
            <a:miter/>
          </a:ln>
          <a:effectLst>
            <a:outerShdw dist="228603" dir="2700000" algn="tl">
              <a:srgbClr val="000000">
                <a:alpha val="25000"/>
              </a:srgbClr>
            </a:outerShdw>
          </a:effectLst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sk-SK"/>
              <a:t>Ak chcete pridať obrázok, kliknite na ikonu</a:t>
            </a:r>
            <a:endParaRPr lang="en-US"/>
          </a:p>
        </p:txBody>
      </p:sp>
      <p:sp>
        <p:nvSpPr>
          <p:cNvPr id="4" name="Zástupný symbol textu 3"/>
          <p:cNvSpPr txBox="1">
            <a:spLocks noGrp="1"/>
          </p:cNvSpPr>
          <p:nvPr>
            <p:ph type="body" idx="2"/>
          </p:nvPr>
        </p:nvSpPr>
        <p:spPr>
          <a:xfrm>
            <a:off x="1828800" y="1166783"/>
            <a:ext cx="5486400" cy="530352"/>
          </a:xfrm>
        </p:spPr>
        <p:txBody>
          <a:bodyPr lIns="45720" rIns="45720"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963C4A-22A9-4596-A30D-98D56DE9B765}" type="datetime1">
              <a:rPr lang="sk-SK"/>
              <a:pPr lvl="0"/>
              <a:t>25. 1. 2017</a:t>
            </a:fld>
            <a:endParaRPr lang="sk-SK"/>
          </a:p>
        </p:txBody>
      </p:sp>
      <p:sp>
        <p:nvSpPr>
          <p:cNvPr id="6" name="Zástupný symbol päty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Zástupný symbol čísla snímky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25BB34-E4A4-4896-9CFB-F5957C8BD9BE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640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2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textu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13"/>
          <p:cNvSpPr txBox="1">
            <a:spLocks noGrp="1"/>
          </p:cNvSpPr>
          <p:nvPr>
            <p:ph type="dt" sz="half" idx="2"/>
          </p:nvPr>
        </p:nvSpPr>
        <p:spPr>
          <a:xfrm>
            <a:off x="457200" y="6416673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BCBCBC"/>
                </a:solidFill>
                <a:uFillTx/>
                <a:latin typeface="Book Antiqua"/>
                <a:ea typeface=""/>
                <a:cs typeface=""/>
              </a:defRPr>
            </a:lvl1pPr>
          </a:lstStyle>
          <a:p>
            <a:pPr lvl="0"/>
            <a:fld id="{70C20BE5-5318-426A-A6E4-D3A8AC2055A3}" type="datetime1">
              <a:rPr lang="sk-SK"/>
              <a:pPr lvl="0"/>
              <a:t>25. 1. 2017</a:t>
            </a:fld>
            <a:endParaRPr lang="sk-SK"/>
          </a:p>
        </p:txBody>
      </p:sp>
      <p:sp>
        <p:nvSpPr>
          <p:cNvPr id="5" name="Zástupný symbol päty 2"/>
          <p:cNvSpPr txBox="1">
            <a:spLocks noGrp="1"/>
          </p:cNvSpPr>
          <p:nvPr>
            <p:ph type="ftr" sz="quarter" idx="3"/>
          </p:nvPr>
        </p:nvSpPr>
        <p:spPr>
          <a:xfrm>
            <a:off x="3124203" y="6416673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BCBCBC"/>
                </a:solidFill>
                <a:uFillTx/>
                <a:latin typeface="Book Antiqua"/>
                <a:ea typeface=""/>
                <a:cs typeface=""/>
              </a:defRPr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22"/>
          <p:cNvSpPr txBox="1">
            <a:spLocks noGrp="1"/>
          </p:cNvSpPr>
          <p:nvPr>
            <p:ph type="sldNum" sz="quarter" idx="4"/>
          </p:nvPr>
        </p:nvSpPr>
        <p:spPr>
          <a:xfrm>
            <a:off x="7924803" y="6416673"/>
            <a:ext cx="7619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BCBCBC"/>
                </a:solidFill>
                <a:uFillTx/>
                <a:latin typeface="Book Antiqua"/>
                <a:ea typeface=""/>
                <a:cs typeface=""/>
              </a:defRPr>
            </a:lvl1pPr>
          </a:lstStyle>
          <a:p>
            <a:pPr lvl="0"/>
            <a:fld id="{76408D2C-C188-4162-8F28-B1AC76F7F6C9}" type="slidenum"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sk-SK" sz="4100" b="1" i="0" u="none" strike="noStrike" kern="1200" cap="none" spc="0" baseline="0">
          <a:solidFill>
            <a:srgbClr val="000000"/>
          </a:solidFill>
          <a:effectLst>
            <a:outerShdw blurRad="152400" dist="101603" dir="2700000">
              <a:srgbClr val="000000"/>
            </a:outerShdw>
          </a:effectLst>
          <a:uFillTx/>
          <a:latin typeface="Lucida Sans"/>
          <a:ea typeface=""/>
          <a:cs typeface=""/>
        </a:defRPr>
      </a:lvl1pPr>
    </p:titleStyle>
    <p:bodyStyle>
      <a:lvl1pPr marL="548640" marR="0" lvl="0" indent="-41148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Clr>
          <a:srgbClr val="F9F9F9"/>
        </a:buClr>
        <a:buSzPct val="65000"/>
        <a:buFont typeface="Wingdings 2"/>
        <a:buChar char=""/>
        <a:tabLst/>
        <a:defRPr lang="sk-SK" sz="2800" b="0" i="0" u="none" strike="noStrike" kern="1200" cap="none" spc="0" baseline="0">
          <a:solidFill>
            <a:srgbClr val="FFFFFF"/>
          </a:solidFill>
          <a:uFillTx/>
          <a:latin typeface="Book Antiqua"/>
          <a:ea typeface=""/>
          <a:cs typeface=""/>
        </a:defRPr>
      </a:lvl1pPr>
      <a:lvl2pPr marL="868680" marR="0" lvl="1" indent="-283464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 typeface="Wingdings 2"/>
        <a:buChar char=""/>
        <a:tabLst/>
        <a:defRPr lang="sk-SK" sz="2400" b="0" i="0" u="none" strike="noStrike" kern="1200" cap="none" spc="0" baseline="0">
          <a:solidFill>
            <a:srgbClr val="FFFFFF"/>
          </a:solidFill>
          <a:uFillTx/>
          <a:latin typeface="Book Antiqua"/>
          <a:ea typeface=""/>
          <a:cs typeface=""/>
        </a:defRPr>
      </a:lvl2pPr>
      <a:lvl3pPr marL="1133856" marR="0" lvl="2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FFFFFF"/>
        </a:buClr>
        <a:buSzPct val="95000"/>
        <a:buFont typeface="Wingdings"/>
        <a:buChar char=""/>
        <a:tabLst/>
        <a:defRPr lang="sk-SK" sz="2200" b="0" i="0" u="none" strike="noStrike" kern="1200" cap="none" spc="0" baseline="0">
          <a:solidFill>
            <a:srgbClr val="FFFFFF"/>
          </a:solidFill>
          <a:uFillTx/>
          <a:latin typeface="Book Antiqua"/>
          <a:ea typeface=""/>
          <a:cs typeface=""/>
        </a:defRPr>
      </a:lvl3pPr>
      <a:lvl4pPr marL="1353312" marR="0" lvl="3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FFFFFF"/>
        </a:buClr>
        <a:buSzPct val="100000"/>
        <a:buFont typeface="Wingdings 3"/>
        <a:buChar char=""/>
        <a:tabLst/>
        <a:defRPr lang="sk-SK" sz="2000" b="0" i="0" u="none" strike="noStrike" kern="1200" cap="none" spc="0" baseline="0">
          <a:solidFill>
            <a:srgbClr val="FFFFFF"/>
          </a:solidFill>
          <a:uFillTx/>
          <a:latin typeface="Book Antiqua"/>
          <a:ea typeface=""/>
          <a:cs typeface=""/>
        </a:defRPr>
      </a:lvl4pPr>
      <a:lvl5pPr marL="1545336" marR="0" lvl="4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FFFFFF"/>
        </a:buClr>
        <a:buSzPct val="100000"/>
        <a:buFont typeface="Wingdings 2"/>
        <a:buChar char=""/>
        <a:tabLst/>
        <a:defRPr lang="sk-SK" sz="2000" b="0" i="0" u="none" strike="noStrike" kern="1200" cap="none" spc="0" baseline="0">
          <a:solidFill>
            <a:srgbClr val="FFFFFF"/>
          </a:solidFill>
          <a:uFillTx/>
          <a:latin typeface="Book Antiqua"/>
          <a:ea typeface=""/>
          <a:cs typeface="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/>
        <p:txBody>
          <a:bodyPr anchorCtr="0"/>
          <a:lstStyle/>
          <a:p>
            <a:pPr lvl="0" algn="l"/>
            <a:r>
              <a:rPr lang="sk-SK">
                <a:solidFill>
                  <a:srgbClr val="FFFFFF"/>
                </a:solidFill>
              </a:rPr>
              <a:t>Tlaková sila. Tlak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/>
          <p:cNvSpPr txBox="1">
            <a:spLocks noGrp="1"/>
          </p:cNvSpPr>
          <p:nvPr>
            <p:ph idx="1"/>
          </p:nvPr>
        </p:nvSpPr>
        <p:spPr>
          <a:xfrm>
            <a:off x="467541" y="620685"/>
            <a:ext cx="8229600" cy="4709159"/>
          </a:xfrm>
        </p:spPr>
        <p:txBody>
          <a:bodyPr/>
          <a:lstStyle/>
          <a:p>
            <a:pPr lvl="0" algn="just"/>
            <a:r>
              <a:rPr lang="sk-SK"/>
              <a:t>Hmotnosť chlapca s lyžami je 60 kg. Obsah podrážok jeho topánok je 0,040 m</a:t>
            </a:r>
            <a:r>
              <a:rPr lang="sk-SK" baseline="30000"/>
              <a:t>2</a:t>
            </a:r>
            <a:r>
              <a:rPr lang="sk-SK"/>
              <a:t> a obsah plochy lyží je 0,40 m</a:t>
            </a:r>
            <a:r>
              <a:rPr lang="sk-SK" baseline="30000"/>
              <a:t>2</a:t>
            </a:r>
            <a:r>
              <a:rPr lang="sk-SK"/>
              <a:t>. V obidvoch prípadoch vypočítajte tlak chlapca na podložku.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5613" y="2636910"/>
            <a:ext cx="2554284" cy="375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99991" y="3161583"/>
            <a:ext cx="3603622" cy="2706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/>
          <p:cNvSpPr txBox="1">
            <a:spLocks noGrp="1"/>
          </p:cNvSpPr>
          <p:nvPr>
            <p:ph idx="1"/>
          </p:nvPr>
        </p:nvSpPr>
        <p:spPr>
          <a:xfrm>
            <a:off x="539550" y="980730"/>
            <a:ext cx="8229600" cy="4709159"/>
          </a:xfrm>
        </p:spPr>
        <p:txBody>
          <a:bodyPr/>
          <a:lstStyle/>
          <a:p>
            <a:pPr marL="137160" lvl="0" indent="0" algn="just">
              <a:buNone/>
            </a:pPr>
            <a:r>
              <a:rPr lang="sk-SK" dirty="0"/>
              <a:t>Telesá položené na podložku </a:t>
            </a:r>
            <a:r>
              <a:rPr lang="sk-SK" dirty="0" smtClean="0"/>
              <a:t>(stôl) sa dotýkajú podložky istou plochou </a:t>
            </a:r>
            <a:r>
              <a:rPr lang="sk-SK" dirty="0"/>
              <a:t>s obsahom S. Teleso pôsobí kolmo na styčnú plochu silou F, ktorú nazývame </a:t>
            </a:r>
            <a:r>
              <a:rPr lang="sk-SK" dirty="0">
                <a:solidFill>
                  <a:srgbClr val="FFFF00"/>
                </a:solidFill>
              </a:rPr>
              <a:t>tlaková sila</a:t>
            </a:r>
            <a:r>
              <a:rPr lang="sk-SK" dirty="0"/>
              <a:t>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18443" y="2852936"/>
            <a:ext cx="2857500" cy="199072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BlokTextu 3"/>
          <p:cNvSpPr txBox="1"/>
          <p:nvPr/>
        </p:nvSpPr>
        <p:spPr>
          <a:xfrm>
            <a:off x="539550" y="5466767"/>
            <a:ext cx="8303867" cy="9541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800" b="0" i="0" u="none" strike="noStrike" kern="1200" cap="none" spc="0" baseline="0" dirty="0">
                <a:solidFill>
                  <a:srgbClr val="FFFF00"/>
                </a:solidFill>
                <a:uFillTx/>
                <a:latin typeface="Book Antiqua"/>
                <a:ea typeface=""/>
                <a:cs typeface=""/>
              </a:rPr>
              <a:t>Tlaková sila je celková sila, ktorou pôsobí jedno teleso na </a:t>
            </a:r>
            <a:r>
              <a:rPr lang="sk-SK" sz="2800" b="0" i="0" u="none" strike="noStrike" kern="1200" cap="none" spc="0" baseline="0" dirty="0" smtClean="0">
                <a:solidFill>
                  <a:srgbClr val="FFFF00"/>
                </a:solidFill>
                <a:uFillTx/>
                <a:latin typeface="Book Antiqua"/>
                <a:ea typeface=""/>
                <a:cs typeface=""/>
              </a:rPr>
              <a:t>druhé teleso, kolmo </a:t>
            </a:r>
            <a:r>
              <a:rPr lang="sk-SK" sz="2800" b="0" i="0" u="none" strike="noStrike" kern="1200" cap="none" spc="0" baseline="0" dirty="0">
                <a:solidFill>
                  <a:srgbClr val="FFFF00"/>
                </a:solidFill>
                <a:uFillTx/>
                <a:latin typeface="Book Antiqua"/>
                <a:ea typeface=""/>
                <a:cs typeface=""/>
              </a:rPr>
              <a:t>na plochu.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/>
          <p:cNvSpPr txBox="1">
            <a:spLocks noGrp="1"/>
          </p:cNvSpPr>
          <p:nvPr>
            <p:ph idx="1"/>
          </p:nvPr>
        </p:nvSpPr>
        <p:spPr>
          <a:xfrm>
            <a:off x="323523" y="1340766"/>
            <a:ext cx="8229600" cy="4709159"/>
          </a:xfrm>
        </p:spPr>
        <p:txBody>
          <a:bodyPr/>
          <a:lstStyle/>
          <a:p>
            <a:pPr marL="137160" lvl="0" indent="0" algn="ctr">
              <a:buNone/>
            </a:pPr>
            <a:r>
              <a:rPr lang="sk-SK" dirty="0"/>
              <a:t>Tlaková sila môže vyvolať aj deformačné </a:t>
            </a:r>
            <a:r>
              <a:rPr lang="sk-SK" dirty="0" smtClean="0"/>
              <a:t>účinky. </a:t>
            </a:r>
            <a:endParaRPr lang="sk-SK" dirty="0"/>
          </a:p>
          <a:p>
            <a:pPr marL="137160" lvl="0" indent="0">
              <a:buNone/>
            </a:pPr>
            <a:endParaRPr lang="sk-SK" dirty="0"/>
          </a:p>
          <a:p>
            <a:pPr marL="137160" lvl="0" indent="0">
              <a:buNone/>
            </a:pPr>
            <a:endParaRPr lang="sk-SK" dirty="0"/>
          </a:p>
          <a:p>
            <a:pPr marL="137160" lvl="0" indent="0">
              <a:buNone/>
            </a:pPr>
            <a:endParaRPr lang="sk-SK" dirty="0" smtClean="0"/>
          </a:p>
          <a:p>
            <a:pPr marL="137160" lvl="0" indent="0">
              <a:buNone/>
            </a:pPr>
            <a:endParaRPr lang="sk-SK" dirty="0"/>
          </a:p>
          <a:p>
            <a:pPr marL="137160" lvl="0" indent="0">
              <a:buNone/>
            </a:pPr>
            <a:endParaRPr lang="sk-SK" dirty="0"/>
          </a:p>
          <a:p>
            <a:pPr marL="137160" lvl="0" indent="0">
              <a:buNone/>
            </a:pPr>
            <a:endParaRPr lang="sk-SK" dirty="0"/>
          </a:p>
          <a:p>
            <a:pPr marL="137160" lvl="0" indent="0">
              <a:buNone/>
            </a:pPr>
            <a:r>
              <a:rPr lang="sk-SK" dirty="0"/>
              <a:t>Od čoho závisia deformačné účinky sily?</a:t>
            </a: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76414" y="2420892"/>
            <a:ext cx="2801886" cy="2097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4813" y="2420892"/>
            <a:ext cx="2808314" cy="2108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67541" y="476667"/>
            <a:ext cx="8424934" cy="1143000"/>
          </a:xfrm>
        </p:spPr>
        <p:txBody>
          <a:bodyPr/>
          <a:lstStyle/>
          <a:p>
            <a:pPr lvl="0"/>
            <a:r>
              <a:rPr lang="sk-SK" sz="3700" dirty="0">
                <a:solidFill>
                  <a:srgbClr val="FFFFFF"/>
                </a:solidFill>
              </a:rPr>
              <a:t>1. Skús sa </a:t>
            </a:r>
            <a:r>
              <a:rPr lang="sk-SK" sz="3700" dirty="0" smtClean="0">
                <a:solidFill>
                  <a:srgbClr val="FFFFFF"/>
                </a:solidFill>
              </a:rPr>
              <a:t>zamyslieť, </a:t>
            </a:r>
            <a:r>
              <a:rPr lang="sk-SK" sz="3700" dirty="0">
                <a:solidFill>
                  <a:srgbClr val="FFFFFF"/>
                </a:solidFill>
              </a:rPr>
              <a:t>akou tlakovou silou pôsobí na podložku </a:t>
            </a:r>
            <a:r>
              <a:rPr lang="sk-SK" sz="3700" dirty="0" smtClean="0">
                <a:solidFill>
                  <a:srgbClr val="FFFFFF"/>
                </a:solidFill>
              </a:rPr>
              <a:t>50 </a:t>
            </a:r>
            <a:r>
              <a:rPr lang="sk-SK" sz="3700" dirty="0">
                <a:solidFill>
                  <a:srgbClr val="FFFFFF"/>
                </a:solidFill>
              </a:rPr>
              <a:t>kg </a:t>
            </a:r>
            <a:r>
              <a:rPr lang="sk-SK" sz="3700" dirty="0" smtClean="0">
                <a:solidFill>
                  <a:srgbClr val="FFFFFF"/>
                </a:solidFill>
              </a:rPr>
              <a:t>a </a:t>
            </a:r>
            <a:r>
              <a:rPr lang="sk-SK" sz="3700" dirty="0">
                <a:solidFill>
                  <a:srgbClr val="FFFFFF"/>
                </a:solidFill>
              </a:rPr>
              <a:t>2 kg ťažký pes.</a:t>
            </a: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70177" y="2204865"/>
            <a:ext cx="3946038" cy="4271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378296" y="404667"/>
            <a:ext cx="8229600" cy="1143000"/>
          </a:xfrm>
        </p:spPr>
        <p:txBody>
          <a:bodyPr/>
          <a:lstStyle/>
          <a:p>
            <a:pPr lvl="0"/>
            <a:r>
              <a:rPr lang="sk-SK" sz="3700" dirty="0">
                <a:solidFill>
                  <a:srgbClr val="FFFFFF"/>
                </a:solidFill>
              </a:rPr>
              <a:t>2. Skús vysvetliť, prečo sa chlapec bez lyží zaborí do snehu hlbšie ako keby mal lyže?</a:t>
            </a:r>
          </a:p>
        </p:txBody>
      </p:sp>
      <p:pic>
        <p:nvPicPr>
          <p:cNvPr id="3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95" y="2348883"/>
            <a:ext cx="2883660" cy="224961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71896" y="2348883"/>
            <a:ext cx="3346447" cy="221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63492" y="4822783"/>
            <a:ext cx="3859216" cy="1365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obsahu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539550" y="1124739"/>
                <a:ext cx="8229600" cy="4709159"/>
              </a:xfrm>
              <a:noFill/>
            </p:spPr>
            <p:txBody>
              <a:bodyPr/>
              <a:lstStyle/>
              <a:p>
                <a:pPr marL="137160" lvl="0" indent="0">
                  <a:buNone/>
                </a:pPr>
                <a:r>
                  <a:rPr lang="sk-SK" dirty="0"/>
                  <a:t>Áno, </a:t>
                </a:r>
                <a:r>
                  <a:rPr lang="sk-SK" b="1" dirty="0">
                    <a:solidFill>
                      <a:srgbClr val="FFFF00"/>
                    </a:solidFill>
                  </a:rPr>
                  <a:t>deformačné účinky </a:t>
                </a:r>
                <a:r>
                  <a:rPr lang="sk-SK" b="1" dirty="0"/>
                  <a:t>závisia </a:t>
                </a:r>
                <a:endParaRPr lang="sk-SK" b="1" dirty="0" smtClean="0"/>
              </a:p>
              <a:p>
                <a:pPr marL="137160" lvl="0" indent="0">
                  <a:buNone/>
                </a:pPr>
                <a:r>
                  <a:rPr lang="sk-SK" b="1" dirty="0" smtClean="0">
                    <a:solidFill>
                      <a:srgbClr val="FFFF00"/>
                    </a:solidFill>
                  </a:rPr>
                  <a:t>priamo </a:t>
                </a:r>
                <a:r>
                  <a:rPr lang="sk-SK" b="1" dirty="0">
                    <a:solidFill>
                      <a:srgbClr val="FFFF00"/>
                    </a:solidFill>
                  </a:rPr>
                  <a:t>úmerne</a:t>
                </a:r>
                <a:r>
                  <a:rPr lang="sk-SK" dirty="0"/>
                  <a:t> od veľkosti pôsobiacej </a:t>
                </a:r>
                <a:r>
                  <a:rPr lang="sk-SK" b="1" dirty="0">
                    <a:solidFill>
                      <a:srgbClr val="FFFF00"/>
                    </a:solidFill>
                  </a:rPr>
                  <a:t>tlakovej sily</a:t>
                </a:r>
                <a:r>
                  <a:rPr lang="sk-SK" dirty="0"/>
                  <a:t> a </a:t>
                </a:r>
              </a:p>
              <a:p>
                <a:pPr marL="137160" lvl="0" indent="0">
                  <a:buNone/>
                </a:pPr>
                <a:r>
                  <a:rPr lang="sk-SK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nepriamo úmerne</a:t>
                </a:r>
                <a:r>
                  <a:rPr lang="sk-SK" dirty="0"/>
                  <a:t> od veľkosti </a:t>
                </a:r>
                <a:r>
                  <a:rPr lang="sk-SK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plochy</a:t>
                </a:r>
                <a:r>
                  <a:rPr lang="sk-SK" dirty="0"/>
                  <a:t>, na ktorú pôsobí sila kolmo.</a:t>
                </a:r>
              </a:p>
              <a:p>
                <a:pPr marL="137160" lvl="0" indent="0">
                  <a:buNone/>
                </a:pPr>
                <a:r>
                  <a:rPr lang="sk-SK" dirty="0"/>
                  <a:t>Zavedieme novú fyzikálnu veličinu </a:t>
                </a:r>
                <a:r>
                  <a:rPr lang="sk-SK" b="1" dirty="0">
                    <a:solidFill>
                      <a:srgbClr val="FFC000"/>
                    </a:solidFill>
                  </a:rPr>
                  <a:t>tlak</a:t>
                </a:r>
                <a:r>
                  <a:rPr lang="sk-SK" dirty="0"/>
                  <a:t>, ktorú budeme označovať písmenom </a:t>
                </a:r>
                <a:r>
                  <a:rPr lang="sk-SK" b="1" i="1" dirty="0">
                    <a:solidFill>
                      <a:srgbClr val="FFC000"/>
                    </a:solidFill>
                  </a:rPr>
                  <a:t>p</a:t>
                </a:r>
                <a:r>
                  <a:rPr lang="sk-SK" dirty="0"/>
                  <a:t>.</a:t>
                </a:r>
              </a:p>
              <a:p>
                <a:pPr marL="137160" lvl="0" indent="0" algn="ctr">
                  <a:spcBef>
                    <a:spcPts val="1000"/>
                  </a:spcBef>
                  <a:buNone/>
                </a:pPr>
                <a:r>
                  <a:rPr lang="sk-SK" sz="4000" i="1" dirty="0" smtClean="0">
                    <a:solidFill>
                      <a:srgbClr val="FFC000"/>
                    </a:solidFill>
                  </a:rPr>
                  <a:t>p</a:t>
                </a:r>
                <a:r>
                  <a:rPr lang="sk-SK" sz="4000" dirty="0">
                    <a:solidFill>
                      <a:srgbClr val="FFC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k-SK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sk-SK">
                            <a:solidFill>
                              <a:srgbClr val="FFC000"/>
                            </a:solidFill>
                            <a:latin typeface="Cambria Math"/>
                          </a:rPr>
                          <m:t> −</m:t>
                        </m:r>
                        <m:r>
                          <a:rPr lang="sk-SK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𝑡𝑙𝑎𝑘𝑜𝑣</m:t>
                        </m:r>
                        <m:r>
                          <a:rPr lang="sk-SK">
                            <a:solidFill>
                              <a:srgbClr val="FFC000"/>
                            </a:solidFill>
                            <a:latin typeface="Cambria Math"/>
                          </a:rPr>
                          <m:t>á </m:t>
                        </m:r>
                        <m:r>
                          <a:rPr lang="sk-SK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𝑠𝑖𝑙𝑎</m:t>
                        </m:r>
                      </m:num>
                      <m:den>
                        <m:r>
                          <a:rPr lang="sk-SK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sk-SK">
                            <a:solidFill>
                              <a:srgbClr val="FFC000"/>
                            </a:solidFill>
                            <a:latin typeface="Cambria Math"/>
                          </a:rPr>
                          <m:t> −</m:t>
                        </m:r>
                        <m:r>
                          <a:rPr lang="sk-SK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𝑣𝑒</m:t>
                        </m:r>
                        <m:r>
                          <a:rPr lang="sk-SK">
                            <a:solidFill>
                              <a:srgbClr val="FFC000"/>
                            </a:solidFill>
                            <a:latin typeface="Cambria Math"/>
                          </a:rPr>
                          <m:t>ľ</m:t>
                        </m:r>
                        <m:r>
                          <a:rPr lang="sk-SK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𝑘𝑜𝑠</m:t>
                        </m:r>
                        <m:r>
                          <a:rPr lang="sk-SK">
                            <a:solidFill>
                              <a:srgbClr val="FFC000"/>
                            </a:solidFill>
                            <a:latin typeface="Cambria Math"/>
                          </a:rPr>
                          <m:t>ť </m:t>
                        </m:r>
                        <m:r>
                          <a:rPr lang="sk-SK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𝑜𝑏𝑠𝑎h</m:t>
                        </m:r>
                        <m:r>
                          <a:rPr lang="sk-SK">
                            <a:solidFill>
                              <a:srgbClr val="FFC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sk-SK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𝑝𝑙𝑜𝑐h𝑦</m:t>
                        </m:r>
                      </m:den>
                    </m:f>
                  </m:oMath>
                </a14:m>
                <a:endParaRPr lang="sk-SK" sz="4000" dirty="0"/>
              </a:p>
            </p:txBody>
          </p:sp>
        </mc:Choice>
        <mc:Fallback xmlns="">
          <p:sp>
            <p:nvSpPr>
              <p:cNvPr id="2" name="Zástupný symbol obsahu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0" y="1124739"/>
                <a:ext cx="8229600" cy="4709159"/>
              </a:xfrm>
              <a:blipFill rotWithShape="1">
                <a:blip r:embed="rId2"/>
                <a:stretch>
                  <a:fillRect t="-1425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/>
          <p:cNvSpPr txBox="1">
            <a:spLocks noGrp="1"/>
          </p:cNvSpPr>
          <p:nvPr>
            <p:ph idx="1"/>
          </p:nvPr>
        </p:nvSpPr>
        <p:spPr>
          <a:xfrm>
            <a:off x="539550" y="1124739"/>
            <a:ext cx="8229600" cy="4709159"/>
          </a:xfrm>
        </p:spPr>
        <p:txBody>
          <a:bodyPr/>
          <a:lstStyle/>
          <a:p>
            <a:pPr marL="137160" lvl="0" indent="0" algn="just">
              <a:buNone/>
            </a:pPr>
            <a:r>
              <a:rPr lang="sk-SK"/>
              <a:t>Jednotkou tlaku je pascal (čítaj paskal) a označujme ju Pa. Jednotka bola pomenovaná podľa francúzskeho matematika a fyzika B. Pascala (1623 – 1662)</a:t>
            </a:r>
          </a:p>
          <a:p>
            <a:pPr marL="137160" lvl="0" indent="0" algn="just">
              <a:buNone/>
            </a:pPr>
            <a:endParaRPr lang="sk-SK"/>
          </a:p>
          <a:p>
            <a:pPr marL="137160" lvl="0" indent="0" algn="just">
              <a:buNone/>
            </a:pPr>
            <a:endParaRPr lang="sk-SK"/>
          </a:p>
          <a:p>
            <a:pPr marL="137160" lvl="0" indent="0" algn="just">
              <a:buNone/>
            </a:pPr>
            <a:r>
              <a:rPr lang="sk-SK" i="1"/>
              <a:t>Čím je človek rozumnejší a lepší,</a:t>
            </a:r>
          </a:p>
          <a:p>
            <a:pPr marL="137160" lvl="0" indent="0" algn="just">
              <a:buNone/>
            </a:pPr>
            <a:r>
              <a:rPr lang="sk-SK" i="1"/>
              <a:t>tým viac dobra zbadá v ľuďoch.</a:t>
            </a:r>
            <a:endParaRPr lang="sk-SK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24125" y="3068964"/>
            <a:ext cx="2952332" cy="3126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obsahu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539550" y="1052739"/>
                <a:ext cx="8229600" cy="4709159"/>
              </a:xfrm>
            </p:spPr>
            <p:txBody>
              <a:bodyPr/>
              <a:lstStyle/>
              <a:p>
                <a:pPr marL="137160" lvl="0" indent="0">
                  <a:buNone/>
                </a:pPr>
                <a:r>
                  <a:rPr lang="sk-SK" dirty="0"/>
                  <a:t>Väčšie jednotky ako pascal</a:t>
                </a:r>
                <a:r>
                  <a:rPr lang="sk-SK" dirty="0" smtClean="0"/>
                  <a:t>:</a:t>
                </a:r>
              </a:p>
              <a:p>
                <a:pPr marL="137160" lvl="0" indent="0">
                  <a:buNone/>
                </a:pPr>
                <a:endParaRPr lang="sk-SK" dirty="0"/>
              </a:p>
              <a:p>
                <a:pPr lvl="0"/>
                <a:r>
                  <a:rPr lang="sk-SK" dirty="0" err="1"/>
                  <a:t>hektopascal</a:t>
                </a:r>
                <a:r>
                  <a:rPr lang="sk-SK" dirty="0"/>
                  <a:t>     </a:t>
                </a:r>
                <a:r>
                  <a:rPr lang="sk-SK" dirty="0" err="1"/>
                  <a:t>hPa</a:t>
                </a:r>
                <a:r>
                  <a:rPr lang="sk-SK" dirty="0"/>
                  <a:t>;             1 </a:t>
                </a:r>
                <a:r>
                  <a:rPr lang="sk-SK" dirty="0" err="1"/>
                  <a:t>hPa</a:t>
                </a:r>
                <a:r>
                  <a:rPr lang="sk-SK" dirty="0"/>
                  <a:t> = 100 </a:t>
                </a:r>
                <a:r>
                  <a:rPr lang="sk-SK" dirty="0" err="1"/>
                  <a:t>Pa</a:t>
                </a:r>
                <a:endParaRPr lang="sk-SK" dirty="0"/>
              </a:p>
              <a:p>
                <a:pPr lvl="0"/>
                <a:r>
                  <a:rPr lang="sk-SK" dirty="0" err="1"/>
                  <a:t>kilopascal</a:t>
                </a:r>
                <a:r>
                  <a:rPr lang="sk-SK" dirty="0"/>
                  <a:t>	  kPa;             1 kPa = 1 000 </a:t>
                </a:r>
                <a:r>
                  <a:rPr lang="sk-SK" dirty="0" err="1"/>
                  <a:t>Pa</a:t>
                </a:r>
                <a:endParaRPr lang="sk-SK" dirty="0"/>
              </a:p>
              <a:p>
                <a:pPr lvl="0"/>
                <a:r>
                  <a:rPr lang="sk-SK" dirty="0" err="1"/>
                  <a:t>megapascal</a:t>
                </a:r>
                <a:r>
                  <a:rPr lang="sk-SK" dirty="0"/>
                  <a:t>    </a:t>
                </a:r>
                <a:r>
                  <a:rPr lang="sk-SK" dirty="0" err="1"/>
                  <a:t>MPa</a:t>
                </a:r>
                <a:r>
                  <a:rPr lang="sk-SK" dirty="0"/>
                  <a:t>;		 1 </a:t>
                </a:r>
                <a:r>
                  <a:rPr lang="sk-SK" dirty="0" err="1"/>
                  <a:t>Mpa</a:t>
                </a:r>
                <a:r>
                  <a:rPr lang="sk-SK" dirty="0"/>
                  <a:t> = 1 000 </a:t>
                </a:r>
                <a:r>
                  <a:rPr lang="sk-SK" dirty="0" err="1"/>
                  <a:t>000</a:t>
                </a:r>
                <a:r>
                  <a:rPr lang="sk-SK" dirty="0"/>
                  <a:t> </a:t>
                </a:r>
                <a:r>
                  <a:rPr lang="sk-SK" dirty="0" err="1"/>
                  <a:t>Pa</a:t>
                </a:r>
                <a:endParaRPr lang="sk-SK" dirty="0"/>
              </a:p>
              <a:p>
                <a:pPr lvl="0"/>
                <a:endParaRPr lang="sk-SK" dirty="0"/>
              </a:p>
              <a:p>
                <a:pPr marL="137160" lvl="0" indent="0">
                  <a:buNone/>
                </a:pPr>
                <a:r>
                  <a:rPr lang="sk-SK" dirty="0"/>
                  <a:t>                             1 </a:t>
                </a:r>
                <a:r>
                  <a:rPr lang="sk-SK" dirty="0" err="1"/>
                  <a:t>Pa</a:t>
                </a:r>
                <a:r>
                  <a:rPr lang="sk-SK" dirty="0"/>
                  <a:t> =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latin typeface="Cambria Math"/>
                          </a:rPr>
                        </m:ctrlPr>
                      </m:fPr>
                      <m:num>
                        <m:r>
                          <a:rPr lang="sk-SK" i="1">
                            <a:latin typeface="Cambria Math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sk-SK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k-SK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sk-SK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sk-SK" dirty="0"/>
              </a:p>
            </p:txBody>
          </p:sp>
        </mc:Choice>
        <mc:Fallback xmlns="">
          <p:sp>
            <p:nvSpPr>
              <p:cNvPr id="2" name="Zástupný symbol obsahu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0" y="1052739"/>
                <a:ext cx="8229600" cy="4709159"/>
              </a:xfrm>
              <a:blipFill rotWithShape="1">
                <a:blip r:embed="rId2"/>
                <a:stretch>
                  <a:fillRect t="-1295" r="-296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Vyjadri určitý tlak v rôznych jednotkách</a:t>
            </a:r>
            <a:endParaRPr lang="sk-SK" sz="3600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altLang="sk-SK" dirty="0"/>
              <a:t>0,45 kPa = .................... </a:t>
            </a:r>
            <a:r>
              <a:rPr lang="sk-SK" altLang="sk-SK" dirty="0" err="1"/>
              <a:t>Pa</a:t>
            </a:r>
            <a:endParaRPr lang="sk-SK" altLang="sk-SK" dirty="0"/>
          </a:p>
          <a:p>
            <a:pPr>
              <a:lnSpc>
                <a:spcPct val="90000"/>
              </a:lnSpc>
            </a:pPr>
            <a:r>
              <a:rPr lang="sk-SK" altLang="sk-SK" dirty="0"/>
              <a:t>280 </a:t>
            </a:r>
            <a:r>
              <a:rPr lang="sk-SK" altLang="sk-SK" dirty="0" err="1"/>
              <a:t>hPa</a:t>
            </a:r>
            <a:r>
              <a:rPr lang="sk-SK" altLang="sk-SK" dirty="0"/>
              <a:t> = ..................... kPa</a:t>
            </a:r>
          </a:p>
          <a:p>
            <a:pPr>
              <a:lnSpc>
                <a:spcPct val="90000"/>
              </a:lnSpc>
            </a:pPr>
            <a:r>
              <a:rPr lang="sk-SK" altLang="sk-SK" dirty="0"/>
              <a:t>5235 kPa = ................... </a:t>
            </a:r>
            <a:r>
              <a:rPr lang="sk-SK" altLang="sk-SK" dirty="0" err="1"/>
              <a:t>MPa</a:t>
            </a:r>
            <a:endParaRPr lang="sk-SK" altLang="sk-SK" dirty="0"/>
          </a:p>
          <a:p>
            <a:pPr>
              <a:lnSpc>
                <a:spcPct val="90000"/>
              </a:lnSpc>
            </a:pPr>
            <a:r>
              <a:rPr lang="sk-SK" altLang="sk-SK" dirty="0"/>
              <a:t>0,06 </a:t>
            </a:r>
            <a:r>
              <a:rPr lang="sk-SK" altLang="sk-SK" dirty="0" err="1"/>
              <a:t>Mpa</a:t>
            </a:r>
            <a:r>
              <a:rPr lang="sk-SK" altLang="sk-SK" dirty="0"/>
              <a:t> = ................... </a:t>
            </a:r>
            <a:r>
              <a:rPr lang="sk-SK" altLang="sk-SK" dirty="0" err="1"/>
              <a:t>Pa</a:t>
            </a:r>
            <a:r>
              <a:rPr lang="sk-SK" alt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731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pičk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200</TotalTime>
  <Words>279</Words>
  <Application>Microsoft Office PowerPoint</Application>
  <PresentationFormat>Prezentácia na obrazovke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Špička</vt:lpstr>
      <vt:lpstr>Tlaková sila. Tlak</vt:lpstr>
      <vt:lpstr>Prezentácia programu PowerPoint</vt:lpstr>
      <vt:lpstr>Prezentácia programu PowerPoint</vt:lpstr>
      <vt:lpstr>1. Skús sa zamyslieť, akou tlakovou silou pôsobí na podložku 50 kg a 2 kg ťažký pes.</vt:lpstr>
      <vt:lpstr>2. Skús vysvetliť, prečo sa chlapec bez lyží zaborí do snehu hlbšie ako keby mal lyže?</vt:lpstr>
      <vt:lpstr>Prezentácia programu PowerPoint</vt:lpstr>
      <vt:lpstr>Prezentácia programu PowerPoint</vt:lpstr>
      <vt:lpstr>Prezentácia programu PowerPoint</vt:lpstr>
      <vt:lpstr>Vyjadri určitý tlak v rôznych jednotkách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Tlaková sila. Tlak</dc:title>
  <dc:creator>Ucitel</dc:creator>
  <cp:lastModifiedBy>Ucitel</cp:lastModifiedBy>
  <cp:revision>11</cp:revision>
  <dcterms:created xsi:type="dcterms:W3CDTF">2014-01-12T20:24:11Z</dcterms:created>
  <dcterms:modified xsi:type="dcterms:W3CDTF">2017-01-25T12:16:34Z</dcterms:modified>
</cp:coreProperties>
</file>