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937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319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722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09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80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72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7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664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332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900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08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3DB2-385D-4C99-A7C9-55A501909CE2}" type="datetimeFigureOut">
              <a:rPr lang="sk-SK" smtClean="0"/>
              <a:t>6. 1. 2015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CDB5-D4FE-4A84-9F01-051DB1618B4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16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/>
          <a:stretch/>
        </p:blipFill>
        <p:spPr>
          <a:xfrm>
            <a:off x="35496" y="-25928"/>
            <a:ext cx="9108504" cy="68579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64" y="1196752"/>
            <a:ext cx="5130978" cy="28803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1030"/>
            <a:ext cx="2178918" cy="43578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394046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Zapájanie  spotrebičov</a:t>
            </a:r>
            <a:b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sk-SK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  elektrickom </a:t>
            </a:r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obvode </a:t>
            </a:r>
            <a:b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 </a:t>
            </a:r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sebou</a:t>
            </a:r>
            <a:endParaRPr lang="sk-SK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8752"/>
            <a:ext cx="2088232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218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Elektrický obvod môže byť  jednoduchý ( nerozvetvený ) alebo rozvetvený ( obsahuje uzly ) </a:t>
            </a:r>
            <a:r>
              <a:rPr lang="sk-SK" sz="2400" dirty="0">
                <a:solidFill>
                  <a:srgbClr val="FF0000"/>
                </a:solidFill>
              </a:rPr>
              <a:t>V</a:t>
            </a:r>
            <a:r>
              <a:rPr lang="sk-SK" sz="2400" dirty="0" smtClean="0">
                <a:solidFill>
                  <a:srgbClr val="FF0000"/>
                </a:solidFill>
              </a:rPr>
              <a:t> jednoduchom el. obvode sú elektrické spotrebiče ( napr. žiarovky ) zapojené  </a:t>
            </a:r>
            <a:r>
              <a:rPr lang="sk-SK" sz="2400" dirty="0">
                <a:solidFill>
                  <a:srgbClr val="FF0000"/>
                </a:solidFill>
              </a:rPr>
              <a:t>za </a:t>
            </a:r>
            <a:r>
              <a:rPr lang="sk-SK" sz="2400" dirty="0" smtClean="0">
                <a:solidFill>
                  <a:srgbClr val="FF0000"/>
                </a:solidFill>
              </a:rPr>
              <a:t>sebou. Takémuto zapojeniu hovoríme sériové . V rozvetvenom el. obvode  sú spotrebiče zapojené aj vedľa seba , teda </a:t>
            </a:r>
            <a:r>
              <a:rPr lang="sk-SK" sz="2400" dirty="0">
                <a:solidFill>
                  <a:srgbClr val="FF0000"/>
                </a:solidFill>
              </a:rPr>
              <a:t>paralelne.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46648"/>
            <a:ext cx="4000500" cy="34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96952"/>
            <a:ext cx="30194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2400" dirty="0" smtClean="0"/>
              <a:t>Zapojme el. obvod v ktorom budú dve  žiarovky  zapojené sériovo. Postupne budeme merať prúd v rôznych miestach el. obvodu.</a:t>
            </a:r>
            <a:endParaRPr lang="sk-SK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7" y="1639325"/>
            <a:ext cx="6682198" cy="3661883"/>
          </a:xfrm>
        </p:spPr>
      </p:pic>
      <p:sp>
        <p:nvSpPr>
          <p:cNvPr id="5" name="Obdélník 4"/>
          <p:cNvSpPr/>
          <p:nvPr/>
        </p:nvSpPr>
        <p:spPr>
          <a:xfrm>
            <a:off x="768760" y="5301208"/>
            <a:ext cx="7979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>
                <a:solidFill>
                  <a:srgbClr val="FF0000"/>
                </a:solidFill>
              </a:rPr>
              <a:t>V  elektrickom obvode, kde sú spotrebiče zapojené za </a:t>
            </a:r>
            <a:r>
              <a:rPr lang="sk-SK" sz="2000" dirty="0" smtClean="0">
                <a:solidFill>
                  <a:srgbClr val="FF0000"/>
                </a:solidFill>
              </a:rPr>
              <a:t>sebou </a:t>
            </a:r>
            <a:r>
              <a:rPr lang="sk-SK" sz="2000" dirty="0" smtClean="0"/>
              <a:t>sme  meraním zistili , </a:t>
            </a:r>
            <a:r>
              <a:rPr lang="sk-SK" sz="2000" dirty="0"/>
              <a:t>že </a:t>
            </a:r>
            <a:r>
              <a:rPr lang="sk-SK" sz="2000" dirty="0">
                <a:solidFill>
                  <a:srgbClr val="FF0000"/>
                </a:solidFill>
              </a:rPr>
              <a:t>elektrický prúd I  je </a:t>
            </a:r>
            <a:r>
              <a:rPr lang="sk-SK" sz="2000" dirty="0" smtClean="0">
                <a:solidFill>
                  <a:srgbClr val="FF0000"/>
                </a:solidFill>
              </a:rPr>
              <a:t>všade rovnaký.</a:t>
            </a:r>
            <a:r>
              <a:rPr lang="sk-SK" sz="2000" dirty="0" smtClean="0"/>
              <a:t> Na </a:t>
            </a:r>
            <a:r>
              <a:rPr lang="sk-SK" sz="2000" dirty="0"/>
              <a:t>rôznych miestach </a:t>
            </a:r>
            <a:r>
              <a:rPr lang="sk-SK" sz="2000" dirty="0" smtClean="0"/>
              <a:t>el. obvodu sme namerali </a:t>
            </a:r>
            <a:r>
              <a:rPr lang="sk-SK" sz="2000" dirty="0"/>
              <a:t>rovnakú hodnotu.</a:t>
            </a:r>
          </a:p>
        </p:txBody>
      </p:sp>
    </p:spTree>
    <p:extLst>
      <p:ext uri="{BB962C8B-B14F-4D97-AF65-F5344CB8AC3E}">
        <p14:creationId xmlns:p14="http://schemas.microsoft.com/office/powerpoint/2010/main" val="39531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symbol pro obsah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95380"/>
            <a:ext cx="5158740" cy="357378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Merajme napätie na jednotlivých žiarovkách</a:t>
            </a:r>
            <a:endParaRPr lang="sk-SK" sz="2400" dirty="0"/>
          </a:p>
        </p:txBody>
      </p:sp>
      <p:sp>
        <p:nvSpPr>
          <p:cNvPr id="5" name="Obdélník 4"/>
          <p:cNvSpPr/>
          <p:nvPr/>
        </p:nvSpPr>
        <p:spPr>
          <a:xfrm>
            <a:off x="611560" y="4437112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Po zmeraní napätia U</a:t>
            </a:r>
            <a:r>
              <a:rPr lang="sk-SK" sz="2000" baseline="-25000" dirty="0"/>
              <a:t>1</a:t>
            </a:r>
            <a:r>
              <a:rPr lang="sk-SK" sz="2000" dirty="0"/>
              <a:t> na svorkách prvej žiarovky a  U</a:t>
            </a:r>
            <a:r>
              <a:rPr lang="sk-SK" sz="2000" baseline="-25000" dirty="0"/>
              <a:t>2</a:t>
            </a:r>
            <a:r>
              <a:rPr lang="sk-SK" sz="2000" dirty="0"/>
              <a:t> </a:t>
            </a:r>
            <a:r>
              <a:rPr lang="sk-SK" sz="2000" dirty="0" smtClean="0"/>
              <a:t>druhej žiarovky </a:t>
            </a:r>
            <a:r>
              <a:rPr lang="sk-SK" sz="2000" dirty="0"/>
              <a:t>a  porovnaní ich súčtu s  celkovým napätím U  </a:t>
            </a:r>
            <a:r>
              <a:rPr lang="sk-SK" sz="2000" dirty="0" smtClean="0"/>
              <a:t>zistíme , že  </a:t>
            </a:r>
            <a:r>
              <a:rPr lang="sk-SK" sz="2000" b="1" dirty="0" smtClean="0">
                <a:solidFill>
                  <a:srgbClr val="FF0000"/>
                </a:solidFill>
              </a:rPr>
              <a:t>U</a:t>
            </a:r>
            <a:r>
              <a:rPr lang="sk-SK" sz="2000" b="1" dirty="0">
                <a:solidFill>
                  <a:srgbClr val="FF0000"/>
                </a:solidFill>
              </a:rPr>
              <a:t>  = U</a:t>
            </a:r>
            <a:r>
              <a:rPr lang="sk-SK" sz="2000" b="1" baseline="-25000" dirty="0">
                <a:solidFill>
                  <a:srgbClr val="FF0000"/>
                </a:solidFill>
              </a:rPr>
              <a:t>1</a:t>
            </a:r>
            <a:r>
              <a:rPr lang="sk-SK" sz="2000" b="1" dirty="0">
                <a:solidFill>
                  <a:srgbClr val="FF0000"/>
                </a:solidFill>
              </a:rPr>
              <a:t> + </a:t>
            </a:r>
            <a:r>
              <a:rPr lang="sk-SK" sz="2000" b="1" dirty="0" smtClean="0">
                <a:solidFill>
                  <a:srgbClr val="FF0000"/>
                </a:solidFill>
              </a:rPr>
              <a:t>U</a:t>
            </a:r>
            <a:r>
              <a:rPr lang="sk-SK" sz="2000" b="1" baseline="-25000" dirty="0" smtClean="0">
                <a:solidFill>
                  <a:srgbClr val="FF0000"/>
                </a:solidFill>
              </a:rPr>
              <a:t>2</a:t>
            </a:r>
            <a:r>
              <a:rPr lang="sk-SK" sz="2000" b="1" baseline="-25000" dirty="0"/>
              <a:t>  </a:t>
            </a:r>
            <a:r>
              <a:rPr lang="sk-SK" sz="2000" b="1" baseline="-25000" dirty="0" smtClean="0"/>
              <a:t>  </a:t>
            </a:r>
            <a:endParaRPr lang="sk-SK" sz="2000" b="1" dirty="0"/>
          </a:p>
          <a:p>
            <a:pPr algn="just"/>
            <a:r>
              <a:rPr lang="sk-SK" sz="2000" dirty="0" smtClean="0"/>
              <a:t>( Toto platí , len keď neberieme do úvahy odpor vodičov a meracieho prístroja ) </a:t>
            </a:r>
            <a:r>
              <a:rPr lang="sk-SK" sz="2200" dirty="0" smtClean="0">
                <a:solidFill>
                  <a:srgbClr val="FF0000"/>
                </a:solidFill>
              </a:rPr>
              <a:t>Napätie  U</a:t>
            </a:r>
            <a:r>
              <a:rPr lang="sk-SK" sz="2200" dirty="0">
                <a:solidFill>
                  <a:srgbClr val="FF0000"/>
                </a:solidFill>
              </a:rPr>
              <a:t>  medzi vonkajšími svorkami dvoch </a:t>
            </a:r>
            <a:r>
              <a:rPr lang="sk-SK" sz="2200" dirty="0" smtClean="0">
                <a:solidFill>
                  <a:srgbClr val="FF0000"/>
                </a:solidFill>
              </a:rPr>
              <a:t>spotrebičov spojených </a:t>
            </a:r>
            <a:r>
              <a:rPr lang="sk-SK" sz="2200" dirty="0">
                <a:solidFill>
                  <a:srgbClr val="FF0000"/>
                </a:solidFill>
              </a:rPr>
              <a:t>za sebou sa rovná súčtu napätí </a:t>
            </a:r>
            <a:r>
              <a:rPr lang="sk-SK" sz="2200" dirty="0" smtClean="0">
                <a:solidFill>
                  <a:srgbClr val="FF0000"/>
                </a:solidFill>
              </a:rPr>
              <a:t>U</a:t>
            </a:r>
            <a:r>
              <a:rPr lang="sk-SK" sz="2200" baseline="-25000" dirty="0" smtClean="0">
                <a:solidFill>
                  <a:srgbClr val="FF0000"/>
                </a:solidFill>
              </a:rPr>
              <a:t>1</a:t>
            </a:r>
            <a:r>
              <a:rPr lang="sk-SK" sz="2200" dirty="0" smtClean="0">
                <a:solidFill>
                  <a:srgbClr val="FF0000"/>
                </a:solidFill>
              </a:rPr>
              <a:t> a </a:t>
            </a:r>
            <a:r>
              <a:rPr lang="sk-SK" sz="2200" dirty="0">
                <a:solidFill>
                  <a:srgbClr val="FF0000"/>
                </a:solidFill>
              </a:rPr>
              <a:t>U</a:t>
            </a:r>
            <a:r>
              <a:rPr lang="sk-SK" sz="2200" baseline="-25000" dirty="0">
                <a:solidFill>
                  <a:srgbClr val="FF0000"/>
                </a:solidFill>
              </a:rPr>
              <a:t>2</a:t>
            </a:r>
            <a:r>
              <a:rPr lang="sk-SK" sz="2200" dirty="0">
                <a:solidFill>
                  <a:srgbClr val="FF0000"/>
                </a:solidFill>
              </a:rPr>
              <a:t> medzi </a:t>
            </a:r>
            <a:r>
              <a:rPr lang="sk-SK" sz="2200" dirty="0" smtClean="0">
                <a:solidFill>
                  <a:srgbClr val="FF0000"/>
                </a:solidFill>
              </a:rPr>
              <a:t>svorkami  jednotlivých </a:t>
            </a:r>
            <a:r>
              <a:rPr lang="sk-SK" sz="2200" dirty="0">
                <a:solidFill>
                  <a:srgbClr val="FF0000"/>
                </a:solidFill>
              </a:rPr>
              <a:t>spotrebičov.</a:t>
            </a:r>
          </a:p>
        </p:txBody>
      </p:sp>
    </p:spTree>
    <p:extLst>
      <p:ext uri="{BB962C8B-B14F-4D97-AF65-F5344CB8AC3E}">
        <p14:creationId xmlns:p14="http://schemas.microsoft.com/office/powerpoint/2010/main" val="24653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1619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12482" r="45051" b="26118"/>
          <a:stretch/>
        </p:blipFill>
        <p:spPr>
          <a:xfrm>
            <a:off x="5645452" y="3429000"/>
            <a:ext cx="2768326" cy="95216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/>
              <a:t>Keďže každý spotrebič má svoj odpor , môžeme z nameraných hodnôt </a:t>
            </a:r>
            <a:r>
              <a:rPr lang="sk-SK" sz="2400" dirty="0"/>
              <a:t>napätia na svorkách žiaroviek a  </a:t>
            </a:r>
            <a:r>
              <a:rPr lang="sk-SK" sz="2400" dirty="0" smtClean="0"/>
              <a:t>prúdu v </a:t>
            </a:r>
            <a:r>
              <a:rPr lang="sk-SK" sz="2400" dirty="0"/>
              <a:t>obvode </a:t>
            </a:r>
            <a:r>
              <a:rPr lang="sk-SK" sz="2400" dirty="0" smtClean="0"/>
              <a:t>vypočítať </a:t>
            </a:r>
            <a:r>
              <a:rPr lang="sk-SK" sz="2400" dirty="0"/>
              <a:t>odpor R</a:t>
            </a:r>
            <a:r>
              <a:rPr lang="sk-SK" sz="2400" baseline="-25000" dirty="0"/>
              <a:t>1</a:t>
            </a:r>
            <a:r>
              <a:rPr lang="sk-SK" sz="2400" dirty="0"/>
              <a:t> na žiarovke </a:t>
            </a:r>
            <a:r>
              <a:rPr lang="sk-SK" sz="2400" dirty="0" smtClean="0"/>
              <a:t>Ž</a:t>
            </a:r>
            <a:r>
              <a:rPr lang="sk-SK" sz="2400" baseline="-25000" dirty="0" smtClean="0"/>
              <a:t>1 </a:t>
            </a:r>
            <a:r>
              <a:rPr lang="sk-SK" sz="2400" dirty="0" smtClean="0"/>
              <a:t>a</a:t>
            </a:r>
            <a:r>
              <a:rPr lang="sk-SK" sz="2400" dirty="0"/>
              <a:t>  odpor R</a:t>
            </a:r>
            <a:r>
              <a:rPr lang="sk-SK" sz="2400" baseline="-25000" dirty="0"/>
              <a:t>2</a:t>
            </a:r>
            <a:r>
              <a:rPr lang="sk-SK" sz="2400" dirty="0"/>
              <a:t> na žiarovke </a:t>
            </a:r>
            <a:r>
              <a:rPr lang="sk-SK" sz="2400" dirty="0" smtClean="0"/>
              <a:t>Ž</a:t>
            </a:r>
            <a:r>
              <a:rPr lang="sk-SK" sz="2400" baseline="-25000" dirty="0" smtClean="0"/>
              <a:t>2</a:t>
            </a:r>
            <a:endParaRPr lang="sk-SK" sz="2400" dirty="0"/>
          </a:p>
          <a:p>
            <a:endParaRPr lang="sk-SK" sz="2400" dirty="0" smtClean="0"/>
          </a:p>
          <a:p>
            <a:pPr marL="0" indent="0">
              <a:buNone/>
            </a:pP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>Celkový </a:t>
            </a:r>
            <a:r>
              <a:rPr lang="sk-SK" sz="2400" dirty="0"/>
              <a:t>odpor oboch žiaroviek vypočítame z  celkového napätia U  na žiarovkách a  z  prúdu I. Ak porovnáme vypočítané hodnoty R</a:t>
            </a:r>
            <a:r>
              <a:rPr lang="sk-SK" sz="2400" baseline="-25000" dirty="0"/>
              <a:t>1</a:t>
            </a:r>
            <a:r>
              <a:rPr lang="sk-SK" sz="2400" dirty="0"/>
              <a:t> a  R</a:t>
            </a:r>
            <a:r>
              <a:rPr lang="sk-SK" sz="2400" baseline="-25000" dirty="0"/>
              <a:t>2</a:t>
            </a:r>
            <a:r>
              <a:rPr lang="sk-SK" sz="2400" dirty="0"/>
              <a:t> s  celkovým odporom R vidíme, že </a:t>
            </a:r>
          </a:p>
          <a:p>
            <a:pPr marL="0" indent="0">
              <a:buNone/>
            </a:pPr>
            <a:r>
              <a:rPr lang="sk-SK" sz="2400" dirty="0" smtClean="0"/>
              <a:t>                                    </a:t>
            </a:r>
            <a:endParaRPr lang="sk-SK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baseline="-25000" dirty="0"/>
              <a:t> </a:t>
            </a:r>
            <a:r>
              <a:rPr lang="sk-SK" sz="2400" dirty="0" smtClean="0">
                <a:solidFill>
                  <a:srgbClr val="FF0000"/>
                </a:solidFill>
              </a:rPr>
              <a:t>Celkový </a:t>
            </a:r>
            <a:r>
              <a:rPr lang="sk-SK" sz="2400" dirty="0">
                <a:solidFill>
                  <a:srgbClr val="FF0000"/>
                </a:solidFill>
              </a:rPr>
              <a:t>odpor </a:t>
            </a:r>
            <a:r>
              <a:rPr lang="sk-SK" sz="2400" dirty="0" smtClean="0">
                <a:solidFill>
                  <a:srgbClr val="FF0000"/>
                </a:solidFill>
              </a:rPr>
              <a:t>spotrebičov </a:t>
            </a:r>
            <a:r>
              <a:rPr lang="sk-SK" sz="2400" dirty="0">
                <a:solidFill>
                  <a:srgbClr val="FF0000"/>
                </a:solidFill>
              </a:rPr>
              <a:t>spojených za sebou sa rovná súčtu ich odporov.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97658"/>
            <a:ext cx="1392390" cy="97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897658"/>
            <a:ext cx="1296143" cy="88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Prúd je rovnaký skúmajme vzťah medzi napätiami a odpormi na spotrebičoch:</a:t>
            </a:r>
            <a:endParaRPr lang="sk-SK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sk-SK" dirty="0" smtClean="0">
                    <a:solidFill>
                      <a:schemeClr val="tx1"/>
                    </a:solidFill>
                  </a:rPr>
                  <a:t>                                 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sk-SK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sk-SK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sk-SK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sk-SK" dirty="0" smtClean="0"/>
                  <a:t>I </a:t>
                </a:r>
                <a:r>
                  <a:rPr lang="sk-SK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i="1">
                            <a:latin typeface="Cambria Math"/>
                          </a:rPr>
                          <m:t>𝑈</m:t>
                        </m:r>
                        <m:r>
                          <a:rPr lang="sk-SK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k-SK" i="1">
                            <a:latin typeface="Cambria Math"/>
                          </a:rPr>
                          <m:t>𝑅</m:t>
                        </m:r>
                        <m:r>
                          <a:rPr lang="sk-SK" b="0" i="1" baseline="-25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sk-SK" dirty="0"/>
              </a:p>
              <a:p>
                <a:pPr marL="0" indent="0">
                  <a:buNone/>
                </a:pPr>
                <a:r>
                  <a:rPr lang="sk-SK" dirty="0" smtClean="0"/>
                  <a:t>                                          </a:t>
                </a:r>
              </a:p>
              <a:p>
                <a:pPr marL="0" indent="0">
                  <a:buNone/>
                </a:pPr>
                <a:r>
                  <a:rPr lang="sk-SK" dirty="0"/>
                  <a:t> </a:t>
                </a:r>
                <a:r>
                  <a:rPr lang="sk-SK" dirty="0" smtClean="0"/>
                  <a:t>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i="1">
                            <a:latin typeface="Cambria Math"/>
                          </a:rPr>
                          <m:t>𝑈</m:t>
                        </m:r>
                        <m:r>
                          <a:rPr lang="sk-SK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/>
                          </a:rPr>
                          <m:t>𝑅</m:t>
                        </m:r>
                        <m:r>
                          <a:rPr lang="sk-SK" i="1" baseline="-2500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sk-SK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i="1">
                            <a:latin typeface="Cambria Math"/>
                          </a:rPr>
                          <m:t>𝑈</m:t>
                        </m:r>
                        <m:r>
                          <a:rPr lang="sk-SK" i="1" baseline="-25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k-SK" i="1">
                            <a:latin typeface="Cambria Math"/>
                          </a:rPr>
                          <m:t>𝑅</m:t>
                        </m:r>
                        <m:r>
                          <a:rPr lang="sk-SK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sk-SK" dirty="0" smtClean="0"/>
                  <a:t>    </a:t>
                </a:r>
                <a:r>
                  <a:rPr lang="sk-SK" sz="3100" dirty="0" smtClean="0"/>
                  <a:t>/.R</a:t>
                </a:r>
                <a:r>
                  <a:rPr lang="sk-SK" sz="3100" baseline="-25000" dirty="0" smtClean="0"/>
                  <a:t>1</a:t>
                </a:r>
                <a:r>
                  <a:rPr lang="sk-SK" sz="3100" dirty="0" smtClean="0"/>
                  <a:t> / : U</a:t>
                </a:r>
                <a:r>
                  <a:rPr lang="sk-SK" sz="3100" baseline="-25000" dirty="0" smtClean="0"/>
                  <a:t>2</a:t>
                </a:r>
                <a:endParaRPr lang="sk-SK" sz="3100" baseline="-25000" dirty="0"/>
              </a:p>
              <a:p>
                <a:pPr marL="0" indent="0">
                  <a:buNone/>
                </a:pPr>
                <a:r>
                  <a:rPr lang="sk-SK" sz="3100" baseline="-25000" dirty="0" smtClean="0"/>
                  <a:t> </a:t>
                </a:r>
                <a:r>
                  <a:rPr lang="sk-SK" sz="3100" dirty="0" smtClean="0"/>
                  <a:t>                                               </a:t>
                </a:r>
              </a:p>
              <a:p>
                <a:pPr marL="0" indent="0">
                  <a:buNone/>
                </a:pPr>
                <a:r>
                  <a:rPr lang="sk-SK" sz="3100" dirty="0" smtClean="0"/>
                  <a:t>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31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sz="3100" b="0" i="1" smtClean="0">
                            <a:latin typeface="Cambria Math"/>
                          </a:rPr>
                          <m:t>𝑈</m:t>
                        </m:r>
                        <m:r>
                          <a:rPr lang="sk-SK" sz="3100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sz="3100" b="0" i="1" smtClean="0">
                            <a:latin typeface="Cambria Math"/>
                          </a:rPr>
                          <m:t>𝑈</m:t>
                        </m:r>
                        <m:r>
                          <a:rPr lang="sk-SK" sz="3100" b="0" i="1" baseline="-25000" smtClean="0">
                            <a:latin typeface="Cambria Math"/>
                          </a:rPr>
                          <m:t>2 </m:t>
                        </m:r>
                      </m:den>
                    </m:f>
                  </m:oMath>
                </a14:m>
                <a:r>
                  <a:rPr lang="sk-SK" sz="31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/>
                          </a:rPr>
                          <m:t>𝑅</m:t>
                        </m:r>
                        <m:r>
                          <a:rPr lang="sk-SK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/>
                          </a:rPr>
                          <m:t>𝑅</m:t>
                        </m:r>
                        <m:r>
                          <a:rPr lang="sk-SK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sk-SK" baseline="-25000" dirty="0" smtClean="0"/>
              </a:p>
              <a:p>
                <a:pPr marL="0" indent="0">
                  <a:buNone/>
                </a:pPr>
                <a:r>
                  <a:rPr lang="sk-SK" dirty="0" smtClean="0"/>
                  <a:t>Po prepísaní zlomku na pomer dostaneme: </a:t>
                </a:r>
                <a:r>
                  <a:rPr lang="sk-SK" dirty="0">
                    <a:solidFill>
                      <a:srgbClr val="FF0000"/>
                    </a:solidFill>
                  </a:rPr>
                  <a:t> </a:t>
                </a:r>
                <a:r>
                  <a:rPr lang="sk-SK" b="1" dirty="0"/>
                  <a:t>U</a:t>
                </a:r>
                <a:r>
                  <a:rPr lang="sk-SK" b="1" baseline="-25000" dirty="0"/>
                  <a:t>1</a:t>
                </a:r>
                <a:r>
                  <a:rPr lang="sk-SK" b="1" dirty="0"/>
                  <a:t> : U</a:t>
                </a:r>
                <a:r>
                  <a:rPr lang="sk-SK" b="1" baseline="-25000" dirty="0"/>
                  <a:t>2</a:t>
                </a:r>
                <a:r>
                  <a:rPr lang="sk-SK" b="1" dirty="0"/>
                  <a:t> = R</a:t>
                </a:r>
                <a:r>
                  <a:rPr lang="sk-SK" b="1" baseline="-25000" dirty="0"/>
                  <a:t>1</a:t>
                </a:r>
                <a:r>
                  <a:rPr lang="sk-SK" b="1" dirty="0"/>
                  <a:t> : R</a:t>
                </a:r>
                <a:r>
                  <a:rPr lang="sk-SK" b="1" baseline="-25000" dirty="0"/>
                  <a:t>2</a:t>
                </a:r>
                <a:r>
                  <a:rPr lang="sk-SK" b="1" dirty="0"/>
                  <a:t> </a:t>
                </a:r>
                <a:endParaRPr lang="sk-SK" dirty="0"/>
              </a:p>
              <a:p>
                <a:pPr marL="0" indent="0">
                  <a:buNone/>
                </a:pPr>
                <a:r>
                  <a:rPr lang="sk-SK" dirty="0" smtClean="0"/>
                  <a:t>                          </a:t>
                </a:r>
                <a:endParaRPr lang="sk-SK" dirty="0"/>
              </a:p>
              <a:p>
                <a:pPr marL="0" indent="0">
                  <a:buNone/>
                </a:pPr>
                <a:r>
                  <a:rPr lang="sk-SK" dirty="0" smtClean="0">
                    <a:solidFill>
                      <a:srgbClr val="FF0000"/>
                    </a:solidFill>
                  </a:rPr>
                  <a:t>Pomer </a:t>
                </a:r>
                <a:r>
                  <a:rPr lang="sk-SK" dirty="0">
                    <a:solidFill>
                      <a:srgbClr val="FF0000"/>
                    </a:solidFill>
                  </a:rPr>
                  <a:t>napätí na spotrebičoch sa </a:t>
                </a:r>
                <a:r>
                  <a:rPr lang="sk-SK" dirty="0" smtClean="0">
                    <a:solidFill>
                      <a:srgbClr val="FF0000"/>
                    </a:solidFill>
                  </a:rPr>
                  <a:t>rovná </a:t>
                </a:r>
                <a:r>
                  <a:rPr lang="sk-SK" dirty="0">
                    <a:solidFill>
                      <a:srgbClr val="FF0000"/>
                    </a:solidFill>
                  </a:rPr>
                  <a:t>pomeru ich odporov </a:t>
                </a:r>
              </a:p>
              <a:p>
                <a:pPr marL="0" indent="0">
                  <a:buNone/>
                </a:pPr>
                <a:r>
                  <a:rPr lang="sk-SK" dirty="0">
                    <a:solidFill>
                      <a:srgbClr val="FF0000"/>
                    </a:solidFill>
                  </a:rPr>
                  <a:t>                                 </a:t>
                </a:r>
                <a:r>
                  <a:rPr lang="sk-SK" b="1" dirty="0">
                    <a:solidFill>
                      <a:srgbClr val="FF0000"/>
                    </a:solidFill>
                  </a:rPr>
                  <a:t>U</a:t>
                </a:r>
                <a:r>
                  <a:rPr lang="sk-SK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sk-SK" b="1" dirty="0">
                    <a:solidFill>
                      <a:srgbClr val="FF0000"/>
                    </a:solidFill>
                  </a:rPr>
                  <a:t> : U</a:t>
                </a:r>
                <a:r>
                  <a:rPr lang="sk-SK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sk-SK" b="1" dirty="0">
                    <a:solidFill>
                      <a:srgbClr val="FF0000"/>
                    </a:solidFill>
                  </a:rPr>
                  <a:t> = R</a:t>
                </a:r>
                <a:r>
                  <a:rPr lang="sk-SK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sk-SK" b="1" dirty="0">
                    <a:solidFill>
                      <a:srgbClr val="FF0000"/>
                    </a:solidFill>
                  </a:rPr>
                  <a:t> : R</a:t>
                </a:r>
                <a:r>
                  <a:rPr lang="sk-SK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sk-SK" b="1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sk-SK" dirty="0"/>
              </a:p>
            </p:txBody>
          </p:sp>
        </mc:Choice>
        <mc:Fallback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4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35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3456384" cy="562074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schemeClr val="tx2"/>
                </a:solidFill>
              </a:rPr>
              <a:t>Využitie</a:t>
            </a:r>
            <a:endParaRPr lang="sk-SK" sz="36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dirty="0"/>
              <a:t>Ak zapojíme dve rovnaké žiarovky </a:t>
            </a:r>
            <a:r>
              <a:rPr lang="sk-SK" sz="2400" dirty="0" smtClean="0"/>
              <a:t> </a:t>
            </a:r>
            <a:r>
              <a:rPr lang="sk-SK" sz="2400" dirty="0"/>
              <a:t>do série, po </a:t>
            </a:r>
            <a:r>
              <a:rPr lang="sk-SK" sz="2400" dirty="0" smtClean="0"/>
              <a:t>zapnutí </a:t>
            </a:r>
          </a:p>
          <a:p>
            <a:pPr marL="0" indent="0">
              <a:buNone/>
            </a:pPr>
            <a:r>
              <a:rPr lang="sk-SK" sz="2400" dirty="0" smtClean="0"/>
              <a:t>spínača </a:t>
            </a:r>
            <a:r>
              <a:rPr lang="sk-SK" sz="2400" dirty="0"/>
              <a:t>sa rozsvietia obidve žiarovky súčasne. Svietia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však </a:t>
            </a:r>
            <a:r>
              <a:rPr lang="sk-SK" sz="2400" dirty="0"/>
              <a:t>slabšie. Ak uvoľníme jednu žiarovku v objímke,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zhasnú </a:t>
            </a:r>
            <a:r>
              <a:rPr lang="sk-SK" sz="2400" dirty="0"/>
              <a:t>obidve žiarovky. </a:t>
            </a:r>
            <a:r>
              <a:rPr lang="sk-SK" sz="2400" dirty="0" smtClean="0"/>
              <a:t>Prerušenie prúdu v  </a:t>
            </a:r>
            <a:r>
              <a:rPr lang="sk-SK" sz="2400" dirty="0"/>
              <a:t>jednej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zo žiaroviek má </a:t>
            </a:r>
            <a:r>
              <a:rPr lang="sk-SK" sz="2400" dirty="0"/>
              <a:t>vplyv na činnosť celého obvodu.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( preto je  aj väčšina el. spotrebičov v domácnosti zapojená paralelne ) </a:t>
            </a:r>
            <a:r>
              <a:rPr lang="sk-SK" sz="2400" dirty="0" smtClean="0">
                <a:solidFill>
                  <a:srgbClr val="FF0000"/>
                </a:solidFill>
              </a:rPr>
              <a:t>Príkladom </a:t>
            </a:r>
            <a:r>
              <a:rPr lang="sk-SK" sz="2400" dirty="0">
                <a:solidFill>
                  <a:srgbClr val="FF0000"/>
                </a:solidFill>
              </a:rPr>
              <a:t>sériového zapojenia väčšieho počtu žiaroviek sú elektrické sviečky na </a:t>
            </a:r>
            <a:r>
              <a:rPr lang="sk-SK" sz="2400" dirty="0" smtClean="0">
                <a:solidFill>
                  <a:srgbClr val="FF0000"/>
                </a:solidFill>
              </a:rPr>
              <a:t>vianočnom  stromčeku.</a:t>
            </a:r>
          </a:p>
          <a:p>
            <a:pPr marL="2781300" indent="-2781300">
              <a:buNone/>
            </a:pPr>
            <a:r>
              <a:rPr lang="sk-SK" sz="2400" dirty="0" smtClean="0"/>
              <a:t>                                            Sériovo sa môžu zapájať nielen  spotrebiče , ale aj napäťové články. Napr. </a:t>
            </a:r>
            <a:r>
              <a:rPr lang="sk-SK" sz="2400" dirty="0" smtClean="0">
                <a:solidFill>
                  <a:srgbClr val="FF0000"/>
                </a:solidFill>
              </a:rPr>
              <a:t>sériovým </a:t>
            </a:r>
            <a:r>
              <a:rPr lang="sk-SK" sz="2400" dirty="0">
                <a:solidFill>
                  <a:srgbClr val="FF0000"/>
                </a:solidFill>
              </a:rPr>
              <a:t>zapojením </a:t>
            </a:r>
            <a:r>
              <a:rPr lang="sk-SK" sz="2400" dirty="0" smtClean="0">
                <a:solidFill>
                  <a:srgbClr val="FF0000"/>
                </a:solidFill>
              </a:rPr>
              <a:t>solárnych článkov sa zvyšuje </a:t>
            </a:r>
            <a:r>
              <a:rPr lang="sk-SK" sz="2400" dirty="0">
                <a:solidFill>
                  <a:srgbClr val="FF0000"/>
                </a:solidFill>
              </a:rPr>
              <a:t>výsledné </a:t>
            </a:r>
            <a:r>
              <a:rPr lang="sk-SK" sz="2400" dirty="0" smtClean="0">
                <a:solidFill>
                  <a:srgbClr val="FF0000"/>
                </a:solidFill>
              </a:rPr>
              <a:t>napätie </a:t>
            </a:r>
            <a:r>
              <a:rPr lang="sk-SK" sz="2400" dirty="0">
                <a:solidFill>
                  <a:srgbClr val="FF0000"/>
                </a:solidFill>
              </a:rPr>
              <a:t>panelu.</a:t>
            </a:r>
            <a:r>
              <a:rPr lang="sk-SK" sz="2400" dirty="0"/>
              <a:t> </a:t>
            </a:r>
            <a:r>
              <a:rPr lang="sk-SK" sz="2400" dirty="0" smtClean="0"/>
              <a:t>Prúd </a:t>
            </a:r>
            <a:r>
              <a:rPr lang="sk-SK" sz="2400" dirty="0"/>
              <a:t>panelu však bude </a:t>
            </a:r>
            <a:r>
              <a:rPr lang="sk-SK" sz="2400" dirty="0" smtClean="0"/>
              <a:t>rovnaký , ako je prúd jedného článku. Podobným prípadom je aj </a:t>
            </a:r>
            <a:r>
              <a:rPr lang="sk-SK" sz="2400" dirty="0" smtClean="0">
                <a:solidFill>
                  <a:srgbClr val="FF0000"/>
                </a:solidFill>
              </a:rPr>
              <a:t>zapojenie napäťových článkov v akumulátorovej batérii.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4191"/>
          <a:stretch/>
        </p:blipFill>
        <p:spPr bwMode="auto">
          <a:xfrm>
            <a:off x="805474" y="4005064"/>
            <a:ext cx="230694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24744"/>
            <a:ext cx="1366644" cy="18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764704"/>
            <a:ext cx="2232248" cy="418058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tx2"/>
                </a:solidFill>
              </a:rPr>
              <a:t>Opakovanie</a:t>
            </a:r>
            <a:endParaRPr lang="sk-SK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smtClean="0"/>
              <a:t>Aké dve základné zapojenia  spotrebičov v el. obvode poznáte ?</a:t>
            </a:r>
          </a:p>
          <a:p>
            <a:r>
              <a:rPr lang="sk-SK" sz="2400" dirty="0" smtClean="0"/>
              <a:t>Kde v praxi sa sériové zapojenie využíva .</a:t>
            </a:r>
          </a:p>
          <a:p>
            <a:r>
              <a:rPr lang="sk-SK" sz="2400" dirty="0" smtClean="0"/>
              <a:t>Čo platí pre el. prúd v obvode pri sériovom zapojení ?</a:t>
            </a:r>
          </a:p>
          <a:p>
            <a:r>
              <a:rPr lang="sk-SK" sz="2400" dirty="0" smtClean="0"/>
              <a:t>Čo platí pre napätie v obvode pri sériovom zapojení ?</a:t>
            </a:r>
          </a:p>
          <a:p>
            <a:r>
              <a:rPr lang="sk-SK" sz="2400" dirty="0" smtClean="0"/>
              <a:t>Ako môžeme vypočítať celkový odpor spotrebičov (žiaroviek ) pri sériovom zapojení ?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>
                <a:solidFill>
                  <a:srgbClr val="002060"/>
                </a:solidFill>
              </a:rPr>
              <a:t>Príklad:</a:t>
            </a:r>
            <a:r>
              <a:rPr lang="sk-SK" sz="2400" dirty="0" smtClean="0"/>
              <a:t> </a:t>
            </a:r>
          </a:p>
          <a:p>
            <a:pPr marL="0" indent="0">
              <a:buNone/>
            </a:pPr>
            <a:r>
              <a:rPr lang="sk-SK" sz="2400" dirty="0" smtClean="0"/>
              <a:t>V el. obvode sú sériovo zapojené 4 žiarovky s odporom 25 </a:t>
            </a:r>
            <a:r>
              <a:rPr lang="el-GR" sz="2400" dirty="0" smtClean="0">
                <a:cs typeface="Times New Roman"/>
              </a:rPr>
              <a:t>Ώ</a:t>
            </a:r>
            <a:r>
              <a:rPr lang="sk-SK" sz="2400" dirty="0" smtClean="0">
                <a:cs typeface="Times New Roman"/>
              </a:rPr>
              <a:t> a obvodom prechádza prúd  100 mA. (odpor vodičov je zanedbateľný )</a:t>
            </a:r>
          </a:p>
          <a:p>
            <a:pPr marL="457200" indent="-457200">
              <a:buAutoNum type="alphaLcParenR"/>
            </a:pPr>
            <a:r>
              <a:rPr lang="sk-SK" sz="2400" dirty="0" smtClean="0"/>
              <a:t>Vypočítaj </a:t>
            </a:r>
            <a:r>
              <a:rPr lang="sk-SK" sz="2400" dirty="0"/>
              <a:t>napätie </a:t>
            </a:r>
            <a:r>
              <a:rPr lang="sk-SK" sz="2400" dirty="0" smtClean="0"/>
              <a:t>zdroja.</a:t>
            </a:r>
          </a:p>
          <a:p>
            <a:pPr marL="457200" indent="-457200">
              <a:buAutoNum type="alphaLcParenR"/>
            </a:pPr>
            <a:r>
              <a:rPr lang="sk-SK" sz="2400" dirty="0" smtClean="0"/>
              <a:t>Aké napätie odmeriame na jednotlivých žiarovkách ?</a:t>
            </a:r>
          </a:p>
          <a:p>
            <a:pPr marL="0" indent="0">
              <a:buNone/>
            </a:pPr>
            <a:r>
              <a:rPr lang="sk-SK" sz="2400" dirty="0" smtClean="0"/>
              <a:t> 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10" y="476672"/>
            <a:ext cx="1082824" cy="10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423</Words>
  <Application>Microsoft Office PowerPoint</Application>
  <PresentationFormat>Prezentácia na obrazovke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Motiv systému Office</vt:lpstr>
      <vt:lpstr>Zapájanie  spotrebičov   v  elektrickom obvode   za  sebou</vt:lpstr>
      <vt:lpstr>Prezentácia programu PowerPoint</vt:lpstr>
      <vt:lpstr>Zapojme el. obvod v ktorom budú dve  žiarovky  zapojené sériovo. Postupne budeme merať prúd v rôznych miestach el. obvodu.</vt:lpstr>
      <vt:lpstr>Merajme napätie na jednotlivých žiarovkách</vt:lpstr>
      <vt:lpstr>Prezentácia programu PowerPoint</vt:lpstr>
      <vt:lpstr>Prúd je rovnaký skúmajme vzťah medzi napätiami a odpormi na spotrebičoch:</vt:lpstr>
      <vt:lpstr>Využitie</vt:lpstr>
      <vt:lpstr>Opakovanie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Zapájanie spotrebičov v  elektrickom obvode za sebou</dc:title>
  <dc:creator>tib</dc:creator>
  <cp:lastModifiedBy>Ucitel</cp:lastModifiedBy>
  <cp:revision>30</cp:revision>
  <dcterms:created xsi:type="dcterms:W3CDTF">2013-01-20T10:06:39Z</dcterms:created>
  <dcterms:modified xsi:type="dcterms:W3CDTF">2015-01-06T18:32:59Z</dcterms:modified>
</cp:coreProperties>
</file>