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61" r:id="rId3"/>
    <p:sldId id="258" r:id="rId4"/>
    <p:sldId id="263" r:id="rId5"/>
    <p:sldId id="259" r:id="rId6"/>
    <p:sldId id="264" r:id="rId7"/>
    <p:sldId id="260" r:id="rId8"/>
    <p:sldId id="266" r:id="rId9"/>
    <p:sldId id="265" r:id="rId10"/>
  </p:sldIdLst>
  <p:sldSz cx="9144000" cy="6858000" type="screen4x3"/>
  <p:notesSz cx="6877050" cy="96535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fld id="{7DCDE923-784D-40F7-8AE1-63C2835E81BD}" type="datetimeFigureOut">
              <a:rPr lang="sk-SK" smtClean="0"/>
              <a:t>06.04.2018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F9F6853C-0F13-4DF6-ABE5-9A4424980DB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0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43B7-22A0-4787-A854-81B4D82786A5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AA64-5FC1-477C-9ED1-46AAAF195C5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364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2859-A3DA-45A2-97F2-1D2DF14C3185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A883-0CB7-4119-B064-6485B97D058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3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4B92-002E-4B6E-8666-ACBE2E83BA77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B037-2BFC-40B1-B69A-D6CFC1DCBE7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3211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3608D-43D0-484D-A60F-2C4F50D7FB7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863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8103-94CA-4F71-831B-583B4DCC99F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044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5B9B-4ADD-4A79-97FC-40229535A32B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90A6-F705-4A80-861F-17AB1CF3ECC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680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6F83F-AC75-4535-A4FD-77CF915E0B9D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9753-1D2B-4477-BF5D-23ABFEA6E103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012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5148-15D1-4921-B51A-0DC0E6622CB8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6920-FAB5-4930-882A-88FB601DC8A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5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3EC8-EDBC-4172-8076-96ED340E050F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F374-5C14-49F9-BB7F-42F430D6E06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469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A6D6-DB0B-4016-BE38-6F1263BC6E87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C340-61C9-4FD1-B187-69ABED28BD3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7753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7F8F-DDE6-426D-80B3-E9F7C399E59E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2084-1380-42D9-93D4-7A2924C6AEC2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4518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619E-9DE4-4296-AACE-65A22FF3799F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249B-319E-4764-894F-6075CC8699B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842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sk-SK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4D4E9-1D89-4B59-BC28-3315670A1227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BC6F-2B6E-4693-BDFD-88E3B32DDDC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208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sk-SK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92AD8A-9317-42C4-8910-63A0A5D2BD87}" type="datetimeFigureOut">
              <a:rPr lang="sk-SK"/>
              <a:pPr>
                <a:defRPr/>
              </a:pPr>
              <a:t>06.04.2018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A4C38B-1A08-400B-9247-02F98AB7A8D7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SVBoVl4QBw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238" y="2192688"/>
            <a:ext cx="2140520" cy="199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492175" y="1340768"/>
            <a:ext cx="2412648" cy="98488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Generátor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Spracoval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: T. </a:t>
            </a:r>
            <a:r>
              <a:rPr lang="cs-CZ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Pekar</a:t>
            </a:r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1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27263"/>
            <a:ext cx="265588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áze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81" y="1566072"/>
            <a:ext cx="1152128" cy="132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áze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22" y="1340768"/>
            <a:ext cx="1193656" cy="89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3.bp.blogspot.com/_1V7xbQnu9mM/TOHA1pbG6uI/AAAAAAAAABQ/JoulacH5Qyo/s1600/alternator+gif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87" y="2888454"/>
            <a:ext cx="1496053" cy="112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Obráze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020">
            <a:off x="6107964" y="3951982"/>
            <a:ext cx="1928715" cy="151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nokia.finesa.sk/images/photos/pic17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3306"/>
            <a:ext cx="1152128" cy="12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48" y="3933056"/>
            <a:ext cx="339725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38125" y="620713"/>
            <a:ext cx="5761038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936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 algn="just"/>
            <a:r>
              <a:rPr lang="sk-SK" sz="2400" dirty="0" smtClean="0"/>
              <a:t>	</a:t>
            </a:r>
            <a:r>
              <a:rPr lang="sk-SK" sz="2200" b="1" dirty="0" smtClean="0"/>
              <a:t>Galvanické </a:t>
            </a:r>
            <a:r>
              <a:rPr lang="sk-SK" sz="2200" b="1" dirty="0"/>
              <a:t>články </a:t>
            </a:r>
            <a:r>
              <a:rPr lang="sk-SK" sz="2200" dirty="0"/>
              <a:t>ako zdroje napätia jednosmerného prúdu sú </a:t>
            </a:r>
            <a:r>
              <a:rPr lang="sk-SK" sz="2200" b="1" dirty="0"/>
              <a:t>pomerne slabé </a:t>
            </a:r>
            <a:r>
              <a:rPr lang="sk-SK" sz="2200" dirty="0"/>
              <a:t>a málo </a:t>
            </a:r>
            <a:r>
              <a:rPr lang="sk-SK" sz="2200" dirty="0" smtClean="0"/>
              <a:t>výkonné. </a:t>
            </a:r>
            <a:r>
              <a:rPr lang="sk-SK" sz="2200" dirty="0"/>
              <a:t>Prúd väčšej  veľkosti vyrábame </a:t>
            </a:r>
            <a:r>
              <a:rPr lang="sk-SK" sz="2200" dirty="0" smtClean="0"/>
              <a:t>generátorom.</a:t>
            </a:r>
          </a:p>
          <a:p>
            <a:pPr lvl="2" algn="just"/>
            <a:r>
              <a:rPr lang="sk-SK" sz="2200" dirty="0" smtClean="0">
                <a:solidFill>
                  <a:srgbClr val="FF0000"/>
                </a:solidFill>
              </a:rPr>
              <a:t>Generátor</a:t>
            </a:r>
            <a:r>
              <a:rPr lang="sk-SK" sz="2200" dirty="0">
                <a:solidFill>
                  <a:srgbClr val="FF0000"/>
                </a:solidFill>
              </a:rPr>
              <a:t> </a:t>
            </a:r>
            <a:r>
              <a:rPr lang="sk-SK" sz="2200" dirty="0" smtClean="0">
                <a:solidFill>
                  <a:srgbClr val="FF0000"/>
                </a:solidFill>
              </a:rPr>
              <a:t>je zariadenie, </a:t>
            </a:r>
            <a:r>
              <a:rPr lang="sk-SK" sz="2200" dirty="0">
                <a:solidFill>
                  <a:srgbClr val="FF0000"/>
                </a:solidFill>
              </a:rPr>
              <a:t>ktoré premieňa mechanickú energiu na elektrický prúd prostredníctvom elektromagnetickej indukcie</a:t>
            </a:r>
            <a:r>
              <a:rPr lang="sk-SK" sz="2200" dirty="0"/>
              <a:t>. </a:t>
            </a:r>
            <a:endParaRPr lang="sk-SK" sz="2200" dirty="0" smtClean="0"/>
          </a:p>
          <a:p>
            <a:pPr lvl="2" algn="just"/>
            <a:r>
              <a:rPr lang="sk-SK" sz="2200" dirty="0" smtClean="0"/>
              <a:t>Koncom </a:t>
            </a:r>
            <a:r>
              <a:rPr lang="sk-SK" sz="2200" dirty="0"/>
              <a:t>roka 1831 demonštroval Faraday na schôdzi Kráľovskej londýnskej spoločnosti svoj generátor na výrobu elektrickej energie. </a:t>
            </a:r>
            <a:r>
              <a:rPr lang="sk-SK" sz="2200" dirty="0" err="1"/>
              <a:t>Faradayov</a:t>
            </a:r>
            <a:r>
              <a:rPr lang="sk-SK" sz="2200" dirty="0"/>
              <a:t> </a:t>
            </a:r>
            <a:r>
              <a:rPr lang="sk-SK" sz="2200" dirty="0" err="1">
                <a:solidFill>
                  <a:srgbClr val="FF0000"/>
                </a:solidFill>
              </a:rPr>
              <a:t>magnetoelektrický</a:t>
            </a:r>
            <a:r>
              <a:rPr lang="sk-SK" sz="2200" dirty="0">
                <a:solidFill>
                  <a:srgbClr val="FF0000"/>
                </a:solidFill>
              </a:rPr>
              <a:t> stroj </a:t>
            </a:r>
            <a:r>
              <a:rPr lang="sk-SK" sz="2200" dirty="0"/>
              <a:t>predstavoval </a:t>
            </a:r>
            <a:r>
              <a:rPr lang="sk-SK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medený kotúč </a:t>
            </a:r>
            <a:r>
              <a:rPr lang="sk-SK" sz="2200" dirty="0"/>
              <a:t>o polomere 15 cm, ktorý </a:t>
            </a:r>
            <a:r>
              <a:rPr lang="sk-SK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 otáčal medzi dvomi pólmi trvalého magnetu</a:t>
            </a:r>
            <a:r>
              <a:rPr lang="sk-SK" sz="2200" dirty="0"/>
              <a:t>. Elektrický prúd bol z kotúča odvádzaný dvoma kefkami. </a:t>
            </a:r>
            <a:endParaRPr lang="cs-CZ" sz="2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01361"/>
            <a:ext cx="2500861" cy="237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élník 3"/>
          <p:cNvSpPr>
            <a:spLocks noChangeArrowheads="1"/>
          </p:cNvSpPr>
          <p:nvPr/>
        </p:nvSpPr>
        <p:spPr bwMode="auto">
          <a:xfrm>
            <a:off x="411162" y="476250"/>
            <a:ext cx="8048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sk-SK" sz="2400" b="1" dirty="0" smtClean="0">
                <a:solidFill>
                  <a:srgbClr val="FF0000"/>
                </a:solidFill>
              </a:rPr>
              <a:t>	Generátory</a:t>
            </a:r>
            <a:r>
              <a:rPr lang="sk-SK" sz="2400" dirty="0" smtClean="0"/>
              <a:t> </a:t>
            </a:r>
            <a:r>
              <a:rPr lang="sk-SK" sz="2400" dirty="0"/>
              <a:t>sa  používajú na výrobu jednosmerného alebo striedavého prúdu</a:t>
            </a:r>
            <a:r>
              <a:rPr lang="sk-SK" sz="2400" dirty="0">
                <a:solidFill>
                  <a:srgbClr val="FF0000"/>
                </a:solidFill>
              </a:rPr>
              <a:t>. </a:t>
            </a:r>
            <a:endParaRPr lang="sk-SK" sz="2400" dirty="0" smtClean="0">
              <a:solidFill>
                <a:srgbClr val="FF0000"/>
              </a:solidFill>
            </a:endParaRPr>
          </a:p>
          <a:p>
            <a:pPr algn="just"/>
            <a:r>
              <a:rPr lang="sk-SK" sz="2400" b="1" dirty="0" smtClean="0">
                <a:solidFill>
                  <a:srgbClr val="FF0000"/>
                </a:solidFill>
              </a:rPr>
              <a:t>	Dynamo</a:t>
            </a:r>
            <a:r>
              <a:rPr lang="sk-SK" sz="2400" dirty="0">
                <a:solidFill>
                  <a:srgbClr val="FF0000"/>
                </a:solidFill>
              </a:rPr>
              <a:t> je </a:t>
            </a:r>
            <a:r>
              <a:rPr lang="sk-SK" sz="2400" dirty="0" smtClean="0">
                <a:solidFill>
                  <a:srgbClr val="FF0000"/>
                </a:solidFill>
              </a:rPr>
              <a:t>generátor, </a:t>
            </a:r>
            <a:r>
              <a:rPr lang="sk-SK" sz="2400" dirty="0">
                <a:solidFill>
                  <a:srgbClr val="FF0000"/>
                </a:solidFill>
              </a:rPr>
              <a:t>ktorý premieňa mechanickú energiu na elektrickú energiu </a:t>
            </a:r>
            <a:r>
              <a:rPr lang="sk-SK" sz="2400" dirty="0"/>
              <a:t>vo forme </a:t>
            </a:r>
            <a:r>
              <a:rPr lang="sk-SK" sz="2400" b="1" dirty="0">
                <a:solidFill>
                  <a:srgbClr val="FF0000"/>
                </a:solidFill>
              </a:rPr>
              <a:t>jednosmerného prúdu</a:t>
            </a:r>
            <a:r>
              <a:rPr lang="sk-SK" sz="2400" dirty="0"/>
              <a:t>. </a:t>
            </a:r>
            <a:r>
              <a:rPr lang="sk-SK" sz="2400" dirty="0">
                <a:solidFill>
                  <a:srgbClr val="FF0000"/>
                </a:solidFill>
              </a:rPr>
              <a:t>Je to  jednosmerný generátor </a:t>
            </a:r>
            <a:r>
              <a:rPr lang="sk-SK" sz="2400" dirty="0" smtClean="0">
                <a:solidFill>
                  <a:srgbClr val="FF0000"/>
                </a:solidFill>
              </a:rPr>
              <a:t>elektrickej </a:t>
            </a:r>
            <a:r>
              <a:rPr lang="sk-SK" sz="2400" dirty="0">
                <a:solidFill>
                  <a:srgbClr val="FF0000"/>
                </a:solidFill>
              </a:rPr>
              <a:t>energie. </a:t>
            </a:r>
            <a:endParaRPr lang="sk-SK" sz="2400" dirty="0" smtClean="0">
              <a:solidFill>
                <a:srgbClr val="FF0000"/>
              </a:solidFill>
            </a:endParaRPr>
          </a:p>
          <a:p>
            <a:pPr algn="just"/>
            <a:r>
              <a:rPr lang="sk-SK" sz="2400" dirty="0" smtClean="0">
                <a:solidFill>
                  <a:srgbClr val="FF0000"/>
                </a:solidFill>
              </a:rPr>
              <a:t>Skladá sa zo </a:t>
            </a:r>
            <a:r>
              <a:rPr lang="sk-SK" sz="2400" dirty="0">
                <a:solidFill>
                  <a:srgbClr val="FF0000"/>
                </a:solidFill>
              </a:rPr>
              <a:t>statora </a:t>
            </a:r>
            <a:r>
              <a:rPr lang="sk-SK" sz="2400" dirty="0" smtClean="0"/>
              <a:t>(tvoreného </a:t>
            </a:r>
            <a:r>
              <a:rPr lang="sk-SK" sz="2400" dirty="0"/>
              <a:t>magnetom alebo elektromagnetom</a:t>
            </a:r>
            <a:r>
              <a:rPr lang="sk-SK" sz="2400" dirty="0" smtClean="0"/>
              <a:t>)</a:t>
            </a:r>
            <a:r>
              <a:rPr lang="sk-SK" sz="2400" dirty="0" smtClean="0">
                <a:solidFill>
                  <a:srgbClr val="FF0000"/>
                </a:solidFill>
              </a:rPr>
              <a:t>, </a:t>
            </a:r>
            <a:r>
              <a:rPr lang="sk-SK" sz="2400" dirty="0">
                <a:solidFill>
                  <a:srgbClr val="FF0000"/>
                </a:solidFill>
              </a:rPr>
              <a:t>rotora  a komutátora. </a:t>
            </a:r>
            <a:r>
              <a:rPr lang="sk-SK" sz="2400" dirty="0"/>
              <a:t>Konštrukčne ide o </a:t>
            </a:r>
            <a:r>
              <a:rPr lang="sk-SK" sz="2400" dirty="0" smtClean="0"/>
              <a:t>jednosmerný elektromotor.</a:t>
            </a:r>
            <a:endParaRPr lang="sk-SK" sz="2400" dirty="0"/>
          </a:p>
        </p:txBody>
      </p:sp>
      <p:pic>
        <p:nvPicPr>
          <p:cNvPr id="614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611563"/>
            <a:ext cx="3571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1563"/>
            <a:ext cx="338455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5" b="3915"/>
          <a:stretch>
            <a:fillRect/>
          </a:stretch>
        </p:blipFill>
        <p:spPr bwMode="auto">
          <a:xfrm>
            <a:off x="5724128" y="440550"/>
            <a:ext cx="2735263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6251"/>
            <a:ext cx="5352814" cy="3672830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b="1" dirty="0" smtClean="0">
                <a:solidFill>
                  <a:srgbClr val="FF0000"/>
                </a:solidFill>
              </a:rPr>
              <a:t>Pri otáčaní závitu</a:t>
            </a:r>
            <a:r>
              <a:rPr lang="sk-SK" sz="2000" dirty="0" smtClean="0">
                <a:solidFill>
                  <a:srgbClr val="FF0000"/>
                </a:solidFill>
              </a:rPr>
              <a:t> v rovnorodom magnetickom poli vzniká striedavý prúd, ktorý sa komutátorom usmerňuje. Takýto prúd sa nazýva jednosmerný pulzujúci prúd.</a:t>
            </a:r>
            <a:r>
              <a:rPr lang="sk-SK" sz="2000" dirty="0"/>
              <a:t> </a:t>
            </a:r>
            <a:r>
              <a:rPr lang="sk-SK" sz="2000" dirty="0" smtClean="0"/>
              <a:t>V súčasnosti sa  </a:t>
            </a:r>
            <a:r>
              <a:rPr lang="sk-SK" sz="2000" dirty="0"/>
              <a:t>princíp dynama </a:t>
            </a:r>
            <a:r>
              <a:rPr lang="sk-SK" sz="2000" dirty="0" smtClean="0"/>
              <a:t>využíva v </a:t>
            </a:r>
            <a:r>
              <a:rPr lang="sk-SK" sz="2000" dirty="0"/>
              <a:t>produktoch bežného použitia ako sú lampáše, </a:t>
            </a:r>
            <a:r>
              <a:rPr lang="sk-SK" sz="2000" dirty="0" smtClean="0"/>
              <a:t>svietidlá a </a:t>
            </a:r>
            <a:r>
              <a:rPr lang="sk-SK" sz="2000" dirty="0"/>
              <a:t>iné </a:t>
            </a:r>
            <a:r>
              <a:rPr lang="sk-SK" sz="2000" dirty="0" smtClean="0"/>
              <a:t>produkty, kde sa dá využiť elektromagnetická indukcia. </a:t>
            </a:r>
          </a:p>
          <a:p>
            <a:pPr marL="0" indent="0" algn="just">
              <a:buNone/>
            </a:pPr>
            <a:r>
              <a:rPr lang="sk-SK" sz="2000" dirty="0">
                <a:solidFill>
                  <a:srgbClr val="FF0000"/>
                </a:solidFill>
              </a:rPr>
              <a:t>Dnes sú dynamá vytláčané spoľahlivejšími a konštrukčne jednoduchšími alternátormi.</a:t>
            </a:r>
          </a:p>
          <a:p>
            <a:pPr marL="0" indent="0">
              <a:buNone/>
            </a:pPr>
            <a:r>
              <a:rPr lang="sk-SK" sz="1000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sk-SK" sz="1000" dirty="0">
                <a:solidFill>
                  <a:srgbClr val="FF0000"/>
                </a:solidFill>
                <a:hlinkClick r:id="rId3"/>
              </a:rPr>
              <a:t>://</a:t>
            </a:r>
            <a:r>
              <a:rPr lang="sk-SK" sz="1000" dirty="0" smtClean="0">
                <a:solidFill>
                  <a:srgbClr val="FF0000"/>
                </a:solidFill>
                <a:hlinkClick r:id="rId3"/>
              </a:rPr>
              <a:t>www.youtube.com/watch?v=DSVBoVl4QBw</a:t>
            </a:r>
            <a:endParaRPr lang="sk-SK" sz="1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2400" dirty="0" smtClean="0">
              <a:solidFill>
                <a:srgbClr val="FF0000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47688" y="5640388"/>
            <a:ext cx="40433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Jednosmerný pulzujúci </a:t>
            </a:r>
            <a:r>
              <a:rPr lang="sk-SK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prúd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1" y="3501008"/>
            <a:ext cx="4253575" cy="296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63" y="3368027"/>
            <a:ext cx="2782728" cy="269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délník 3"/>
          <p:cNvSpPr>
            <a:spLocks noChangeArrowheads="1"/>
          </p:cNvSpPr>
          <p:nvPr/>
        </p:nvSpPr>
        <p:spPr bwMode="auto">
          <a:xfrm>
            <a:off x="179512" y="387190"/>
            <a:ext cx="8568952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sk-SK" sz="2200" dirty="0" smtClean="0">
                <a:solidFill>
                  <a:srgbClr val="FF0000"/>
                </a:solidFill>
              </a:rPr>
              <a:t>	</a:t>
            </a:r>
            <a:r>
              <a:rPr lang="sk-SK" sz="2200" b="1" dirty="0" smtClean="0">
                <a:solidFill>
                  <a:srgbClr val="FF0000"/>
                </a:solidFill>
              </a:rPr>
              <a:t>Alternátor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>
                <a:solidFill>
                  <a:srgbClr val="FF0000"/>
                </a:solidFill>
              </a:rPr>
              <a:t>je </a:t>
            </a:r>
            <a:r>
              <a:rPr lang="sk-SK" sz="2200" dirty="0" smtClean="0">
                <a:solidFill>
                  <a:srgbClr val="FF0000"/>
                </a:solidFill>
              </a:rPr>
              <a:t>generátor , </a:t>
            </a:r>
            <a:r>
              <a:rPr lang="sk-SK" sz="2200" dirty="0">
                <a:solidFill>
                  <a:srgbClr val="FF0000"/>
                </a:solidFill>
              </a:rPr>
              <a:t>ktorý </a:t>
            </a:r>
            <a:r>
              <a:rPr lang="sk-SK" sz="2200" dirty="0" smtClean="0">
                <a:solidFill>
                  <a:srgbClr val="FF0000"/>
                </a:solidFill>
              </a:rPr>
              <a:t>vyrába striedavý </a:t>
            </a:r>
            <a:r>
              <a:rPr lang="sk-SK" sz="2200" dirty="0">
                <a:solidFill>
                  <a:srgbClr val="FF0000"/>
                </a:solidFill>
              </a:rPr>
              <a:t>prúd a </a:t>
            </a:r>
            <a:r>
              <a:rPr lang="sk-SK" sz="2200" dirty="0" smtClean="0">
                <a:solidFill>
                  <a:srgbClr val="FF0000"/>
                </a:solidFill>
              </a:rPr>
              <a:t>napätie. </a:t>
            </a:r>
          </a:p>
          <a:p>
            <a:pPr algn="just"/>
            <a:r>
              <a:rPr lang="sk-SK" sz="2200" dirty="0" smtClean="0">
                <a:solidFill>
                  <a:srgbClr val="FF0000"/>
                </a:solidFill>
              </a:rPr>
              <a:t>Skladá sa z rotora a statora. </a:t>
            </a:r>
            <a:r>
              <a:rPr lang="sk-SK" sz="2200" dirty="0" smtClean="0"/>
              <a:t>Konštrukčne je usporiadaný tak, že </a:t>
            </a:r>
            <a:r>
              <a:rPr lang="sk-SK" sz="2200" b="1" dirty="0" smtClean="0"/>
              <a:t>cievky</a:t>
            </a:r>
            <a:r>
              <a:rPr lang="sk-SK" sz="2200" dirty="0" smtClean="0"/>
              <a:t> v </a:t>
            </a:r>
            <a:r>
              <a:rPr lang="sk-SK" sz="2200" dirty="0"/>
              <a:t>ktorých </a:t>
            </a:r>
            <a:r>
              <a:rPr lang="sk-SK" sz="2200" dirty="0" smtClean="0"/>
              <a:t>sa </a:t>
            </a:r>
            <a:r>
              <a:rPr lang="sk-SK" sz="2200" dirty="0"/>
              <a:t>indukuje </a:t>
            </a:r>
            <a:r>
              <a:rPr lang="sk-SK" sz="2200" dirty="0" smtClean="0"/>
              <a:t>napätie (prúd) </a:t>
            </a:r>
            <a:r>
              <a:rPr lang="sk-SK" sz="2200" dirty="0"/>
              <a:t>sú súčasťou </a:t>
            </a:r>
            <a:r>
              <a:rPr lang="sk-SK" sz="2200" b="1" dirty="0" smtClean="0"/>
              <a:t>statora</a:t>
            </a:r>
            <a:r>
              <a:rPr lang="sk-SK" sz="2200" dirty="0" smtClean="0"/>
              <a:t> </a:t>
            </a:r>
            <a:r>
              <a:rPr lang="sk-SK" sz="2200" dirty="0"/>
              <a:t>a </a:t>
            </a:r>
            <a:r>
              <a:rPr lang="sk-SK" sz="2200" b="1" dirty="0"/>
              <a:t>rotor</a:t>
            </a:r>
            <a:r>
              <a:rPr lang="sk-SK" sz="2200" dirty="0"/>
              <a:t> tvorí </a:t>
            </a:r>
            <a:r>
              <a:rPr lang="sk-SK" sz="2200" b="1" dirty="0" smtClean="0"/>
              <a:t>magnet</a:t>
            </a:r>
            <a:r>
              <a:rPr lang="sk-SK" sz="2200" dirty="0" smtClean="0"/>
              <a:t> </a:t>
            </a:r>
            <a:r>
              <a:rPr lang="sk-SK" sz="2200" dirty="0"/>
              <a:t>alebo </a:t>
            </a:r>
            <a:r>
              <a:rPr lang="sk-SK" sz="2200" b="1" dirty="0" smtClean="0"/>
              <a:t>elektromagnet</a:t>
            </a:r>
            <a:r>
              <a:rPr lang="sk-SK" sz="2200" dirty="0" smtClean="0"/>
              <a:t>. </a:t>
            </a:r>
          </a:p>
          <a:p>
            <a:pPr algn="just"/>
            <a:r>
              <a:rPr lang="sk-SK" sz="2200" dirty="0" smtClean="0"/>
              <a:t>Napríklad </a:t>
            </a:r>
            <a:r>
              <a:rPr lang="sk-SK" sz="2200" dirty="0" smtClean="0">
                <a:solidFill>
                  <a:srgbClr val="FF0000"/>
                </a:solidFill>
              </a:rPr>
              <a:t>v automobiloch sa alternátor používa na výrobu el. energie a dobíjanie autobatérie</a:t>
            </a:r>
            <a:r>
              <a:rPr lang="sk-SK" sz="2200" dirty="0" smtClean="0"/>
              <a:t>. Jeho výhodou je  </a:t>
            </a:r>
            <a:r>
              <a:rPr lang="sk-SK" sz="2200" dirty="0"/>
              <a:t>schopnosť vyrábať napätie aj </a:t>
            </a:r>
            <a:r>
              <a:rPr lang="sk-SK" sz="2200" dirty="0" smtClean="0"/>
              <a:t>pri nízkych </a:t>
            </a:r>
            <a:r>
              <a:rPr lang="sk-SK" sz="2200" dirty="0"/>
              <a:t>otáčkach </a:t>
            </a:r>
            <a:r>
              <a:rPr lang="sk-SK" sz="2200" dirty="0" smtClean="0"/>
              <a:t>motora. (táto </a:t>
            </a:r>
            <a:r>
              <a:rPr lang="sk-SK" sz="2200" dirty="0"/>
              <a:t>vlastnosť </a:t>
            </a:r>
            <a:r>
              <a:rPr lang="sk-SK" sz="2200" dirty="0" smtClean="0"/>
              <a:t>chýbala </a:t>
            </a:r>
            <a:r>
              <a:rPr lang="sk-SK" sz="2200" dirty="0"/>
              <a:t>v minulosti používaným </a:t>
            </a:r>
            <a:r>
              <a:rPr lang="sk-SK" sz="2200" dirty="0" smtClean="0"/>
              <a:t>dynamám)</a:t>
            </a:r>
            <a:endParaRPr lang="sk-SK" sz="2200" dirty="0">
              <a:solidFill>
                <a:srgbClr val="FF0000"/>
              </a:solidFill>
            </a:endParaRPr>
          </a:p>
          <a:p>
            <a:pPr algn="just"/>
            <a:r>
              <a:rPr lang="sk-SK" sz="2200" dirty="0"/>
              <a:t>Zdroj prúdu na bicykli označovaný </a:t>
            </a:r>
            <a:r>
              <a:rPr lang="sk-SK" sz="2200" dirty="0" smtClean="0"/>
              <a:t>obvykle ako dynamo, </a:t>
            </a:r>
            <a:r>
              <a:rPr lang="sk-SK" sz="2200" dirty="0"/>
              <a:t>je v </a:t>
            </a:r>
            <a:r>
              <a:rPr lang="sk-SK" sz="2200" dirty="0" smtClean="0"/>
              <a:t>skutočnosti malý alternátor s mnohopólovým trvalým magnetom v rotore a cievkami </a:t>
            </a:r>
            <a:r>
              <a:rPr lang="sk-SK" sz="2200" dirty="0"/>
              <a:t>v statore.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33056"/>
            <a:ext cx="2142429" cy="2516223"/>
          </a:xfrm>
          <a:prstGeom prst="rect">
            <a:avLst/>
          </a:prstGeom>
        </p:spPr>
      </p:pic>
      <p:pic>
        <p:nvPicPr>
          <p:cNvPr id="1026" name="Picture 2" descr="http://lucy.troja.mff.cuni.cz/~tichy/elektross/obrazky/generato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0395"/>
            <a:ext cx="34396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sk-SK" sz="2400" dirty="0">
                <a:solidFill>
                  <a:srgbClr val="FF0000"/>
                </a:solidFill>
                <a:latin typeface="Colibri"/>
              </a:rPr>
              <a:t>	</a:t>
            </a:r>
            <a:r>
              <a:rPr lang="sk-SK" sz="2400" dirty="0" smtClean="0">
                <a:solidFill>
                  <a:srgbClr val="FF0000"/>
                </a:solidFill>
                <a:latin typeface="Colibri"/>
              </a:rPr>
              <a:t>	Na výrobu striedavého prúdu v elektrárňach sa používajú trojfázové generátory</a:t>
            </a:r>
            <a:r>
              <a:rPr lang="sk-SK" sz="2400" dirty="0" smtClean="0">
                <a:solidFill>
                  <a:srgbClr val="000000"/>
                </a:solidFill>
                <a:latin typeface="Colibri"/>
              </a:rPr>
              <a:t>, ktoré majú </a:t>
            </a:r>
            <a:r>
              <a:rPr lang="sk-SK" sz="2400" dirty="0">
                <a:solidFill>
                  <a:srgbClr val="000000"/>
                </a:solidFill>
                <a:latin typeface="Colibri"/>
              </a:rPr>
              <a:t>tri </a:t>
            </a:r>
            <a:r>
              <a:rPr lang="sk-SK" sz="2400" dirty="0" smtClean="0">
                <a:solidFill>
                  <a:srgbClr val="000000"/>
                </a:solidFill>
                <a:latin typeface="Colibri"/>
              </a:rPr>
              <a:t>cievky umiestnené </a:t>
            </a:r>
            <a:r>
              <a:rPr lang="sk-SK" sz="2400" dirty="0">
                <a:solidFill>
                  <a:srgbClr val="000000"/>
                </a:solidFill>
                <a:latin typeface="Colibri"/>
              </a:rPr>
              <a:t>na statore. Tie tvoria kotvu. Namiesto trvalého magnetu, </a:t>
            </a:r>
            <a:r>
              <a:rPr lang="sk-SK" sz="2400" dirty="0" smtClean="0">
                <a:solidFill>
                  <a:srgbClr val="000000"/>
                </a:solidFill>
                <a:latin typeface="Colibri"/>
              </a:rPr>
              <a:t>ktorý vytvára </a:t>
            </a:r>
            <a:r>
              <a:rPr lang="sk-SK" sz="2400" dirty="0">
                <a:solidFill>
                  <a:srgbClr val="000000"/>
                </a:solidFill>
                <a:latin typeface="Colibri"/>
              </a:rPr>
              <a:t>slabé magnetické </a:t>
            </a:r>
            <a:r>
              <a:rPr lang="sk-SK" sz="2400" dirty="0" smtClean="0">
                <a:solidFill>
                  <a:srgbClr val="000000"/>
                </a:solidFill>
                <a:latin typeface="Colibri"/>
              </a:rPr>
              <a:t>pole, </a:t>
            </a:r>
            <a:r>
              <a:rPr lang="sk-SK" sz="2400" dirty="0">
                <a:solidFill>
                  <a:srgbClr val="000000"/>
                </a:solidFill>
                <a:latin typeface="Colibri"/>
              </a:rPr>
              <a:t>sa ako rotor používa </a:t>
            </a:r>
            <a:r>
              <a:rPr lang="sk-SK" sz="2400" dirty="0" smtClean="0">
                <a:solidFill>
                  <a:srgbClr val="000000"/>
                </a:solidFill>
                <a:latin typeface="Colibri"/>
              </a:rPr>
              <a:t>elektromagnet. Ten </a:t>
            </a:r>
            <a:r>
              <a:rPr lang="sk-SK" sz="2400" dirty="0">
                <a:solidFill>
                  <a:srgbClr val="000000"/>
                </a:solidFill>
                <a:latin typeface="Colibri"/>
              </a:rPr>
              <a:t>je pripojený na vonkajší zdroj jednosmerného napätia</a:t>
            </a:r>
            <a:r>
              <a:rPr lang="sk-SK" sz="2400" dirty="0" smtClean="0">
                <a:solidFill>
                  <a:srgbClr val="000000"/>
                </a:solidFill>
                <a:latin typeface="Colibri"/>
              </a:rPr>
              <a:t>. </a:t>
            </a:r>
            <a:r>
              <a:rPr lang="sk-SK" sz="2400" dirty="0">
                <a:solidFill>
                  <a:srgbClr val="000000"/>
                </a:solidFill>
                <a:latin typeface="Colibri"/>
              </a:rPr>
              <a:t>Vznikajúci trojfázový prúd sa odvádza zo svorkovnice na statore.</a:t>
            </a:r>
            <a:br>
              <a:rPr lang="sk-SK" sz="2400" dirty="0">
                <a:solidFill>
                  <a:srgbClr val="000000"/>
                </a:solidFill>
                <a:latin typeface="Colibri"/>
              </a:rPr>
            </a:br>
            <a:endParaRPr lang="sk-SK" sz="2400" dirty="0">
              <a:solidFill>
                <a:srgbClr val="000000"/>
              </a:solidFill>
              <a:latin typeface="Co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1685" r="1553"/>
          <a:stretch>
            <a:fillRect/>
          </a:stretch>
        </p:blipFill>
        <p:spPr bwMode="auto">
          <a:xfrm>
            <a:off x="611187" y="3451652"/>
            <a:ext cx="27701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53" t="1685" r="15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48245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8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délník 3"/>
          <p:cNvSpPr>
            <a:spLocks noChangeArrowheads="1"/>
          </p:cNvSpPr>
          <p:nvPr/>
        </p:nvSpPr>
        <p:spPr bwMode="auto">
          <a:xfrm>
            <a:off x="527541" y="548680"/>
            <a:ext cx="7848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sk-SK" sz="2400" dirty="0" smtClean="0">
                <a:solidFill>
                  <a:srgbClr val="FF0000"/>
                </a:solidFill>
              </a:rPr>
              <a:t>	</a:t>
            </a:r>
            <a:r>
              <a:rPr lang="sk-SK" sz="2000" b="1" dirty="0" smtClean="0">
                <a:solidFill>
                  <a:srgbClr val="FF0000"/>
                </a:solidFill>
              </a:rPr>
              <a:t>Štefan </a:t>
            </a:r>
            <a:r>
              <a:rPr lang="sk-SK" sz="2000" b="1" dirty="0" err="1">
                <a:solidFill>
                  <a:srgbClr val="FF0000"/>
                </a:solidFill>
              </a:rPr>
              <a:t>Anián</a:t>
            </a:r>
            <a:r>
              <a:rPr lang="sk-SK" sz="2000" b="1" dirty="0">
                <a:solidFill>
                  <a:srgbClr val="FF0000"/>
                </a:solidFill>
              </a:rPr>
              <a:t> </a:t>
            </a:r>
            <a:r>
              <a:rPr lang="sk-SK" sz="2000" b="1" dirty="0" err="1">
                <a:solidFill>
                  <a:srgbClr val="FF0000"/>
                </a:solidFill>
              </a:rPr>
              <a:t>Jedlík</a:t>
            </a:r>
            <a:r>
              <a:rPr lang="sk-SK" sz="2000" b="1" dirty="0">
                <a:solidFill>
                  <a:srgbClr val="FF0000"/>
                </a:solidFill>
              </a:rPr>
              <a:t> </a:t>
            </a:r>
            <a:r>
              <a:rPr lang="sk-SK" sz="2000" dirty="0"/>
              <a:t>bol vynikajúcim, vedecky </a:t>
            </a:r>
            <a:r>
              <a:rPr lang="sk-SK" sz="2000" dirty="0" smtClean="0"/>
              <a:t>aktívnym </a:t>
            </a:r>
            <a:r>
              <a:rPr lang="sk-SK" sz="2000" dirty="0"/>
              <a:t>experimentálnym fyzikom a </a:t>
            </a:r>
            <a:r>
              <a:rPr lang="sk-SK" sz="2000" dirty="0" smtClean="0"/>
              <a:t>konštruktérom </a:t>
            </a:r>
            <a:r>
              <a:rPr lang="sk-SK" sz="2000" dirty="0"/>
              <a:t>prístrojov, ktorý svojimi </a:t>
            </a:r>
            <a:r>
              <a:rPr lang="sk-SK" sz="2000" dirty="0" smtClean="0"/>
              <a:t>výsledkami </a:t>
            </a:r>
            <a:r>
              <a:rPr lang="sk-SK" sz="2000" dirty="0"/>
              <a:t>sa najmä v oblasti skúmania </a:t>
            </a:r>
            <a:r>
              <a:rPr lang="sk-SK" sz="2000" dirty="0" smtClean="0"/>
              <a:t>elektromagnetických </a:t>
            </a:r>
            <a:r>
              <a:rPr lang="sk-SK" sz="2000" dirty="0"/>
              <a:t>javov zaradil medzi </a:t>
            </a:r>
            <a:r>
              <a:rPr lang="sk-SK" sz="2000" dirty="0" smtClean="0"/>
              <a:t>najvýznamnejších </a:t>
            </a:r>
            <a:r>
              <a:rPr lang="sk-SK" sz="2000" dirty="0"/>
              <a:t>vedcov 19. storočia. </a:t>
            </a:r>
          </a:p>
          <a:p>
            <a:pPr algn="just"/>
            <a:r>
              <a:rPr lang="sk-SK" sz="2000" dirty="0" smtClean="0"/>
              <a:t>	O </a:t>
            </a:r>
            <a:r>
              <a:rPr lang="sk-SK" sz="2000" dirty="0"/>
              <a:t>svojich experimentoch len pramálo </a:t>
            </a:r>
            <a:r>
              <a:rPr lang="sk-SK" sz="2000" dirty="0" smtClean="0"/>
              <a:t>publikoval </a:t>
            </a:r>
            <a:r>
              <a:rPr lang="sk-SK" sz="2000" dirty="0"/>
              <a:t>a väčšinu svojich prístrojov skonštruoval len ako demonštračné pomôcky, čím jeho objavy zostali väčšinou nepovšimnuté. </a:t>
            </a:r>
            <a:r>
              <a:rPr lang="sk-SK" sz="2000" b="1" dirty="0">
                <a:solidFill>
                  <a:srgbClr val="FF0000"/>
                </a:solidFill>
              </a:rPr>
              <a:t>Dokázateľne už v </a:t>
            </a:r>
            <a:r>
              <a:rPr lang="sk-SK" sz="2000" b="1" dirty="0" smtClean="0">
                <a:solidFill>
                  <a:srgbClr val="FF0000"/>
                </a:solidFill>
              </a:rPr>
              <a:t>rokoch 1827–1829, ako </a:t>
            </a:r>
            <a:r>
              <a:rPr lang="sk-SK" sz="2000" b="1" dirty="0">
                <a:solidFill>
                  <a:srgbClr val="FF0000"/>
                </a:solidFill>
              </a:rPr>
              <a:t>prvý na svete skonštruoval model </a:t>
            </a:r>
            <a:r>
              <a:rPr lang="sk-SK" sz="2000" b="1" dirty="0" smtClean="0">
                <a:solidFill>
                  <a:srgbClr val="FF0000"/>
                </a:solidFill>
              </a:rPr>
              <a:t>elektromotora, </a:t>
            </a:r>
            <a:r>
              <a:rPr lang="sk-SK" sz="2000" b="1" dirty="0">
                <a:solidFill>
                  <a:srgbClr val="FF0000"/>
                </a:solidFill>
              </a:rPr>
              <a:t>v ktorom pevnú aj otáčajúcu časť tvorili elektromagnety.  </a:t>
            </a:r>
            <a:endParaRPr lang="sk-SK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sk-SK" sz="2000" dirty="0" smtClean="0"/>
              <a:t>V </a:t>
            </a:r>
            <a:r>
              <a:rPr lang="sk-SK" sz="2000" dirty="0"/>
              <a:t>roku 1842 použil podobný motorček na pohon vozíka pohybujúceho sa na koľajniciach. V roku 1861, teda aspoň päť rokov pred </a:t>
            </a:r>
            <a:r>
              <a:rPr lang="sk-SK" sz="2000" dirty="0" err="1"/>
              <a:t>Wernerom</a:t>
            </a:r>
            <a:r>
              <a:rPr lang="sk-SK" sz="2000" dirty="0"/>
              <a:t> Siemensom popísal a použil princíp </a:t>
            </a:r>
            <a:r>
              <a:rPr lang="sk-SK" sz="2000" dirty="0" err="1">
                <a:solidFill>
                  <a:srgbClr val="FF0000"/>
                </a:solidFill>
              </a:rPr>
              <a:t>samobudenia</a:t>
            </a:r>
            <a:r>
              <a:rPr lang="sk-SK" sz="2000" dirty="0">
                <a:solidFill>
                  <a:srgbClr val="FF0000"/>
                </a:solidFill>
              </a:rPr>
              <a:t> na dyname </a:t>
            </a:r>
            <a:r>
              <a:rPr lang="sk-SK" sz="2000" dirty="0"/>
              <a:t>vlastnej konštrukcie.</a:t>
            </a:r>
          </a:p>
        </p:txBody>
      </p:sp>
      <p:pic>
        <p:nvPicPr>
          <p:cNvPr id="9219" name="Picture 2" descr="http://upload.wikimedia.org/wikipedia/commons/thumb/a/a6/Jedlikanyos.jpg/230px-Jedlikany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3"/>
          <a:stretch>
            <a:fillRect/>
          </a:stretch>
        </p:blipFill>
        <p:spPr bwMode="auto">
          <a:xfrm>
            <a:off x="5508104" y="4331692"/>
            <a:ext cx="2190750" cy="2219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33" y="4797152"/>
            <a:ext cx="1930981" cy="157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>
                <a:solidFill>
                  <a:srgbClr val="FF0000"/>
                </a:solidFill>
              </a:rPr>
              <a:t>Generátory:</a:t>
            </a:r>
          </a:p>
          <a:p>
            <a:pPr>
              <a:buFont typeface="Wingdings" pitchFamily="2" charset="2"/>
              <a:buChar char="Ø"/>
            </a:pPr>
            <a:r>
              <a:rPr lang="sk-SK" sz="1800" b="1" dirty="0" smtClean="0">
                <a:solidFill>
                  <a:srgbClr val="00B050"/>
                </a:solidFill>
              </a:rPr>
              <a:t>Dynamo 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 smtClean="0"/>
              <a:t>stator - magnet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/>
              <a:t>r</a:t>
            </a:r>
            <a:r>
              <a:rPr lang="sk-SK" sz="1800" dirty="0" smtClean="0"/>
              <a:t>otor  - cievka 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/>
              <a:t>v</a:t>
            </a:r>
            <a:r>
              <a:rPr lang="sk-SK" sz="1800" dirty="0" smtClean="0"/>
              <a:t>yrába jednosmerný elektrický prúd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/>
              <a:t>r</a:t>
            </a:r>
            <a:r>
              <a:rPr lang="sk-SK" sz="1800" dirty="0" smtClean="0"/>
              <a:t>učná nabíjačka mobilov</a:t>
            </a:r>
          </a:p>
          <a:p>
            <a:pPr>
              <a:buFont typeface="Wingdings" pitchFamily="2" charset="2"/>
              <a:buChar char="Ø"/>
            </a:pPr>
            <a:r>
              <a:rPr lang="sk-SK" sz="1800" b="1" dirty="0" smtClean="0">
                <a:solidFill>
                  <a:srgbClr val="00B050"/>
                </a:solidFill>
              </a:rPr>
              <a:t>Alternátor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 smtClean="0"/>
              <a:t>stator – cievka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 smtClean="0"/>
              <a:t>Rotor – magnet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 smtClean="0"/>
              <a:t>Vyrába striedavý elektrický prúd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 smtClean="0"/>
              <a:t>Dynamo v bicykli, prúd pre obvody v aute</a:t>
            </a:r>
          </a:p>
          <a:p>
            <a:pPr marL="1371600" lvl="3" indent="0">
              <a:buNone/>
            </a:pPr>
            <a:endParaRPr lang="sk-SK" sz="1800" dirty="0" smtClean="0"/>
          </a:p>
          <a:p>
            <a:pPr>
              <a:buFont typeface="Wingdings" pitchFamily="2" charset="2"/>
              <a:buChar char="Ø"/>
            </a:pPr>
            <a:r>
              <a:rPr lang="sk-SK" sz="1800" b="1" dirty="0" smtClean="0">
                <a:solidFill>
                  <a:srgbClr val="00B050"/>
                </a:solidFill>
              </a:rPr>
              <a:t>Trojfázový generátor v elektrárňach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 smtClean="0"/>
              <a:t>stator – 3 cievky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/>
              <a:t>r</a:t>
            </a:r>
            <a:r>
              <a:rPr lang="sk-SK" sz="1800" dirty="0" smtClean="0"/>
              <a:t>otor – elektromagnet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/>
              <a:t>v</a:t>
            </a:r>
            <a:r>
              <a:rPr lang="sk-SK" sz="1800" dirty="0" smtClean="0"/>
              <a:t>yrába trojfázový elektrický prúd</a:t>
            </a:r>
          </a:p>
          <a:p>
            <a:pPr lvl="3">
              <a:buFont typeface="Courier New" pitchFamily="49" charset="0"/>
              <a:buChar char="o"/>
            </a:pPr>
            <a:r>
              <a:rPr lang="sk-SK" sz="1800" dirty="0"/>
              <a:t>p</a:t>
            </a:r>
            <a:r>
              <a:rPr lang="sk-SK" sz="1800" dirty="0" smtClean="0"/>
              <a:t>rúd pre osvetlenie celého mesta</a:t>
            </a:r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1800" dirty="0" smtClean="0"/>
              <a:t> 	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47626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131840" y="548680"/>
            <a:ext cx="2778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Opakovanie</a:t>
            </a:r>
            <a:endParaRPr lang="cs-CZ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4815" y="2132856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1. Čo je generátor ?</a:t>
            </a:r>
          </a:p>
          <a:p>
            <a:pPr marL="269875" indent="-269875"/>
            <a:r>
              <a:rPr lang="sk-SK" sz="2800" dirty="0" smtClean="0"/>
              <a:t>2. Čo je dynamo, z čoho sa skladá a kde sa používa.</a:t>
            </a:r>
          </a:p>
          <a:p>
            <a:pPr marL="269875" indent="-269875"/>
            <a:r>
              <a:rPr lang="sk-SK" sz="2800" dirty="0" smtClean="0"/>
              <a:t>3. Čo je alternátor, z čoho sa skladá a kde sa používa.</a:t>
            </a:r>
          </a:p>
          <a:p>
            <a:pPr marL="354013" indent="-354013"/>
            <a:r>
              <a:rPr lang="sk-SK" sz="2800" dirty="0" smtClean="0"/>
              <a:t>4. Znázorni priebeh prúdu, ktorý vzniká v dyname a  alternátore a povedz, ako sa nazývajú.</a:t>
            </a:r>
          </a:p>
          <a:p>
            <a:pPr marL="269875" indent="-269875"/>
            <a:r>
              <a:rPr lang="sk-SK" sz="2800" dirty="0" smtClean="0"/>
              <a:t>5. Čím vyrábame striedavý prúd v elektrárňach ?</a:t>
            </a:r>
          </a:p>
          <a:p>
            <a:pPr marL="354013" indent="-354013"/>
            <a:r>
              <a:rPr lang="sk-SK" sz="2800" dirty="0" smtClean="0"/>
              <a:t>6. Ktorý slovenský vedec zostrojil ako prvý model elektromotora ?</a:t>
            </a:r>
            <a:endParaRPr lang="sk-SK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97828"/>
            <a:ext cx="1117476" cy="11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nam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Dynamo</Template>
  <TotalTime>633</TotalTime>
  <Words>204</Words>
  <Application>Microsoft Office PowerPoint</Application>
  <PresentationFormat>Prezentácia na obrazovke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Dynamo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User</cp:lastModifiedBy>
  <cp:revision>31</cp:revision>
  <cp:lastPrinted>2015-03-09T21:07:48Z</cp:lastPrinted>
  <dcterms:created xsi:type="dcterms:W3CDTF">2013-04-30T16:57:05Z</dcterms:created>
  <dcterms:modified xsi:type="dcterms:W3CDTF">2018-04-06T06:18:15Z</dcterms:modified>
</cp:coreProperties>
</file>