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7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96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t>06.03.2019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785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t>06.03.2019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732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t>06.03.2019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4385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sk-SK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E4403-F536-42E2-BFE2-D2FA7F329DD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258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t>06.03.2019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84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t>06.03.2019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719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t>06.03.2019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89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t>06.03.2019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901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t>06.03.2019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398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t>06.03.2019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342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t>06.03.2019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08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t>06.03.2019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327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D825C-7184-4037-AF29-F946178DEE2A}" type="datetimeFigureOut">
              <a:rPr lang="sk-SK" smtClean="0"/>
              <a:t>06.03.2019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3CF3F-8ADF-4585-925E-0FBD9E529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695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8933859" cy="6624736"/>
          </a:xfrm>
        </p:spPr>
      </p:pic>
      <p:sp>
        <p:nvSpPr>
          <p:cNvPr id="12" name="Obdélník 11"/>
          <p:cNvSpPr/>
          <p:nvPr/>
        </p:nvSpPr>
        <p:spPr>
          <a:xfrm>
            <a:off x="1172418" y="1268760"/>
            <a:ext cx="71592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000" b="1" cap="none" spc="50" dirty="0" err="1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Vedenie</a:t>
            </a:r>
            <a:r>
              <a:rPr lang="cs-CZ" sz="40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el. </a:t>
            </a:r>
            <a:r>
              <a:rPr lang="cs-CZ" sz="4000" b="1" spc="50" dirty="0" err="1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cs-CZ" sz="4000" b="1" cap="none" spc="50" dirty="0" err="1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rúdu</a:t>
            </a:r>
            <a:r>
              <a:rPr lang="cs-CZ" sz="40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 </a:t>
            </a:r>
            <a:r>
              <a:rPr lang="cs-CZ" sz="4000" b="1" cap="none" spc="50" dirty="0" err="1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kvapalinách</a:t>
            </a:r>
            <a:endParaRPr lang="cs-CZ" sz="4000" b="1" cap="none" spc="50" dirty="0">
              <a:ln w="1143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4"/>
            <a:ext cx="2235565" cy="181223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2" t="1175" r="20537" b="8516"/>
          <a:stretch/>
        </p:blipFill>
        <p:spPr>
          <a:xfrm rot="21287810">
            <a:off x="660556" y="4120873"/>
            <a:ext cx="1023723" cy="127135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76872"/>
            <a:ext cx="2592288" cy="440565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44062"/>
            <a:ext cx="2213937" cy="221393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92671"/>
            <a:ext cx="2160240" cy="188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1661" y="3154328"/>
            <a:ext cx="4848066" cy="3024336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  <a:defRPr/>
            </a:pPr>
            <a:r>
              <a:rPr lang="sk-SK" sz="2400" dirty="0" smtClean="0">
                <a:latin typeface="+mj-lt"/>
              </a:rPr>
              <a:t>Keď je v nádobe destilovaná voda žiarovka nesvieti. Nasypme do vody trocha kuchynskej soli a žiarovka začne postupne zväčšovať svoj jas. Obvodom prechádza elektrický prúd, lebo </a:t>
            </a:r>
            <a:r>
              <a:rPr lang="sk-SK" sz="2400" dirty="0" smtClean="0">
                <a:solidFill>
                  <a:srgbClr val="FF0000"/>
                </a:solidFill>
                <a:latin typeface="+mj-lt"/>
              </a:rPr>
              <a:t>roztok kuchynskej soli je elektricky  vodivý. </a:t>
            </a:r>
            <a:r>
              <a:rPr lang="sk-SK" sz="2400" dirty="0" smtClean="0">
                <a:latin typeface="+mj-lt"/>
              </a:rPr>
              <a:t>Ako môžeme vysvetliť tento jav ?</a:t>
            </a:r>
            <a:endParaRPr lang="sk-SK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97" name="Text Box 54"/>
          <p:cNvSpPr txBox="1">
            <a:spLocks noChangeArrowheads="1"/>
          </p:cNvSpPr>
          <p:nvPr/>
        </p:nvSpPr>
        <p:spPr bwMode="auto">
          <a:xfrm>
            <a:off x="4767263" y="1720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/>
          </a:p>
        </p:txBody>
      </p:sp>
      <p:sp>
        <p:nvSpPr>
          <p:cNvPr id="35" name="Obdélník 34"/>
          <p:cNvSpPr/>
          <p:nvPr/>
        </p:nvSpPr>
        <p:spPr>
          <a:xfrm>
            <a:off x="461661" y="487296"/>
            <a:ext cx="82093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sk-SK" sz="2400" dirty="0" smtClean="0">
                <a:ea typeface="+mj-ea"/>
                <a:cs typeface="+mj-cs"/>
              </a:rPr>
              <a:t>Už vieme, že </a:t>
            </a:r>
            <a:r>
              <a:rPr lang="sk-SK" sz="2400" dirty="0" smtClean="0">
                <a:solidFill>
                  <a:srgbClr val="FF0000"/>
                </a:solidFill>
                <a:ea typeface="+mj-ea"/>
                <a:cs typeface="+mj-cs"/>
              </a:rPr>
              <a:t>elektrický prúd vo vodičoch je tvorený usmerneným pohybom voľných  elektrónov</a:t>
            </a:r>
            <a:r>
              <a:rPr lang="sk-SK" sz="2400" dirty="0" smtClean="0">
                <a:solidFill>
                  <a:prstClr val="black"/>
                </a:solidFill>
                <a:ea typeface="+mj-ea"/>
                <a:cs typeface="+mj-cs"/>
              </a:rPr>
              <a:t>, </a:t>
            </a:r>
            <a:r>
              <a:rPr lang="sk-SK" sz="2400" dirty="0">
                <a:solidFill>
                  <a:prstClr val="black"/>
                </a:solidFill>
                <a:ea typeface="+mj-ea"/>
                <a:cs typeface="+mj-cs"/>
              </a:rPr>
              <a:t>ktoré </a:t>
            </a:r>
            <a:r>
              <a:rPr lang="sk-SK" sz="2400" dirty="0" smtClean="0">
                <a:solidFill>
                  <a:prstClr val="black"/>
                </a:solidFill>
                <a:ea typeface="+mj-ea"/>
                <a:cs typeface="+mj-cs"/>
              </a:rPr>
              <a:t>vzniknú  uvoľnením </a:t>
            </a:r>
            <a:r>
              <a:rPr lang="sk-SK" sz="2400" dirty="0">
                <a:solidFill>
                  <a:prstClr val="black"/>
                </a:solidFill>
                <a:ea typeface="+mj-ea"/>
                <a:cs typeface="+mj-cs"/>
              </a:rPr>
              <a:t>z  vonkajších vrstiev elektrónových obalov atómov. </a:t>
            </a:r>
            <a:r>
              <a:rPr lang="sk-SK" sz="2400" dirty="0" smtClean="0">
                <a:solidFill>
                  <a:prstClr val="black"/>
                </a:solidFill>
                <a:ea typeface="+mj-ea"/>
                <a:cs typeface="+mj-cs"/>
              </a:rPr>
              <a:t>Teraz si  ukážeme, ako je to s vedením elektrického prúdu v kvapalinách. Z hodín chémie viete, že </a:t>
            </a:r>
            <a:r>
              <a:rPr lang="sk-SK" sz="2400" dirty="0" smtClean="0">
                <a:solidFill>
                  <a:srgbClr val="FF0000"/>
                </a:solidFill>
                <a:ea typeface="+mj-ea"/>
                <a:cs typeface="+mj-cs"/>
              </a:rPr>
              <a:t>destilovaná voda je elektrický izolant</a:t>
            </a:r>
            <a:r>
              <a:rPr lang="sk-SK" sz="2400" dirty="0" smtClean="0">
                <a:solidFill>
                  <a:prstClr val="black"/>
                </a:solidFill>
                <a:ea typeface="+mj-ea"/>
                <a:cs typeface="+mj-cs"/>
              </a:rPr>
              <a:t>. Dokážeme to jednoduchým pokusom, keď  zapojíme elektrický obvod podľa obrázka.               </a:t>
            </a:r>
            <a:endParaRPr lang="sk-SK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67" y="2852936"/>
            <a:ext cx="3921159" cy="38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7897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58208"/>
            <a:ext cx="39624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76672"/>
            <a:ext cx="8048596" cy="4824536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sk-SK" sz="2400" dirty="0" smtClean="0"/>
              <a:t>V kryštalickej štruktúre kuchynskej soli sú ióny sodíka Na</a:t>
            </a:r>
            <a:r>
              <a:rPr lang="sk-SK" sz="2400" baseline="30000" dirty="0" smtClean="0"/>
              <a:t>+ </a:t>
            </a:r>
            <a:r>
              <a:rPr lang="sk-SK" sz="2400" dirty="0" smtClean="0"/>
              <a:t>a ióny chlóru </a:t>
            </a:r>
            <a:r>
              <a:rPr lang="sk-SK" sz="2400" dirty="0" err="1" smtClean="0"/>
              <a:t>Cl</a:t>
            </a:r>
            <a:r>
              <a:rPr lang="sk-SK" sz="2400" baseline="30000" dirty="0" smtClean="0"/>
              <a:t>- </a:t>
            </a:r>
            <a:r>
              <a:rPr lang="sk-SK" sz="2400" dirty="0" smtClean="0"/>
              <a:t>pevne viazané. Ak soľ dáme do vody, pôsobením molekúl vody sa väzby medzi iónmi uvoľnia a roztok soli potom obsahuje kladné ióny Na</a:t>
            </a:r>
            <a:r>
              <a:rPr lang="sk-SK" sz="2400" baseline="30000" dirty="0" smtClean="0"/>
              <a:t>+</a:t>
            </a:r>
            <a:r>
              <a:rPr lang="sk-SK" sz="2400" dirty="0" smtClean="0"/>
              <a:t> a záporné ióny </a:t>
            </a:r>
            <a:r>
              <a:rPr lang="sk-SK" sz="2400" dirty="0" err="1" smtClean="0"/>
              <a:t>Cl</a:t>
            </a:r>
            <a:r>
              <a:rPr lang="sk-SK" sz="2400" baseline="30000" dirty="0" smtClean="0"/>
              <a:t>-</a:t>
            </a:r>
            <a:r>
              <a:rPr lang="sk-SK" sz="2400" dirty="0" smtClean="0"/>
              <a:t>, ktoré sa neusporiadane pohybujú. Ak to takéhoto roztoku vložíme dve elektródy pripojené na póly zdroja, začnú  sa záporné ióny </a:t>
            </a:r>
            <a:r>
              <a:rPr lang="sk-SK" sz="2400" dirty="0" err="1" smtClean="0"/>
              <a:t>Cl</a:t>
            </a:r>
            <a:r>
              <a:rPr lang="sk-SK" sz="2400" baseline="30000" dirty="0" smtClean="0"/>
              <a:t>-</a:t>
            </a:r>
            <a:r>
              <a:rPr lang="sk-SK" sz="2400" dirty="0" smtClean="0"/>
              <a:t> pohybovať ku kladnej elektróde a kladné ióny Na</a:t>
            </a:r>
            <a:r>
              <a:rPr lang="sk-SK" sz="2400" baseline="30000" dirty="0" smtClean="0"/>
              <a:t>+</a:t>
            </a:r>
            <a:r>
              <a:rPr lang="sk-SK" sz="2400" dirty="0" smtClean="0"/>
              <a:t> k zápornej elektróde. </a:t>
            </a:r>
            <a:r>
              <a:rPr lang="sk-SK" sz="2400" dirty="0" smtClean="0">
                <a:solidFill>
                  <a:srgbClr val="FF0000"/>
                </a:solidFill>
              </a:rPr>
              <a:t>Elektrický </a:t>
            </a:r>
            <a:r>
              <a:rPr lang="sk-SK" sz="2400" dirty="0">
                <a:solidFill>
                  <a:srgbClr val="FF0000"/>
                </a:solidFill>
              </a:rPr>
              <a:t>prúd vo vodnom roztoku </a:t>
            </a:r>
            <a:r>
              <a:rPr lang="sk-SK" sz="2400" dirty="0"/>
              <a:t>kuchynskej </a:t>
            </a:r>
            <a:r>
              <a:rPr lang="sk-SK" sz="2400" dirty="0" smtClean="0"/>
              <a:t>soli </a:t>
            </a:r>
            <a:r>
              <a:rPr lang="sk-SK" sz="2400" dirty="0" smtClean="0">
                <a:solidFill>
                  <a:srgbClr val="FF0000"/>
                </a:solidFill>
              </a:rPr>
              <a:t>je tvorený usmerneným pohybom </a:t>
            </a:r>
            <a:r>
              <a:rPr lang="sk-SK" sz="2400" dirty="0">
                <a:solidFill>
                  <a:srgbClr val="FF0000"/>
                </a:solidFill>
              </a:rPr>
              <a:t>kladných a záporných </a:t>
            </a:r>
            <a:r>
              <a:rPr lang="sk-SK" sz="2400" dirty="0" smtClean="0">
                <a:solidFill>
                  <a:srgbClr val="FF0000"/>
                </a:solidFill>
              </a:rPr>
              <a:t>iónov.</a:t>
            </a:r>
            <a:endParaRPr lang="sk-SK" sz="24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sk-SK" sz="2400" dirty="0" smtClean="0"/>
          </a:p>
          <a:p>
            <a:pPr eaLnBrk="1" hangingPunct="1">
              <a:lnSpc>
                <a:spcPct val="80000"/>
              </a:lnSpc>
            </a:pPr>
            <a:endParaRPr lang="sk-SK" sz="2400" b="1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36" y="3645024"/>
            <a:ext cx="4320480" cy="281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6421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8253260" cy="547260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  <a:defRPr/>
            </a:pPr>
            <a:r>
              <a:rPr lang="sk-SK" sz="2400" dirty="0" smtClean="0"/>
              <a:t>Vedením elektrického prúdu v elektrolytoch sa zaoberal aj anglický fyzik M. </a:t>
            </a:r>
            <a:r>
              <a:rPr lang="sk-SK" sz="2400" dirty="0" err="1" smtClean="0"/>
              <a:t>Faraday</a:t>
            </a:r>
            <a:r>
              <a:rPr lang="sk-SK" sz="2400" dirty="0" smtClean="0"/>
              <a:t>.  Zaviedol </a:t>
            </a:r>
            <a:r>
              <a:rPr lang="sk-SK" sz="2400" dirty="0"/>
              <a:t>pojmy: </a:t>
            </a:r>
            <a:r>
              <a:rPr lang="sk-SK" sz="2400" dirty="0" smtClean="0"/>
              <a:t>elektrolýza, anóda</a:t>
            </a:r>
            <a:r>
              <a:rPr lang="sk-SK" sz="2400" dirty="0"/>
              <a:t>, katóda</a:t>
            </a:r>
            <a:r>
              <a:rPr lang="sk-SK" sz="2400" dirty="0" smtClean="0"/>
              <a:t>, ión</a:t>
            </a:r>
            <a:r>
              <a:rPr lang="sk-SK" sz="2400" dirty="0"/>
              <a:t>. </a:t>
            </a:r>
            <a:r>
              <a:rPr lang="sk-SK" sz="2400" dirty="0" smtClean="0"/>
              <a:t>Skúmal chemické účinky </a:t>
            </a:r>
            <a:r>
              <a:rPr lang="sk-SK" sz="2400" dirty="0"/>
              <a:t>elektrického </a:t>
            </a:r>
            <a:r>
              <a:rPr lang="sk-SK" sz="2400" dirty="0" smtClean="0"/>
              <a:t>prúdu a roku  </a:t>
            </a:r>
            <a:r>
              <a:rPr lang="sk-SK" sz="2400" dirty="0"/>
              <a:t>1834 </a:t>
            </a:r>
            <a:r>
              <a:rPr lang="sk-SK" sz="2400" dirty="0" smtClean="0"/>
              <a:t>definoval </a:t>
            </a:r>
            <a:r>
              <a:rPr lang="sk-SK" sz="2400" dirty="0"/>
              <a:t>zákony </a:t>
            </a:r>
            <a:r>
              <a:rPr lang="sk-SK" sz="2400" dirty="0" smtClean="0"/>
              <a:t>elektrolýzy </a:t>
            </a:r>
            <a:r>
              <a:rPr lang="sk-SK" sz="2400" dirty="0"/>
              <a:t>(</a:t>
            </a:r>
            <a:r>
              <a:rPr lang="sk-SK" sz="2400" dirty="0" smtClean="0"/>
              <a:t>tzv. </a:t>
            </a:r>
            <a:r>
              <a:rPr lang="sk-SK" sz="2400" dirty="0" err="1" smtClean="0"/>
              <a:t>Faradayové</a:t>
            </a:r>
            <a:r>
              <a:rPr lang="sk-SK" sz="2400" dirty="0" smtClean="0"/>
              <a:t> zákony).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sk-SK" sz="2400" b="1" dirty="0" smtClean="0">
                <a:solidFill>
                  <a:srgbClr val="FF0000"/>
                </a:solidFill>
              </a:rPr>
              <a:t>V kvapalinách vedú elektrický prúd voľné ióny - katióny a anióny. </a:t>
            </a:r>
            <a:r>
              <a:rPr lang="sk-SK" sz="2400" b="1" dirty="0" smtClean="0">
                <a:solidFill>
                  <a:srgbClr val="7030A0"/>
                </a:solidFill>
              </a:rPr>
              <a:t>Vodivé roztoky v ktorých sa takéto ióny nachádzajú nazývame elektrolyty . Elektrolytmi môžu byť vodné roztoky solí </a:t>
            </a:r>
            <a:r>
              <a:rPr lang="sk-SK" sz="2400" dirty="0" smtClean="0">
                <a:solidFill>
                  <a:srgbClr val="7030A0"/>
                </a:solidFill>
              </a:rPr>
              <a:t>(</a:t>
            </a:r>
            <a:r>
              <a:rPr lang="sk-SK" sz="2400" dirty="0" err="1" smtClean="0">
                <a:solidFill>
                  <a:srgbClr val="7030A0"/>
                </a:solidFill>
              </a:rPr>
              <a:t>NaCl</a:t>
            </a:r>
            <a:r>
              <a:rPr lang="sk-SK" sz="2400" dirty="0" smtClean="0">
                <a:solidFill>
                  <a:srgbClr val="7030A0"/>
                </a:solidFill>
              </a:rPr>
              <a:t>, </a:t>
            </a:r>
            <a:r>
              <a:rPr lang="sk-SK" sz="2400" dirty="0" err="1" smtClean="0">
                <a:solidFill>
                  <a:srgbClr val="7030A0"/>
                </a:solidFill>
              </a:rPr>
              <a:t>KCl</a:t>
            </a:r>
            <a:r>
              <a:rPr lang="sk-SK" sz="2400" dirty="0" smtClean="0">
                <a:solidFill>
                  <a:srgbClr val="7030A0"/>
                </a:solidFill>
              </a:rPr>
              <a:t>), </a:t>
            </a:r>
            <a:r>
              <a:rPr lang="sk-SK" sz="2400" b="1" dirty="0" smtClean="0">
                <a:solidFill>
                  <a:srgbClr val="7030A0"/>
                </a:solidFill>
              </a:rPr>
              <a:t>kyselín </a:t>
            </a:r>
            <a:r>
              <a:rPr lang="sk-SK" sz="2400" dirty="0">
                <a:solidFill>
                  <a:srgbClr val="7030A0"/>
                </a:solidFill>
              </a:rPr>
              <a:t>(H</a:t>
            </a:r>
            <a:r>
              <a:rPr lang="sk-SK" sz="2400" baseline="-25000" dirty="0">
                <a:solidFill>
                  <a:srgbClr val="7030A0"/>
                </a:solidFill>
              </a:rPr>
              <a:t>2</a:t>
            </a:r>
            <a:r>
              <a:rPr lang="sk-SK" sz="2400" dirty="0">
                <a:solidFill>
                  <a:srgbClr val="7030A0"/>
                </a:solidFill>
              </a:rPr>
              <a:t>SO</a:t>
            </a:r>
            <a:r>
              <a:rPr lang="sk-SK" sz="2400" baseline="-25000" dirty="0">
                <a:solidFill>
                  <a:srgbClr val="7030A0"/>
                </a:solidFill>
              </a:rPr>
              <a:t>4</a:t>
            </a:r>
            <a:r>
              <a:rPr lang="sk-SK" sz="2400" dirty="0">
                <a:solidFill>
                  <a:srgbClr val="7030A0"/>
                </a:solidFill>
              </a:rPr>
              <a:t>, </a:t>
            </a:r>
            <a:r>
              <a:rPr lang="sk-SK" sz="2400" dirty="0" smtClean="0">
                <a:solidFill>
                  <a:srgbClr val="7030A0"/>
                </a:solidFill>
              </a:rPr>
              <a:t>HNO</a:t>
            </a:r>
            <a:r>
              <a:rPr lang="sk-SK" sz="2400" baseline="-25000" dirty="0" smtClean="0">
                <a:solidFill>
                  <a:srgbClr val="7030A0"/>
                </a:solidFill>
              </a:rPr>
              <a:t>3</a:t>
            </a:r>
            <a:r>
              <a:rPr lang="sk-SK" sz="2400" dirty="0" smtClean="0">
                <a:solidFill>
                  <a:srgbClr val="7030A0"/>
                </a:solidFill>
              </a:rPr>
              <a:t>) </a:t>
            </a:r>
            <a:r>
              <a:rPr lang="sk-SK" sz="2400" b="1" dirty="0" smtClean="0">
                <a:solidFill>
                  <a:srgbClr val="7030A0"/>
                </a:solidFill>
              </a:rPr>
              <a:t>a zásad </a:t>
            </a:r>
            <a:r>
              <a:rPr lang="sk-SK" sz="2400" dirty="0" smtClean="0">
                <a:solidFill>
                  <a:srgbClr val="7030A0"/>
                </a:solidFill>
              </a:rPr>
              <a:t>(KOH, </a:t>
            </a:r>
            <a:r>
              <a:rPr lang="sk-SK" sz="2400" dirty="0" err="1" smtClean="0">
                <a:solidFill>
                  <a:srgbClr val="7030A0"/>
                </a:solidFill>
              </a:rPr>
              <a:t>NaOH</a:t>
            </a:r>
            <a:r>
              <a:rPr lang="sk-SK" sz="2400" dirty="0" smtClean="0">
                <a:solidFill>
                  <a:srgbClr val="7030A0"/>
                </a:solidFill>
              </a:rPr>
              <a:t>) </a:t>
            </a:r>
            <a:r>
              <a:rPr lang="sk-SK" sz="2400" b="1" dirty="0" smtClean="0"/>
              <a:t>Ľudské </a:t>
            </a:r>
            <a:r>
              <a:rPr lang="sk-SK" sz="2400" dirty="0" smtClean="0"/>
              <a:t>telo tiež vylučuje  elektrolyty – pri potení, vylučovaní, krvácaní atď.</a:t>
            </a:r>
            <a:endParaRPr lang="sk-SK" sz="2400" u="sng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sk-SK" sz="2400" u="sng" dirty="0" smtClean="0">
              <a:solidFill>
                <a:schemeClr val="folHlink"/>
              </a:solidFill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5292725" y="5516563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2000" b="1" dirty="0">
                <a:solidFill>
                  <a:schemeClr val="bg2"/>
                </a:solidFill>
              </a:rPr>
              <a:t>M. FARADAY</a:t>
            </a:r>
          </a:p>
        </p:txBody>
      </p:sp>
      <p:pic>
        <p:nvPicPr>
          <p:cNvPr id="3074" name="Picture 2" descr="http://www.historyofsurgery.co.uk/Web%20Pages/Images/farada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23568"/>
            <a:ext cx="1877907" cy="21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3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933056"/>
            <a:ext cx="2664296" cy="2311137"/>
          </a:xfrm>
          <a:prstGeom prst="rect">
            <a:avLst/>
          </a:prstGeom>
        </p:spPr>
      </p:pic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558" y="0"/>
            <a:ext cx="8490930" cy="4530725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endParaRPr lang="sk-SK" sz="2400" dirty="0" smtClean="0"/>
          </a:p>
          <a:p>
            <a:pPr marL="0" indent="0" algn="just" eaLnBrk="1" hangingPunct="1">
              <a:buNone/>
              <a:defRPr/>
            </a:pPr>
            <a:r>
              <a:rPr lang="sk-SK" sz="2400" dirty="0" smtClean="0"/>
              <a:t>Ak do elektrolytu vložíme dve elektródy a pripojíme ich ku svorkám jednosmerného zdroja napätia, vznikne medzi elektródami elektrické pole vo vnútri elektrolytu , ktoré vyvoláva usmernený pohyb iónov v roztoku (iónová vodivosť)</a:t>
            </a:r>
          </a:p>
          <a:p>
            <a:pPr marL="0" indent="0" algn="just" eaLnBrk="1" hangingPunct="1">
              <a:buNone/>
              <a:defRPr/>
            </a:pPr>
            <a:r>
              <a:rPr lang="sk-SK" sz="2400" b="1" dirty="0" smtClean="0">
                <a:solidFill>
                  <a:srgbClr val="FF0000"/>
                </a:solidFill>
              </a:rPr>
              <a:t>Katióny sa  pohybujú ku katóde pripojenej k zápornej svorke zdroja a anióny k anóde. </a:t>
            </a:r>
            <a:r>
              <a:rPr lang="sk-SK" sz="2400" b="1" dirty="0" smtClean="0">
                <a:solidFill>
                  <a:srgbClr val="7030A0"/>
                </a:solidFill>
              </a:rPr>
              <a:t>Dej, pri ktorom prechodom el. prúdu elektrolytom dochádza k látkovým zmenám nazývame elektrolýza. Pri elektrolýze sa na katóde vždy vylučuje vodík alebo kov. </a:t>
            </a:r>
            <a:endParaRPr lang="sk-SK" sz="2000" b="1" u="sng" dirty="0" smtClean="0">
              <a:solidFill>
                <a:srgbClr val="7030A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46431" y="3781980"/>
            <a:ext cx="63367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200" dirty="0" smtClean="0"/>
              <a:t>Elektrický </a:t>
            </a:r>
            <a:r>
              <a:rPr lang="sk-SK" sz="2200" dirty="0"/>
              <a:t>prúd vedú aj:</a:t>
            </a:r>
          </a:p>
          <a:p>
            <a:pPr marL="177800" indent="-177800" algn="just">
              <a:buClr>
                <a:srgbClr val="FF3300"/>
              </a:buClr>
            </a:pPr>
            <a:r>
              <a:rPr lang="sk-SK" sz="2200" dirty="0" smtClean="0"/>
              <a:t>- vlhký </a:t>
            </a:r>
            <a:r>
              <a:rPr lang="sk-SK" sz="2200" dirty="0"/>
              <a:t>znečistený povrch látok </a:t>
            </a:r>
            <a:r>
              <a:rPr lang="sk-SK" sz="2200" dirty="0" smtClean="0"/>
              <a:t>(</a:t>
            </a:r>
            <a:r>
              <a:rPr lang="sk-SK" sz="2200" dirty="0"/>
              <a:t>drevo, sklo, </a:t>
            </a:r>
            <a:r>
              <a:rPr lang="sk-SK" sz="2200" dirty="0" smtClean="0"/>
              <a:t> plast) </a:t>
            </a:r>
          </a:p>
          <a:p>
            <a:pPr algn="just">
              <a:buClr>
                <a:srgbClr val="FF3300"/>
              </a:buClr>
            </a:pPr>
            <a:r>
              <a:rPr lang="sk-SK" sz="2200" dirty="0" smtClean="0"/>
              <a:t>- vlhké </a:t>
            </a:r>
            <a:r>
              <a:rPr lang="sk-SK" sz="2200" dirty="0"/>
              <a:t>vrstvy zemského povrchu </a:t>
            </a:r>
          </a:p>
          <a:p>
            <a:pPr marL="177800" indent="-177800" algn="just">
              <a:defRPr/>
            </a:pPr>
            <a:r>
              <a:rPr lang="sk-SK" sz="2200" dirty="0" smtClean="0"/>
              <a:t>- kvapaliny </a:t>
            </a:r>
            <a:r>
              <a:rPr lang="sk-SK" sz="2200" dirty="0"/>
              <a:t>v našom tele a pot vylučovaný </a:t>
            </a:r>
            <a:r>
              <a:rPr lang="sk-SK" sz="2200" dirty="0" smtClean="0"/>
              <a:t>pokožkou (preto </a:t>
            </a:r>
            <a:r>
              <a:rPr lang="sk-SK" sz="2200" dirty="0"/>
              <a:t>je </a:t>
            </a:r>
            <a:r>
              <a:rPr lang="sk-SK" sz="2200" dirty="0">
                <a:solidFill>
                  <a:srgbClr val="FF0000"/>
                </a:solidFill>
              </a:rPr>
              <a:t>pri zaobchádzaní s elektrickými </a:t>
            </a:r>
            <a:r>
              <a:rPr lang="sk-SK" sz="2200" dirty="0" smtClean="0">
                <a:solidFill>
                  <a:srgbClr val="FF0000"/>
                </a:solidFill>
              </a:rPr>
              <a:t>zariadeniami nebezpečné     používať </a:t>
            </a:r>
            <a:r>
              <a:rPr lang="sk-SK" sz="2200" dirty="0">
                <a:solidFill>
                  <a:srgbClr val="FF0000"/>
                </a:solidFill>
              </a:rPr>
              <a:t>vlhké </a:t>
            </a:r>
            <a:r>
              <a:rPr lang="sk-SK" sz="2200" dirty="0" smtClean="0">
                <a:solidFill>
                  <a:srgbClr val="FF0000"/>
                </a:solidFill>
              </a:rPr>
              <a:t>izolanty, </a:t>
            </a:r>
            <a:r>
              <a:rPr lang="sk-SK" sz="2200" dirty="0">
                <a:solidFill>
                  <a:srgbClr val="FF0000"/>
                </a:solidFill>
              </a:rPr>
              <a:t>alebo pracovať mokrými </a:t>
            </a:r>
            <a:r>
              <a:rPr lang="sk-SK" sz="2200" dirty="0" smtClean="0">
                <a:solidFill>
                  <a:srgbClr val="FF0000"/>
                </a:solidFill>
              </a:rPr>
              <a:t>rukami</a:t>
            </a:r>
            <a:r>
              <a:rPr lang="sk-SK" sz="2200" dirty="0"/>
              <a:t> </a:t>
            </a:r>
            <a:r>
              <a:rPr lang="sk-SK" sz="2200" dirty="0" smtClean="0">
                <a:solidFill>
                  <a:srgbClr val="FF0000"/>
                </a:solidFill>
              </a:rPr>
              <a:t>!</a:t>
            </a:r>
            <a:r>
              <a:rPr lang="sk-SK" sz="2200" dirty="0" smtClean="0"/>
              <a:t>)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42887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5" y="4623702"/>
            <a:ext cx="2376264" cy="174063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95536" y="989439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/>
              <a:t>Elektrolýza má bohaté využitie vo vede aj v  technickej praxi. Z  roztokov alebo z  roztavených rúd sa </a:t>
            </a:r>
            <a:r>
              <a:rPr lang="sk-SK" sz="2400" b="1" dirty="0" smtClean="0">
                <a:solidFill>
                  <a:srgbClr val="7030A0"/>
                </a:solidFill>
              </a:rPr>
              <a:t>elektrolýzou </a:t>
            </a:r>
            <a:r>
              <a:rPr lang="sk-SK" sz="2400" b="1" dirty="0">
                <a:solidFill>
                  <a:srgbClr val="7030A0"/>
                </a:solidFill>
              </a:rPr>
              <a:t>získavajú čisté </a:t>
            </a:r>
            <a:r>
              <a:rPr lang="sk-SK" sz="2400" b="1" dirty="0" smtClean="0">
                <a:solidFill>
                  <a:srgbClr val="7030A0"/>
                </a:solidFill>
              </a:rPr>
              <a:t>kovy</a:t>
            </a:r>
            <a:r>
              <a:rPr lang="sk-SK" sz="2400" dirty="0" smtClean="0"/>
              <a:t>, </a:t>
            </a:r>
            <a:r>
              <a:rPr lang="sk-SK" sz="2400" dirty="0"/>
              <a:t>ako napríklad z  oxidu hlinitého hliník. </a:t>
            </a:r>
            <a:r>
              <a:rPr lang="sk-SK" sz="2400" b="1" dirty="0">
                <a:solidFill>
                  <a:srgbClr val="FF0000"/>
                </a:solidFill>
              </a:rPr>
              <a:t>Elektrolýza sa tiež využíva pri </a:t>
            </a:r>
            <a:r>
              <a:rPr lang="sk-SK" sz="2400" b="1" dirty="0" smtClean="0">
                <a:solidFill>
                  <a:srgbClr val="7030A0"/>
                </a:solidFill>
              </a:rPr>
              <a:t>galvanickom pokovovaní </a:t>
            </a:r>
            <a:r>
              <a:rPr lang="sk-SK" sz="2400" b="1" dirty="0">
                <a:solidFill>
                  <a:srgbClr val="7030A0"/>
                </a:solidFill>
              </a:rPr>
              <a:t>predmetov </a:t>
            </a:r>
            <a:r>
              <a:rPr lang="sk-SK" sz="2400" dirty="0"/>
              <a:t>(napríklad </a:t>
            </a:r>
            <a:r>
              <a:rPr lang="sk-SK" sz="2400" dirty="0" smtClean="0"/>
              <a:t>chrómom, zinkom, zlatom) </a:t>
            </a:r>
            <a:r>
              <a:rPr lang="sk-SK" sz="2400" dirty="0"/>
              <a:t>vďaka čomu sa stávajú odolnejšie voči </a:t>
            </a:r>
            <a:r>
              <a:rPr lang="sk-SK" sz="2400" dirty="0" smtClean="0"/>
              <a:t>korózii a získajú lepšie mechanické a chemická vlastnosti. </a:t>
            </a:r>
            <a:r>
              <a:rPr lang="sk-SK" sz="2400" b="1" dirty="0" smtClean="0"/>
              <a:t>Predmet, </a:t>
            </a:r>
            <a:r>
              <a:rPr lang="sk-SK" sz="2400" b="1" dirty="0"/>
              <a:t>ktorý chceme galvanicky </a:t>
            </a:r>
            <a:r>
              <a:rPr lang="sk-SK" sz="2400" b="1" dirty="0" smtClean="0"/>
              <a:t>pokovovať,  </a:t>
            </a:r>
            <a:r>
              <a:rPr lang="sk-SK" sz="2400" b="1" dirty="0"/>
              <a:t>musí byť </a:t>
            </a:r>
            <a:r>
              <a:rPr lang="sk-SK" sz="2400" b="1" dirty="0" smtClean="0"/>
              <a:t>katódou a anódou </a:t>
            </a:r>
            <a:r>
              <a:rPr lang="sk-SK" sz="2400" b="1" dirty="0"/>
              <a:t>je spravidla </a:t>
            </a:r>
            <a:r>
              <a:rPr lang="sk-SK" sz="2400" b="1" dirty="0" smtClean="0"/>
              <a:t>kov, </a:t>
            </a:r>
            <a:r>
              <a:rPr lang="sk-SK" sz="2400" b="1" dirty="0"/>
              <a:t>ktorého ióny obsahuje </a:t>
            </a:r>
            <a:r>
              <a:rPr lang="sk-SK" sz="2400" b="1" dirty="0" smtClean="0"/>
              <a:t>elektrolyt</a:t>
            </a:r>
            <a:r>
              <a:rPr lang="cs-CZ" sz="2400" dirty="0" smtClean="0">
                <a:latin typeface="+mj-lt"/>
              </a:rPr>
              <a:t>.</a:t>
            </a:r>
            <a:r>
              <a:rPr lang="sk-SK" sz="2400" dirty="0" smtClean="0"/>
              <a:t> </a:t>
            </a:r>
            <a:r>
              <a:rPr lang="sk-SK" sz="2400" b="1" dirty="0">
                <a:solidFill>
                  <a:srgbClr val="7030A0"/>
                </a:solidFill>
              </a:rPr>
              <a:t>Na </a:t>
            </a:r>
            <a:r>
              <a:rPr lang="sk-SK" sz="2400" b="1" dirty="0" smtClean="0">
                <a:solidFill>
                  <a:srgbClr val="7030A0"/>
                </a:solidFill>
              </a:rPr>
              <a:t>princípe </a:t>
            </a:r>
            <a:r>
              <a:rPr lang="sk-SK" sz="2400" b="1" dirty="0">
                <a:solidFill>
                  <a:srgbClr val="7030A0"/>
                </a:solidFill>
              </a:rPr>
              <a:t>elektrolýzy sú založené </a:t>
            </a:r>
            <a:r>
              <a:rPr lang="sk-SK" sz="2400" b="1" dirty="0" smtClean="0">
                <a:solidFill>
                  <a:srgbClr val="7030A0"/>
                </a:solidFill>
              </a:rPr>
              <a:t>aj dôležité </a:t>
            </a:r>
            <a:r>
              <a:rPr lang="sk-SK" sz="2400" b="1" dirty="0">
                <a:solidFill>
                  <a:srgbClr val="7030A0"/>
                </a:solidFill>
              </a:rPr>
              <a:t>zdroje elektrického </a:t>
            </a:r>
            <a:r>
              <a:rPr lang="sk-SK" sz="2400" b="1" dirty="0" smtClean="0">
                <a:solidFill>
                  <a:srgbClr val="7030A0"/>
                </a:solidFill>
              </a:rPr>
              <a:t>napätia – akumulátory.</a:t>
            </a:r>
            <a:endParaRPr lang="sk-SK" sz="2400" b="1" dirty="0">
              <a:solidFill>
                <a:srgbClr val="7030A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755955" y="404664"/>
            <a:ext cx="3632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200" cap="none" spc="50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Využitie</a:t>
            </a:r>
            <a:r>
              <a:rPr lang="cs-CZ" sz="3200" cap="none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elektrolýzy</a:t>
            </a:r>
            <a:endParaRPr lang="cs-CZ" sz="3200" cap="none" spc="50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09121"/>
            <a:ext cx="2195826" cy="180247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3696" y="4740765"/>
            <a:ext cx="1282756" cy="171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6672"/>
            <a:ext cx="1166732" cy="1166732"/>
          </a:xfrm>
        </p:spPr>
      </p:pic>
      <p:sp>
        <p:nvSpPr>
          <p:cNvPr id="4" name="Obdélník 3"/>
          <p:cNvSpPr/>
          <p:nvPr/>
        </p:nvSpPr>
        <p:spPr>
          <a:xfrm>
            <a:off x="2987824" y="476672"/>
            <a:ext cx="30313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4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Opakovanie</a:t>
            </a:r>
            <a:endParaRPr lang="cs-CZ" sz="4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1560" y="1643404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/>
            <a:r>
              <a:rPr lang="sk-SK" sz="2400" dirty="0" smtClean="0"/>
              <a:t>1. Ako by si dokázal , že destilovaná voda nevedie elektrický prúd ?</a:t>
            </a:r>
          </a:p>
          <a:p>
            <a:r>
              <a:rPr lang="sk-SK" sz="2400" dirty="0" smtClean="0"/>
              <a:t>2. Aké častice  vedú elektrický prúd v kvapalinách ?</a:t>
            </a:r>
          </a:p>
          <a:p>
            <a:r>
              <a:rPr lang="sk-SK" sz="2400" dirty="0" smtClean="0"/>
              <a:t>3. Čo je elektrolyt a čo môže obsahovať ?</a:t>
            </a:r>
          </a:p>
          <a:p>
            <a:pPr marL="354013" indent="-354013"/>
            <a:r>
              <a:rPr lang="sk-SK" sz="2400" dirty="0" smtClean="0"/>
              <a:t>4. Popíš pojmy katión anión , katóda , anóda a kto tieto pojmy   zaviedol.</a:t>
            </a:r>
          </a:p>
          <a:p>
            <a:pPr marL="354013" indent="-354013"/>
            <a:r>
              <a:rPr lang="sk-SK" sz="2400" dirty="0" smtClean="0"/>
              <a:t>5. Prečo je nebezpečné pracovať s elektrickými </a:t>
            </a:r>
          </a:p>
          <a:p>
            <a:pPr marL="354013" indent="-354013"/>
            <a:r>
              <a:rPr lang="sk-SK" sz="2400" dirty="0"/>
              <a:t> </a:t>
            </a:r>
            <a:r>
              <a:rPr lang="sk-SK" sz="2400" dirty="0" smtClean="0"/>
              <a:t>    zariadeniami mokrými rukami ?</a:t>
            </a:r>
          </a:p>
          <a:p>
            <a:pPr marL="354013" indent="-354013"/>
            <a:r>
              <a:rPr lang="sk-SK" sz="2400" dirty="0" smtClean="0"/>
              <a:t>6. Čo je elektrolýza a čo pri nej prebieha?</a:t>
            </a:r>
          </a:p>
          <a:p>
            <a:pPr marL="354013" indent="-354013"/>
            <a:r>
              <a:rPr lang="sk-SK" sz="2400" dirty="0" smtClean="0"/>
              <a:t>7. Kde sa elektrolýza využíva  v praxi ?</a:t>
            </a:r>
          </a:p>
          <a:p>
            <a:endParaRPr lang="sk-SK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696758"/>
            <a:ext cx="1805940" cy="18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489</Words>
  <Application>Microsoft Office PowerPoint</Application>
  <PresentationFormat>Prezentácia na obrazovke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Motiv systému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tib</dc:creator>
  <cp:lastModifiedBy>User</cp:lastModifiedBy>
  <cp:revision>54</cp:revision>
  <dcterms:created xsi:type="dcterms:W3CDTF">2013-05-04T09:49:04Z</dcterms:created>
  <dcterms:modified xsi:type="dcterms:W3CDTF">2019-03-06T11:44:12Z</dcterms:modified>
</cp:coreProperties>
</file>