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5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0B64-E470-49FB-922C-767F2961420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528-8471-46E0-9C73-FD6D49EC8E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6528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0B64-E470-49FB-922C-767F2961420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528-8471-46E0-9C73-FD6D49EC8E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582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0B64-E470-49FB-922C-767F2961420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528-8471-46E0-9C73-FD6D49EC8E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17051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14EF-A741-4025-B302-2D06C0BED98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1096993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ext a dva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91E0F-8A35-4021-ABC8-30D3E6EBBF7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3641623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BB52D-9C57-401D-B3E6-480CE3DDB64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xmlns="" val="277274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0B64-E470-49FB-922C-767F2961420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528-8471-46E0-9C73-FD6D49EC8E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938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0B64-E470-49FB-922C-767F2961420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528-8471-46E0-9C73-FD6D49EC8E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9461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0B64-E470-49FB-922C-767F2961420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528-8471-46E0-9C73-FD6D49EC8E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7541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0B64-E470-49FB-922C-767F2961420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528-8471-46E0-9C73-FD6D49EC8E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3018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0B64-E470-49FB-922C-767F2961420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528-8471-46E0-9C73-FD6D49EC8E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6042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0B64-E470-49FB-922C-767F2961420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528-8471-46E0-9C73-FD6D49EC8E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1731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0B64-E470-49FB-922C-767F2961420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528-8471-46E0-9C73-FD6D49EC8E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91572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B0B64-E470-49FB-922C-767F2961420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BC528-8471-46E0-9C73-FD6D49EC8E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37817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0B64-E470-49FB-922C-767F29614205}" type="datetimeFigureOut">
              <a:rPr lang="sk-SK" smtClean="0"/>
              <a:pPr/>
              <a:t>5. 5. 2020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BC528-8471-46E0-9C73-FD6D49EC8E5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598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lovhar@centrum.s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amadeo.sk/PHOTO/STROMY/BiggerPanorama-v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9700" y="711200"/>
            <a:ext cx="10160000" cy="5245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k-SK" alt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alt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k-SK" alt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alt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k-SK" alt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alt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k-SK" alt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sk-SK" altLang="sk-SK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Piataci!</a:t>
            </a:r>
            <a:b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Chcem pochváliť tých, ktorí poslali vypracované pracovné listy zadané v minulom týždni. </a:t>
            </a:r>
            <a:b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Tí </a:t>
            </a:r>
            <a:r>
              <a:rPr lang="sk-SK" altLang="sk-SK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žiaci 5.A</a:t>
            </a:r>
            <a: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ktorí to z nejakých dôvodov nestihli, tak v tomto týždni nech pošlú vypracovanie na mail: </a:t>
            </a:r>
            <a:r>
              <a:rPr lang="sk-SK" altLang="sk-SK" sz="27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slovhar@centrum.sk</a:t>
            </a:r>
            <a: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Tento týždeň  začíname preberať posledný ekosystém                                        </a:t>
            </a:r>
            <a:b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 LÚČNY  EKOSYSTÉM .</a:t>
            </a:r>
            <a:br>
              <a:rPr lang="sk-SK" altLang="sk-SK" sz="2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altLang="sk-SK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altLang="sk-SK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Prvou témou je téma </a:t>
            </a:r>
            <a:r>
              <a:rPr lang="sk-SK" altLang="sk-SK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„L</a:t>
            </a:r>
            <a:r>
              <a:rPr lang="sk-SK" altLang="sk-SK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úky</a:t>
            </a:r>
            <a:r>
              <a:rPr lang="sk-SK" altLang="sk-SK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pasienky a </a:t>
            </a:r>
            <a:r>
              <a:rPr lang="sk-SK" altLang="sk-SK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polia“ , </a:t>
            </a:r>
            <a:br>
              <a:rPr lang="sk-SK" altLang="sk-SK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200" b="1" dirty="0" smtClean="0">
                <a:latin typeface="Times New Roman" pitchFamily="18" charset="0"/>
                <a:cs typeface="Times New Roman" pitchFamily="18" charset="0"/>
              </a:rPr>
              <a:t>z ktorej  si do zošitov  </a:t>
            </a:r>
            <a:r>
              <a:rPr lang="sk-SK" altLang="sk-SK" sz="2200" b="1" dirty="0" smtClean="0">
                <a:latin typeface="Times New Roman" pitchFamily="18" charset="0"/>
                <a:cs typeface="Times New Roman" pitchFamily="18" charset="0"/>
              </a:rPr>
              <a:t>urobíte poznámky.  </a:t>
            </a:r>
            <a:r>
              <a:rPr lang="sk-SK" altLang="sk-SK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altLang="sk-SK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altLang="sk-SK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altLang="sk-SK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sk-SK" altLang="sk-SK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MCj043802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556">
            <a:off x="653095" y="368248"/>
            <a:ext cx="1515036" cy="1515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MCj043802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09630">
            <a:off x="10542182" y="1913335"/>
            <a:ext cx="1819287" cy="181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MCj043803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890" y="3771900"/>
            <a:ext cx="2517674" cy="2517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MCj0438043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33382">
            <a:off x="9609704" y="4009005"/>
            <a:ext cx="2154344" cy="215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7087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713" y="247620"/>
            <a:ext cx="11451955" cy="43513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- vzhľad trávnatých porastov určujú najmä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byliny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na lúkach a pasienkoch žijú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rozličné rastliny a živočíchy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závisia od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množstva vody, zloženia pôdy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...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- väčšina lúk, pasienkov a polí vznikla vyrubovaním lesov na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získanie pôdy na pestovanie plodín a chov hospodárskych zvierat</a:t>
            </a:r>
          </a:p>
        </p:txBody>
      </p:sp>
      <p:pic>
        <p:nvPicPr>
          <p:cNvPr id="16386" name="Picture 2" descr="Fotka: Oravské lúky - Orava a Kysuce - foto 26520 | HIKING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79">
            <a:off x="485050" y="3508941"/>
            <a:ext cx="3920479" cy="260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obytok patrí aj do „hôr“ | Roľnícke novi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3519">
            <a:off x="4441895" y="3835196"/>
            <a:ext cx="3579517" cy="267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obilné pole - Fotografia - Fotogaléria | ePhoto.sk - fot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60">
            <a:off x="8058874" y="3301983"/>
            <a:ext cx="3641510" cy="2433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150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39118" y="347662"/>
            <a:ext cx="8229600" cy="7461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Lúky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9118" y="1312863"/>
            <a:ext cx="11525574" cy="21859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Clr>
                <a:srgbClr val="CC3300"/>
              </a:buClr>
              <a:buNone/>
              <a:defRPr/>
            </a:pP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suché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lúky </a:t>
            </a:r>
            <a:r>
              <a:rPr lang="sk-SK" altLang="sk-SK" sz="2000" b="1" dirty="0">
                <a:latin typeface="Comic Sans MS" panose="030F0702030302020204" pitchFamily="66" charset="0"/>
              </a:rPr>
              <a:t>– na miestach s nedostatkom vlahy</a:t>
            </a:r>
          </a:p>
          <a:p>
            <a:pPr marL="0" indent="0" eaLnBrk="1" hangingPunct="1">
              <a:lnSpc>
                <a:spcPct val="150000"/>
              </a:lnSpc>
              <a:buClr>
                <a:srgbClr val="CC3300"/>
              </a:buClr>
              <a:buNone/>
              <a:defRPr/>
            </a:pP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vlhké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lúky </a:t>
            </a:r>
            <a:r>
              <a:rPr lang="sk-SK" altLang="sk-SK" sz="2000" b="1" dirty="0">
                <a:latin typeface="Comic Sans MS" panose="030F0702030302020204" pitchFamily="66" charset="0"/>
              </a:rPr>
              <a:t>– v údoliach riek s dostatkom vody</a:t>
            </a:r>
          </a:p>
          <a:p>
            <a:pPr marL="0" indent="0" eaLnBrk="1" hangingPunct="1">
              <a:lnSpc>
                <a:spcPct val="150000"/>
              </a:lnSpc>
              <a:buClr>
                <a:srgbClr val="CC3300"/>
              </a:buClr>
              <a:buNone/>
              <a:defRPr/>
            </a:pP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kosené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lúky </a:t>
            </a:r>
            <a:r>
              <a:rPr lang="sk-SK" altLang="sk-SK" sz="2000" b="1" dirty="0">
                <a:latin typeface="Comic Sans MS" panose="030F0702030302020204" pitchFamily="66" charset="0"/>
              </a:rPr>
              <a:t>– sa raz alebo viackrát do roka kosia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(mládza, otava, seno)</a:t>
            </a:r>
            <a:endParaRPr lang="sk-SK" alt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 descr="Fotka: Oravské lúky - Orava a Kysuce - foto 26520 | HIKING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79">
            <a:off x="5398014" y="3615477"/>
            <a:ext cx="3920479" cy="260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657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175647" y="215958"/>
            <a:ext cx="10972800" cy="804865"/>
          </a:xfrm>
        </p:spPr>
        <p:txBody>
          <a:bodyPr/>
          <a:lstStyle/>
          <a:p>
            <a:pPr eaLnBrk="1" hangingPunct="1">
              <a:defRPr/>
            </a:pP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- chránené lúčne rastliny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0168050" y="2509509"/>
            <a:ext cx="1960793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sk-SK" altLang="sk-SK" sz="2000" b="1">
                <a:latin typeface="Comic Sans MS" panose="030F0702030302020204" pitchFamily="66" charset="0"/>
              </a:rPr>
              <a:t>Hlaváčik jarný</a:t>
            </a:r>
          </a:p>
        </p:txBody>
      </p:sp>
      <p:pic>
        <p:nvPicPr>
          <p:cNvPr id="14" name="Picture 5" descr="Vstavačovec bazový (Dactylorhiza sambucina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161036">
            <a:off x="733137" y="1186400"/>
            <a:ext cx="2782887" cy="370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63704" y="2429048"/>
            <a:ext cx="2723234" cy="3630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08193" y="5305455"/>
            <a:ext cx="2622834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sk-SK" altLang="sk-SK" sz="2000" b="1">
                <a:latin typeface="Comic Sans MS" panose="030F0702030302020204" pitchFamily="66" charset="0"/>
              </a:rPr>
              <a:t>Vstavačovec bazový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4124085" y="6271909"/>
            <a:ext cx="1869423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sk-SK" altLang="sk-SK" sz="2000" b="1">
                <a:latin typeface="Comic Sans MS" panose="030F0702030302020204" pitchFamily="66" charset="0"/>
              </a:rPr>
              <a:t>Kukučka lúčna</a:t>
            </a:r>
          </a:p>
        </p:txBody>
      </p:sp>
      <p:pic>
        <p:nvPicPr>
          <p:cNvPr id="18" name="Picture 13" descr="bozena_kuzmova_654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0954917">
            <a:off x="6357035" y="297055"/>
            <a:ext cx="2219325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901267" y="719200"/>
            <a:ext cx="2315057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sk-SK" altLang="sk-SK" sz="2000" b="1">
                <a:latin typeface="Comic Sans MS" panose="030F0702030302020204" pitchFamily="66" charset="0"/>
              </a:rPr>
              <a:t>Nezábudka hájna</a:t>
            </a:r>
          </a:p>
        </p:txBody>
      </p:sp>
      <p:pic>
        <p:nvPicPr>
          <p:cNvPr id="20" name="Picture 14" descr="3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22347">
            <a:off x="8900954" y="3053128"/>
            <a:ext cx="2034736" cy="3049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248839" y="6246602"/>
            <a:ext cx="3021981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sk-SK" altLang="sk-SK" sz="2000" b="1">
                <a:latin typeface="Comic Sans MS" panose="030F0702030302020204" pitchFamily="66" charset="0"/>
              </a:rPr>
              <a:t>Zvonček hrubokoreňový</a:t>
            </a:r>
          </a:p>
        </p:txBody>
      </p:sp>
      <p:pic>
        <p:nvPicPr>
          <p:cNvPr id="13314" name="Picture 2" descr="Nahuby.sk - Fotografia - hlaváčik jarný Adonis vernalis L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2056">
            <a:off x="8744343" y="291939"/>
            <a:ext cx="3179311" cy="212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955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74638"/>
            <a:ext cx="10972800" cy="6461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Pasienky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0556" y="920751"/>
            <a:ext cx="11690888" cy="45259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Clr>
                <a:srgbClr val="CC3300"/>
              </a:buClr>
              <a:buNone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- sú </a:t>
            </a:r>
            <a:r>
              <a:rPr lang="sk-SK" altLang="sk-SK" sz="2000" b="1" dirty="0">
                <a:latin typeface="Comic Sans MS" panose="030F0702030302020204" pitchFamily="66" charset="0"/>
              </a:rPr>
              <a:t>trávnaté porasty, ktoré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spásajú hospodárske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zvieratá</a:t>
            </a:r>
            <a:endParaRPr lang="sk-SK" alt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CC3300"/>
              </a:buClr>
              <a:buNone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- ich </a:t>
            </a:r>
            <a:r>
              <a:rPr lang="sk-SK" altLang="sk-SK" sz="2000" b="1" dirty="0">
                <a:latin typeface="Comic Sans MS" panose="030F0702030302020204" pitchFamily="66" charset="0"/>
              </a:rPr>
              <a:t>stav závisí od spôsobu pasenia a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druhu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zvierat (ovce, kozy, hovädzí dobytok...)</a:t>
            </a:r>
            <a:endParaRPr lang="sk-SK" altLang="sk-SK" sz="20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CC3300"/>
              </a:buClr>
              <a:buNone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- pri </a:t>
            </a:r>
            <a:r>
              <a:rPr lang="sk-SK" altLang="sk-SK" sz="2000" b="1" dirty="0">
                <a:latin typeface="Comic Sans MS" panose="030F0702030302020204" pitchFamily="66" charset="0"/>
              </a:rPr>
              <a:t>pasení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sa majú pasienky striedať </a:t>
            </a:r>
            <a:r>
              <a:rPr lang="sk-SK" altLang="sk-SK" sz="2000" b="1" dirty="0">
                <a:latin typeface="Comic Sans MS" panose="030F0702030302020204" pitchFamily="66" charset="0"/>
              </a:rPr>
              <a:t>(pasenie dobytka na jednom mieste ničí porasty udupávaním a hromadením výkalov)</a:t>
            </a:r>
          </a:p>
        </p:txBody>
      </p:sp>
      <p:pic>
        <p:nvPicPr>
          <p:cNvPr id="28682" name="Picture 10" descr="MCj0424142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782181">
            <a:off x="10426317" y="258572"/>
            <a:ext cx="1383588" cy="1324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MCAN02493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8679">
            <a:off x="8389433" y="3366254"/>
            <a:ext cx="2519728" cy="299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obytok patrí aj do „hôr“ | Roľnícke nov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03519">
            <a:off x="3017477" y="3274994"/>
            <a:ext cx="4252254" cy="3182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670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74638"/>
            <a:ext cx="10972800" cy="717254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Polia</a:t>
            </a:r>
          </a:p>
        </p:txBody>
      </p:sp>
      <p:sp>
        <p:nvSpPr>
          <p:cNvPr id="32782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91145" y="1106340"/>
            <a:ext cx="11634061" cy="28457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pestujú sa na nich hospodárske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plodiny </a:t>
            </a:r>
            <a:r>
              <a:rPr lang="sk-SK" altLang="sk-SK" sz="2000" b="1" dirty="0">
                <a:latin typeface="Comic Sans MS" panose="030F0702030302020204" pitchFamily="66" charset="0"/>
              </a:rPr>
              <a:t>(ako zdroj výživy pre človeka, krmivo pre zvieratá, suroviny pre spracovateľský 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priemysel)</a:t>
            </a:r>
          </a:p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sú </a:t>
            </a:r>
            <a:r>
              <a:rPr lang="sk-SK" altLang="sk-SK" sz="2000" b="1" dirty="0">
                <a:latin typeface="Comic Sans MS" panose="030F0702030302020204" pitchFamily="66" charset="0"/>
              </a:rPr>
              <a:t>vytvorené 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človekom</a:t>
            </a:r>
            <a:endParaRPr lang="sk-SK" altLang="sk-SK" sz="2000" b="1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- jeden </a:t>
            </a:r>
            <a:r>
              <a:rPr lang="sk-SK" altLang="sk-SK" sz="2000" b="1" dirty="0">
                <a:latin typeface="Comic Sans MS" panose="030F0702030302020204" pitchFamily="66" charset="0"/>
              </a:rPr>
              <a:t>druh pestovanej plodiny na poli tvorí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monokultúru</a:t>
            </a:r>
            <a:r>
              <a:rPr lang="sk-SK" altLang="sk-SK" sz="2000" b="1" dirty="0">
                <a:latin typeface="Comic Sans MS" panose="030F0702030302020204" pitchFamily="66" charset="0"/>
              </a:rPr>
              <a:t> 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(kukuričné pole, pole pšenice...)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Větrné elektrárny pomáhají zemědělcům – Ekologické bydle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36364">
            <a:off x="2712793" y="3459997"/>
            <a:ext cx="3564019" cy="267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le plne slnecnic - Fotografia - Fotogaléria | ePhoto.sk - fot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841">
            <a:off x="6737480" y="3823854"/>
            <a:ext cx="4121958" cy="2747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124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74638"/>
            <a:ext cx="10972800" cy="59326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Š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kodcovia  na poliach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136" y="1228242"/>
            <a:ext cx="11093934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Tx/>
              <a:buChar char="-"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často </a:t>
            </a:r>
            <a:r>
              <a:rPr lang="sk-SK" altLang="sk-SK" sz="2000" b="1" dirty="0">
                <a:latin typeface="Comic Sans MS" panose="030F0702030302020204" pitchFamily="66" charset="0"/>
              </a:rPr>
              <a:t>sa premnožujú živočíchy (najmä hmyz), ktoré sa viažu na jeden druh 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rastliny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- napr. pásavka zemiaková, mlynárik kapustový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vladok.. - živočíšna ríša/pásavka zemiak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78740">
            <a:off x="2555493" y="2687026"/>
            <a:ext cx="3114568" cy="38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lynárik kapustov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3375">
            <a:off x="6504761" y="2638103"/>
            <a:ext cx="4406044" cy="3524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140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5076" y="1215812"/>
            <a:ext cx="10972800" cy="2185988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- </a:t>
            </a:r>
            <a:r>
              <a:rPr lang="sk-SK" altLang="sk-SK" sz="20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vypaľovanie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trávy veľmi poškodzuje </a:t>
            </a:r>
            <a:r>
              <a:rPr lang="sk-SK" altLang="sk-SK" sz="2000" b="1" dirty="0">
                <a:latin typeface="Comic Sans MS" panose="030F0702030302020204" pitchFamily="66" charset="0"/>
              </a:rPr>
              <a:t>lúky, pasienky a polia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- je </a:t>
            </a:r>
            <a:r>
              <a:rPr lang="sk-SK" altLang="sk-SK" sz="2000" b="1" dirty="0">
                <a:latin typeface="Comic Sans MS" panose="030F0702030302020204" pitchFamily="66" charset="0"/>
              </a:rPr>
              <a:t>to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rušivý zásah </a:t>
            </a:r>
            <a:r>
              <a:rPr lang="sk-SK" altLang="sk-SK" sz="2000" b="1" dirty="0">
                <a:latin typeface="Comic Sans MS" panose="030F0702030302020204" pitchFamily="66" charset="0"/>
              </a:rPr>
              <a:t>do vývinu všetkých organizmov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- vypaľovanie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ničí </a:t>
            </a:r>
            <a:r>
              <a:rPr lang="sk-SK" altLang="sk-SK" sz="2000" b="1" dirty="0">
                <a:latin typeface="Comic Sans MS" panose="030F0702030302020204" pitchFamily="66" charset="0"/>
              </a:rPr>
              <a:t>najmä </a:t>
            </a: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bezstavovce, zdroje potravy a úkryty stavovcov</a:t>
            </a:r>
          </a:p>
        </p:txBody>
      </p:sp>
      <p:pic>
        <p:nvPicPr>
          <p:cNvPr id="43015" name="Picture 7" descr="gOQf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98765">
            <a:off x="3544639" y="3391386"/>
            <a:ext cx="476250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 descr="trava_vypalovani_denik_clanek_so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4379">
            <a:off x="8173526" y="3985219"/>
            <a:ext cx="333375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 descr="MCAN00647_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394935">
            <a:off x="600949" y="4251169"/>
            <a:ext cx="2523600" cy="197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7" descr="MCAN00223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rot="20667775">
            <a:off x="9481449" y="364112"/>
            <a:ext cx="2483243" cy="239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255076" y="364112"/>
            <a:ext cx="11709616" cy="5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sk-SK" altLang="sk-SK" sz="2000" b="1" dirty="0" smtClean="0">
                <a:latin typeface="Comic Sans MS" panose="030F0702030302020204" pitchFamily="66" charset="0"/>
              </a:rPr>
              <a:t>- </a:t>
            </a:r>
            <a:r>
              <a:rPr lang="sk-SK" altLang="sk-SK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úhor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 = neobrábaná </a:t>
            </a:r>
            <a:r>
              <a:rPr lang="sk-SK" altLang="sk-SK" sz="2000" b="1" dirty="0">
                <a:latin typeface="Comic Sans MS" panose="030F0702030302020204" pitchFamily="66" charset="0"/>
              </a:rPr>
              <a:t>pôda, na ktorej sa nič 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nepestuje</a:t>
            </a:r>
            <a:endParaRPr lang="sk-SK" altLang="sk-SK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19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130969"/>
            <a:ext cx="10515600" cy="81835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sk-SK" altLang="sk-SK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Osamelé stromy, stromoradia, medze a riedke lesíky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94288" y="988218"/>
            <a:ext cx="11397712" cy="283686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k-SK" altLang="sk-SK" sz="20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- spevňujú </a:t>
            </a:r>
            <a:r>
              <a:rPr lang="sk-SK" altLang="sk-SK" sz="20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pôdu</a:t>
            </a:r>
            <a:r>
              <a:rPr lang="sk-SK" altLang="sk-SK" sz="2000" b="1" dirty="0">
                <a:latin typeface="Comic Sans MS" panose="030F0702030302020204" pitchFamily="66" charset="0"/>
              </a:rPr>
              <a:t>, čím zabraňujú jej odnosu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k-SK" altLang="sk-SK" sz="20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- zadržiavajú </a:t>
            </a:r>
            <a:r>
              <a:rPr lang="sk-SK" altLang="sk-SK" sz="20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vodu, zabraňujú odnášaniu pôdy, zachytávajú škodlivé látky z ovzdušia, pôsobia ako protihluková bariéra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sk-SK" altLang="sk-SK" sz="2000" b="1" dirty="0" smtClean="0">
                <a:solidFill>
                  <a:schemeClr val="hlink"/>
                </a:solidFill>
                <a:latin typeface="Comic Sans MS" panose="030F0702030302020204" pitchFamily="66" charset="0"/>
              </a:rPr>
              <a:t>- poskytujú</a:t>
            </a:r>
            <a:r>
              <a:rPr lang="sk-SK" altLang="sk-SK" sz="2000" b="1" dirty="0" smtClean="0">
                <a:latin typeface="Comic Sans MS" panose="030F0702030302020204" pitchFamily="66" charset="0"/>
              </a:rPr>
              <a:t> </a:t>
            </a:r>
            <a:r>
              <a:rPr lang="sk-SK" altLang="sk-SK" sz="2000" b="1" dirty="0">
                <a:latin typeface="Comic Sans MS" panose="030F0702030302020204" pitchFamily="66" charset="0"/>
              </a:rPr>
              <a:t>úkryt hmyzu a drobným cicavcom, miesto na hniezdenie vtákov</a:t>
            </a:r>
          </a:p>
        </p:txBody>
      </p:sp>
      <p:pic>
        <p:nvPicPr>
          <p:cNvPr id="47114" name="Picture 10" descr="BiggerPanoram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965" y="5336076"/>
            <a:ext cx="8553450" cy="126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13" descr="MCAN01322_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53091" y="3162301"/>
            <a:ext cx="3813175" cy="3468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16" descr="MCj0426038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70875">
            <a:off x="5553454" y="3324123"/>
            <a:ext cx="2234689" cy="160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251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300</Words>
  <Application>Microsoft Office PowerPoint</Application>
  <PresentationFormat>Vlastná</PresentationFormat>
  <Paragraphs>34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balíka Office</vt:lpstr>
      <vt:lpstr>    Piataci!  Chcem pochváliť tých, ktorí poslali vypracované pracovné listy zadané v minulom týždni.   Tí žiaci 5.A, ktorí to z nejakých dôvodov nestihli, tak v tomto týždni nech pošlú vypracovanie na mail: slovhar@centrum.sk     Tento týždeň  začíname preberať posledný ekosystém                                          -  LÚČNY  EKOSYSTÉM .   Prvou témou je téma „Lúky, pasienky a polia“ ,  z ktorej  si do zošitov  urobíte poznámky.    </vt:lpstr>
      <vt:lpstr>Snímka 2</vt:lpstr>
      <vt:lpstr>Lúky</vt:lpstr>
      <vt:lpstr>- chránené lúčne rastliny</vt:lpstr>
      <vt:lpstr>Pasienky</vt:lpstr>
      <vt:lpstr>Polia</vt:lpstr>
      <vt:lpstr>Škodcovia  na poliach</vt:lpstr>
      <vt:lpstr>Snímka 8</vt:lpstr>
      <vt:lpstr>Osamelé stromy, stromoradia, medze a riedke lesíky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Lúky, pasienky a polia</dc:title>
  <dc:creator>Užívateľ</dc:creator>
  <cp:lastModifiedBy>PC</cp:lastModifiedBy>
  <cp:revision>13</cp:revision>
  <dcterms:created xsi:type="dcterms:W3CDTF">2020-04-06T10:02:22Z</dcterms:created>
  <dcterms:modified xsi:type="dcterms:W3CDTF">2020-05-05T19:48:56Z</dcterms:modified>
</cp:coreProperties>
</file>