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1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CC9900"/>
    <a:srgbClr val="CCCC00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17C7342-C8F3-4176-97F0-1C5D95DE0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7FE2DCC5-17B9-4ACC-8E41-C6912164B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C61F9FAB-7D46-4CF8-966A-65A2A4A00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975F-4EDC-451C-969B-AA3AE1A72830}" type="datetimeFigureOut">
              <a:rPr lang="sk-SK" smtClean="0"/>
              <a:pPr/>
              <a:t>02.06.2020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7E039A4B-CD35-4951-9072-602410DB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25FF21F0-72AD-4D90-B5A2-D583FED65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0BEF-E9A7-41D9-9106-435D99BC5AC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03114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20E5AF8-F3C7-47E6-AC50-DDE571E58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xmlns="" id="{6E8139CD-043A-4790-87BE-208D296EC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9D6D3352-42F8-4738-985A-C2193FBE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975F-4EDC-451C-969B-AA3AE1A72830}" type="datetimeFigureOut">
              <a:rPr lang="sk-SK" smtClean="0"/>
              <a:pPr/>
              <a:t>02.06.2020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FB65468D-5194-45A4-97FA-41FE8EF45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FF6D7BD0-F226-4D12-A3D0-236D66413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0BEF-E9A7-41D9-9106-435D99BC5AC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08441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xmlns="" id="{40522278-AA01-47FA-8514-1AA356565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xmlns="" id="{A13F678B-D7F5-40C9-AD68-29E4CEC57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596EB34E-9215-47AA-B19C-CCA38FFC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975F-4EDC-451C-969B-AA3AE1A72830}" type="datetimeFigureOut">
              <a:rPr lang="sk-SK" smtClean="0"/>
              <a:pPr/>
              <a:t>02.06.2020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EA79AD6C-43F9-49D6-A346-34313D32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B636D9B1-2BA3-403B-A9E7-3BFB7409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0BEF-E9A7-41D9-9106-435D99BC5AC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89078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D9E92E9-BF77-4B7C-823D-B606D0DD3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86F831C2-29BE-43ED-9D97-99E55292F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EFEF07BB-0E3A-44D0-88EA-FD0016F87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975F-4EDC-451C-969B-AA3AE1A72830}" type="datetimeFigureOut">
              <a:rPr lang="sk-SK" smtClean="0"/>
              <a:pPr/>
              <a:t>02.06.2020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4D04B53B-8685-4F0F-A7BB-5C401816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51013236-7884-4E19-A3D2-5D85B4C1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0BEF-E9A7-41D9-9106-435D99BC5AC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7690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D0A29F0-F317-423F-98BC-B13748D41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319EBEDE-F7D9-4E1D-A9DF-715B0DF7E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4911AEBB-CFD3-4E8E-B492-802F91B4C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975F-4EDC-451C-969B-AA3AE1A72830}" type="datetimeFigureOut">
              <a:rPr lang="sk-SK" smtClean="0"/>
              <a:pPr/>
              <a:t>02.06.2020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C09476F1-44DD-48D0-827E-E4363251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EC8B97CA-1BAF-4C7E-A10A-E2912140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0BEF-E9A7-41D9-9106-435D99BC5AC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1768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9DDF11D-F504-4FD9-9670-CCD18F36D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AFDEBC66-8E78-4E00-881B-A83A8519E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xmlns="" id="{A5892D9F-54EC-4D8F-933F-2102506E0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xmlns="" id="{01E6F052-1FA6-4F91-B3F1-EE7AF1ECF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975F-4EDC-451C-969B-AA3AE1A72830}" type="datetimeFigureOut">
              <a:rPr lang="sk-SK" smtClean="0"/>
              <a:pPr/>
              <a:t>02.06.2020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xmlns="" id="{C63E3E28-D2F6-4769-86B9-9D5195FFF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xmlns="" id="{E0576A11-D882-47A5-B984-A67A2CB5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0BEF-E9A7-41D9-9106-435D99BC5AC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98701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FC99DEE-43F6-4CA8-82E8-D1C8BC1D6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EEB606E2-486D-42AF-9E0C-C23DA0A52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xmlns="" id="{EC732CC0-A171-4021-99FC-892C25CD6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ACFE612D-0C61-4A16-ADE4-2F93CEB471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xmlns="" id="{5EAD8470-1F0D-4881-81EF-B60560C7F1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xmlns="" id="{AEC164A1-6A30-48E1-B205-B607ACAF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975F-4EDC-451C-969B-AA3AE1A72830}" type="datetimeFigureOut">
              <a:rPr lang="sk-SK" smtClean="0"/>
              <a:pPr/>
              <a:t>02.06.2020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xmlns="" id="{2D1C44F6-153E-420B-9DEF-08F2E350E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xmlns="" id="{10B868C8-5E6E-46D2-B119-ABFBD277D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0BEF-E9A7-41D9-9106-435D99BC5AC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39122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09A9C01-B0C9-455C-9799-24F7F174A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xmlns="" id="{1FFB0592-ADCA-4149-8DC4-FD75BD1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975F-4EDC-451C-969B-AA3AE1A72830}" type="datetimeFigureOut">
              <a:rPr lang="sk-SK" smtClean="0"/>
              <a:pPr/>
              <a:t>02.06.2020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xmlns="" id="{82D54CAC-65D0-40C2-B6F4-117C8A8FA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xmlns="" id="{AAE5C8FF-4CFF-4D37-A1B2-ABCE8C456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0BEF-E9A7-41D9-9106-435D99BC5AC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804978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xmlns="" id="{3960CA1D-5B3D-427A-A8EA-078032BA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975F-4EDC-451C-969B-AA3AE1A72830}" type="datetimeFigureOut">
              <a:rPr lang="sk-SK" smtClean="0"/>
              <a:pPr/>
              <a:t>02.06.2020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xmlns="" id="{635A8969-6535-4D9A-B176-E98F82744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xmlns="" id="{E2B7D4BA-20FF-41BA-BF88-F22AA6F2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0BEF-E9A7-41D9-9106-435D99BC5AC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80274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7D1FC1F-1004-42F3-804C-CAFA4CCC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17180C52-B83B-4B68-97CE-D1C9F7541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3031B03A-A4CA-45C3-84E1-0A6473FA9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xmlns="" id="{9501B413-4413-40EE-A0B6-F8164DB8D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975F-4EDC-451C-969B-AA3AE1A72830}" type="datetimeFigureOut">
              <a:rPr lang="sk-SK" smtClean="0"/>
              <a:pPr/>
              <a:t>02.06.2020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xmlns="" id="{A07F82AC-7684-4AF0-8EBE-C821DE186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xmlns="" id="{C099B556-E6F3-4939-8919-3510E626D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0BEF-E9A7-41D9-9106-435D99BC5AC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65624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AA38E0A-344A-4B87-BEE3-1766F42AD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xmlns="" id="{157B8309-BC8E-4408-8791-76A3D1CA2F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C78706BB-236C-410B-9864-0C8EC719F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xmlns="" id="{0F85C598-8168-4776-8066-302FA61C9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975F-4EDC-451C-969B-AA3AE1A72830}" type="datetimeFigureOut">
              <a:rPr lang="sk-SK" smtClean="0"/>
              <a:pPr/>
              <a:t>02.06.2020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xmlns="" id="{39AA0178-FE5E-4452-9B66-B661285F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xmlns="" id="{8115226D-14F0-4FDE-B337-17FB86AF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0BEF-E9A7-41D9-9106-435D99BC5AC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560433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xmlns="" id="{04E67A0B-D755-48C5-8B66-BBF084870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15CF21C4-BF96-44DF-95E1-60249E824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A98DFD27-46E3-4C27-BFC8-1BD67EF56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0975F-4EDC-451C-969B-AA3AE1A72830}" type="datetimeFigureOut">
              <a:rPr lang="sk-SK" smtClean="0"/>
              <a:pPr/>
              <a:t>02.06.2020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37935D60-D2BA-40A0-81C8-CEA0CC1F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E79D81B7-9DB8-4BD4-AACB-4D3312928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E0BEF-E9A7-41D9-9106-435D99BC5AC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89106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6" descr="Obrázok, na ktorom je hodiny, textílie&#10;&#10;Automaticky generovaný popis">
            <a:extLst>
              <a:ext uri="{FF2B5EF4-FFF2-40B4-BE49-F238E27FC236}">
                <a16:creationId xmlns:a16="http://schemas.microsoft.com/office/drawing/2014/main" xmlns="" id="{E5AD6A87-9170-4937-8031-6CD1C94A9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"/>
          <a:stretch/>
        </p:blipFill>
        <p:spPr>
          <a:xfrm>
            <a:off x="-8" y="-7"/>
            <a:ext cx="12192000" cy="685595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966651"/>
            <a:ext cx="10515600" cy="5210312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sk-SK" dirty="0" smtClean="0">
                <a:latin typeface="Bahnschrift Light Condensed" pitchFamily="34" charset="0"/>
              </a:rPr>
              <a:t>Milá 6.A a 6.B,</a:t>
            </a:r>
          </a:p>
          <a:p>
            <a:pPr>
              <a:buNone/>
            </a:pPr>
            <a:r>
              <a:rPr lang="sk-SK" dirty="0" smtClean="0">
                <a:latin typeface="Bahnschrift Light Condensed" pitchFamily="34" charset="0"/>
              </a:rPr>
              <a:t>	</a:t>
            </a:r>
            <a:r>
              <a:rPr lang="sk-SK" dirty="0" smtClean="0">
                <a:latin typeface="Bahnschrift Light Condensed" pitchFamily="34" charset="0"/>
              </a:rPr>
              <a:t>tento týždeň sa budete venovať téme </a:t>
            </a:r>
            <a:r>
              <a:rPr lang="sk-SK" u="sng" dirty="0" smtClean="0">
                <a:latin typeface="Bahnschrift Light Condensed" pitchFamily="34" charset="0"/>
              </a:rPr>
              <a:t>„Kultúra, veda a umenie v stredoveku“</a:t>
            </a:r>
            <a:r>
              <a:rPr lang="sk-SK" dirty="0" smtClean="0">
                <a:latin typeface="Bahnschrift Light Condensed" pitchFamily="34" charset="0"/>
              </a:rPr>
              <a:t>. Danú problematiku nájde v učebnici na </a:t>
            </a:r>
            <a:r>
              <a:rPr lang="sk-SK" u="sng" dirty="0" smtClean="0">
                <a:latin typeface="Bahnschrift Light Condensed" pitchFamily="34" charset="0"/>
              </a:rPr>
              <a:t>str. 86-88</a:t>
            </a:r>
            <a:r>
              <a:rPr lang="sk-SK" dirty="0" smtClean="0">
                <a:latin typeface="Bahnschrift Light Condensed" pitchFamily="34" charset="0"/>
              </a:rPr>
              <a:t>. </a:t>
            </a:r>
          </a:p>
          <a:p>
            <a:pPr>
              <a:buNone/>
            </a:pPr>
            <a:r>
              <a:rPr lang="sk-SK" dirty="0" smtClean="0">
                <a:latin typeface="Bahnschrift Light Condensed" pitchFamily="34" charset="0"/>
              </a:rPr>
              <a:t>	</a:t>
            </a:r>
            <a:r>
              <a:rPr lang="sk-SK" u="sng" dirty="0" smtClean="0">
                <a:latin typeface="Bahnschrift Light Condensed" pitchFamily="34" charset="0"/>
              </a:rPr>
              <a:t>Prečítajte si ju, pozrite obrázky i popisy k nim. Neváhajte sa dozvedieť viac aj z tejto prezentácie. </a:t>
            </a:r>
          </a:p>
          <a:p>
            <a:pPr>
              <a:buNone/>
            </a:pPr>
            <a:endParaRPr lang="sk-SK" b="1" dirty="0" smtClean="0">
              <a:solidFill>
                <a:srgbClr val="009999"/>
              </a:solidFill>
              <a:latin typeface="Bahnschrift Light Condensed" pitchFamily="34" charset="0"/>
            </a:endParaRPr>
          </a:p>
          <a:p>
            <a:pPr>
              <a:buNone/>
            </a:pPr>
            <a:r>
              <a:rPr lang="sk-SK" b="1" dirty="0" smtClean="0">
                <a:solidFill>
                  <a:srgbClr val="009999"/>
                </a:solidFill>
                <a:latin typeface="Bahnschrift Light Condensed" pitchFamily="34" charset="0"/>
              </a:rPr>
              <a:t>	Nezabudnite si napísať z danej témy krátke poznámky</a:t>
            </a:r>
            <a:r>
              <a:rPr lang="sk-SK" dirty="0" smtClean="0">
                <a:latin typeface="Bahnschrift Light Condensed" pitchFamily="34" charset="0"/>
              </a:rPr>
              <a:t>. </a:t>
            </a:r>
          </a:p>
          <a:p>
            <a:pPr>
              <a:buNone/>
            </a:pPr>
            <a:r>
              <a:rPr lang="sk-SK" dirty="0" smtClean="0">
                <a:latin typeface="Bahnschrift Light Condensed" pitchFamily="34" charset="0"/>
              </a:rPr>
              <a:t>	</a:t>
            </a:r>
            <a:endParaRPr lang="sk-SK" dirty="0" smtClean="0">
              <a:latin typeface="Bahnschrift Light Condensed" pitchFamily="34" charset="0"/>
            </a:endParaRPr>
          </a:p>
          <a:p>
            <a:pPr>
              <a:buNone/>
            </a:pPr>
            <a:r>
              <a:rPr lang="sk-SK" dirty="0" smtClean="0">
                <a:latin typeface="Bahnschrift Light Condensed" pitchFamily="34" charset="0"/>
              </a:rPr>
              <a:t>	</a:t>
            </a:r>
            <a:r>
              <a:rPr lang="sk-SK" dirty="0" smtClean="0">
                <a:latin typeface="Bahnschrift Light Condensed" pitchFamily="34" charset="0"/>
              </a:rPr>
              <a:t>Prajem Vám prijemné a zaujímavé samoštúdium.</a:t>
            </a:r>
          </a:p>
          <a:p>
            <a:pPr>
              <a:buNone/>
            </a:pPr>
            <a:r>
              <a:rPr lang="sk-SK" dirty="0" smtClean="0">
                <a:latin typeface="Bahnschrift Light Condensed" pitchFamily="34" charset="0"/>
              </a:rPr>
              <a:t>	</a:t>
            </a:r>
            <a:r>
              <a:rPr lang="sk-SK" dirty="0" smtClean="0">
                <a:latin typeface="Bahnschrift Light Condensed" pitchFamily="34" charset="0"/>
              </a:rPr>
              <a:t>S pozdravom</a:t>
            </a:r>
          </a:p>
          <a:p>
            <a:pPr>
              <a:buNone/>
            </a:pPr>
            <a:r>
              <a:rPr lang="sk-SK" dirty="0" smtClean="0">
                <a:latin typeface="Bahnschrift Light Condensed" pitchFamily="34" charset="0"/>
              </a:rPr>
              <a:t>	</a:t>
            </a:r>
            <a:r>
              <a:rPr lang="sk-SK" dirty="0" smtClean="0">
                <a:latin typeface="Bahnschrift Light Condensed" pitchFamily="34" charset="0"/>
              </a:rPr>
              <a:t>Mgr. Vladimíra Madejová</a:t>
            </a:r>
          </a:p>
          <a:p>
            <a:pPr>
              <a:buNone/>
            </a:pPr>
            <a:r>
              <a:rPr lang="sk-SK" dirty="0" smtClean="0">
                <a:solidFill>
                  <a:schemeClr val="bg1"/>
                </a:solidFill>
                <a:latin typeface="Bahnschrift Light Condensed" pitchFamily="34" charset="0"/>
              </a:rPr>
              <a:t>	</a:t>
            </a:r>
            <a:endParaRPr lang="cs-CZ" dirty="0">
              <a:solidFill>
                <a:schemeClr val="bg1"/>
              </a:solidFill>
              <a:latin typeface="Bahnschrift Light Condensed" pitchFamily="34" charset="0"/>
            </a:endParaRPr>
          </a:p>
        </p:txBody>
      </p:sp>
      <p:pic>
        <p:nvPicPr>
          <p:cNvPr id="22530" name="Picture 2" descr="Teacher PNG Transparent Images | PNG 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4509" y="2494871"/>
            <a:ext cx="2991961" cy="3069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4B83793-BC21-4542-AA29-7A06F0345FA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sk-SK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itchFamily="34" charset="0"/>
              </a:rPr>
              <a:t>Dobrovoľná úloha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87BE94F2-8749-449F-92E7-08376CB0FB74}"/>
              </a:ext>
            </a:extLst>
          </p:cNvPr>
          <p:cNvSpPr>
            <a:spLocks noGrp="1"/>
          </p:cNvSpPr>
          <p:nvPr>
            <p:ph idx="1"/>
          </p:nvPr>
        </p:nvSpPr>
        <p:spPr>
          <a:pattFill prst="pct10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pPr>
              <a:buNone/>
            </a:pPr>
            <a:r>
              <a:rPr lang="sk-SK" b="1" dirty="0">
                <a:solidFill>
                  <a:schemeClr val="accent6">
                    <a:lumMod val="50000"/>
                  </a:schemeClr>
                </a:solidFill>
                <a:latin typeface="Bahnschrift Light Condensed" pitchFamily="34" charset="0"/>
              </a:rPr>
              <a:t>Skús zistiť:</a:t>
            </a:r>
          </a:p>
          <a:p>
            <a:pPr marL="0" indent="0">
              <a:buNone/>
            </a:pPr>
            <a:endParaRPr lang="sk-SK" dirty="0">
              <a:latin typeface="Bahnschrift Light Condensed" pitchFamily="34" charset="0"/>
            </a:endParaRPr>
          </a:p>
          <a:p>
            <a:r>
              <a:rPr lang="sk-SK" dirty="0">
                <a:latin typeface="Bahnschrift Light Condensed" pitchFamily="34" charset="0"/>
              </a:rPr>
              <a:t>Aké kláštory máš </a:t>
            </a:r>
            <a:r>
              <a:rPr lang="sk-SK" dirty="0" smtClean="0">
                <a:latin typeface="Bahnschrift Light Condensed" pitchFamily="34" charset="0"/>
              </a:rPr>
              <a:t>vo </a:t>
            </a:r>
            <a:r>
              <a:rPr lang="sk-SK" dirty="0">
                <a:latin typeface="Bahnschrift Light Condensed" pitchFamily="34" charset="0"/>
              </a:rPr>
              <a:t>svojom kraji.</a:t>
            </a:r>
          </a:p>
          <a:p>
            <a:r>
              <a:rPr lang="sk-SK" dirty="0">
                <a:latin typeface="Bahnschrift Light Condensed" pitchFamily="34" charset="0"/>
              </a:rPr>
              <a:t>Kedy bola postavená najstaršia univerzita na Slovensku.</a:t>
            </a:r>
          </a:p>
          <a:p>
            <a:r>
              <a:rPr lang="sk-SK" dirty="0">
                <a:latin typeface="Bahnschrift Light Condensed" pitchFamily="34" charset="0"/>
              </a:rPr>
              <a:t>Kde sa v súčasnosti na Slovensku organizujú rytierske súboje/turnaje.</a:t>
            </a:r>
          </a:p>
          <a:p>
            <a:r>
              <a:rPr lang="sk-SK" dirty="0">
                <a:latin typeface="Bahnschrift Light Condensed" pitchFamily="34" charset="0"/>
              </a:rPr>
              <a:t>Aké ďalšie románske a gotické stavby máme na Slovensku (2+2).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1026" name="Picture 2" descr="Owl homework clipart clipartfest - ClipartBa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1953" y="522514"/>
            <a:ext cx="3726089" cy="3209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94068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hodiny, textílie&#10;&#10;Automaticky generovaný popis">
            <a:extLst>
              <a:ext uri="{FF2B5EF4-FFF2-40B4-BE49-F238E27FC236}">
                <a16:creationId xmlns:a16="http://schemas.microsoft.com/office/drawing/2014/main" xmlns="" id="{E5AD6A87-9170-4937-8031-6CD1C94A9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"/>
          <a:stretch/>
        </p:blipFill>
        <p:spPr>
          <a:xfrm>
            <a:off x="-8" y="-7"/>
            <a:ext cx="12192000" cy="685595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875CA77-B352-406A-8065-5BFBCD2D8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4007335"/>
            <a:ext cx="6455833" cy="1497998"/>
          </a:xfrm>
        </p:spPr>
        <p:txBody>
          <a:bodyPr anchor="t">
            <a:normAutofit/>
          </a:bodyPr>
          <a:lstStyle/>
          <a:p>
            <a:pPr algn="l"/>
            <a:r>
              <a:rPr lang="sk-SK" sz="4800" b="1" dirty="0">
                <a:latin typeface="Agency FB" pitchFamily="34" charset="0"/>
              </a:rPr>
              <a:t>Kultúra, veda a umenie     v stredoveku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E26B9EF5-5D92-4AC7-BC55-FC5C4C98ED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F05C5575-0F07-43D0-AE78-81EAA8E67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ok 10" descr="Obrázok, na ktorom je jedlo&#10;&#10;Automaticky generovaný popis">
            <a:extLst>
              <a:ext uri="{FF2B5EF4-FFF2-40B4-BE49-F238E27FC236}">
                <a16:creationId xmlns:a16="http://schemas.microsoft.com/office/drawing/2014/main" xmlns="" id="{4ADC61CE-4A39-4795-AFD8-86D6C6E28D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99" r="2" b="2"/>
          <a:stretch/>
        </p:blipFill>
        <p:spPr>
          <a:xfrm>
            <a:off x="3639395" y="10"/>
            <a:ext cx="4023360" cy="2980230"/>
          </a:xfrm>
          <a:custGeom>
            <a:avLst/>
            <a:gdLst/>
            <a:ahLst/>
            <a:cxnLst/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5" name="Obrázok 4" descr="Obrázok, na ktorom je stôl, drevené, staré, sedenie&#10;&#10;Automaticky generovaný popis">
            <a:extLst>
              <a:ext uri="{FF2B5EF4-FFF2-40B4-BE49-F238E27FC236}">
                <a16:creationId xmlns:a16="http://schemas.microsoft.com/office/drawing/2014/main" xmlns="" id="{08726F92-0DE4-4A1A-9B65-12FE17C5D9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59" r="24434" b="1"/>
          <a:stretch/>
        </p:blipFill>
        <p:spPr>
          <a:xfrm>
            <a:off x="7816904" y="1584501"/>
            <a:ext cx="4375105" cy="5273507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  <p:sp>
        <p:nvSpPr>
          <p:cNvPr id="9" name="Podnadpis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7264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D426AD6-2D43-467D-8E0B-899A23F34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sk-SK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itchFamily="34" charset="0"/>
              </a:rPr>
              <a:t>Stredoveká kultúra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4E8B96E0-4FB7-4504-921E-018F1DFF4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sk-SK" sz="2400" b="1" dirty="0">
                <a:latin typeface="Bahnschrift Light Condensed" pitchFamily="34" charset="0"/>
              </a:rPr>
              <a:t>vychádzala z kresťanstva</a:t>
            </a:r>
          </a:p>
          <a:p>
            <a:pPr lvl="1">
              <a:lnSpc>
                <a:spcPct val="150000"/>
              </a:lnSpc>
            </a:pPr>
            <a:r>
              <a:rPr lang="sk-SK" dirty="0">
                <a:latin typeface="Bahnschrift Light Condensed" pitchFamily="34" charset="0"/>
              </a:rPr>
              <a:t>kresťanstvo ovplyvňovalo všetky oblasti života stredovekého človeka</a:t>
            </a:r>
          </a:p>
          <a:p>
            <a:pPr>
              <a:lnSpc>
                <a:spcPct val="150000"/>
              </a:lnSpc>
            </a:pPr>
            <a:r>
              <a:rPr lang="sk-SK" sz="2400" b="1" dirty="0">
                <a:latin typeface="Bahnschrift Light Condensed" pitchFamily="34" charset="0"/>
              </a:rPr>
              <a:t>je univerzálna </a:t>
            </a:r>
            <a:r>
              <a:rPr lang="sk-SK" sz="2400" dirty="0">
                <a:latin typeface="Bahnschrift Light Condensed" pitchFamily="34" charset="0"/>
              </a:rPr>
              <a:t>– podobná vo všetkých krajinách Európy</a:t>
            </a:r>
          </a:p>
          <a:p>
            <a:pPr>
              <a:lnSpc>
                <a:spcPct val="150000"/>
              </a:lnSpc>
            </a:pPr>
            <a:r>
              <a:rPr lang="sk-SK" sz="2400" dirty="0">
                <a:latin typeface="Bahnschrift Light Condensed" pitchFamily="34" charset="0"/>
              </a:rPr>
              <a:t>spoločným jazykom vzdelancov bola </a:t>
            </a:r>
            <a:r>
              <a:rPr lang="sk-SK" sz="2400" b="1" dirty="0">
                <a:latin typeface="Bahnschrift Light Condensed" pitchFamily="34" charset="0"/>
              </a:rPr>
              <a:t>latinčina</a:t>
            </a:r>
          </a:p>
          <a:p>
            <a:pPr lvl="1">
              <a:lnSpc>
                <a:spcPct val="150000"/>
              </a:lnSpc>
            </a:pPr>
            <a:r>
              <a:rPr lang="sk-SK" dirty="0">
                <a:latin typeface="Bahnschrift Light Condensed" pitchFamily="34" charset="0"/>
              </a:rPr>
              <a:t>zachovala sa z antiky</a:t>
            </a:r>
          </a:p>
          <a:p>
            <a:pPr lvl="1">
              <a:lnSpc>
                <a:spcPct val="150000"/>
              </a:lnSpc>
            </a:pPr>
            <a:r>
              <a:rPr lang="sk-SK" dirty="0">
                <a:latin typeface="Bahnschrift Light Condensed" pitchFamily="34" charset="0"/>
              </a:rPr>
              <a:t>ako jediná mala ustálenú gramatiku a odbornú slovnú zásobu</a:t>
            </a:r>
          </a:p>
        </p:txBody>
      </p:sp>
      <p:pic>
        <p:nvPicPr>
          <p:cNvPr id="7" name="Obrázok 6" descr="Obrázok, na ktorom je text&#10;&#10;Automaticky generovaný popis">
            <a:extLst>
              <a:ext uri="{FF2B5EF4-FFF2-40B4-BE49-F238E27FC236}">
                <a16:creationId xmlns:a16="http://schemas.microsoft.com/office/drawing/2014/main" xmlns="" id="{8736233C-0284-4BB8-88A9-65CCD696EF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0" r="-3" b="765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062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10883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xmlns="" id="{98135EBA-B3A3-4F88-BCB1-D0C8E63F47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2FF34A-A4A1-45C5-9445-75C64430F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0279" y="297833"/>
            <a:ext cx="4434840" cy="1106424"/>
          </a:xfrm>
        </p:spPr>
        <p:txBody>
          <a:bodyPr anchor="b">
            <a:normAutofit/>
          </a:bodyPr>
          <a:lstStyle/>
          <a:p>
            <a:r>
              <a:rPr lang="sk-SK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itchFamily="34" charset="0"/>
              </a:rPr>
              <a:t>Cirkev a kláštory</a:t>
            </a:r>
          </a:p>
        </p:txBody>
      </p:sp>
      <p:pic>
        <p:nvPicPr>
          <p:cNvPr id="11" name="Obrázok 10" descr="Obrázok, na ktorom je škatuľa, jedlo&#10;&#10;Automaticky generovaný popis">
            <a:extLst>
              <a:ext uri="{FF2B5EF4-FFF2-40B4-BE49-F238E27FC236}">
                <a16:creationId xmlns:a16="http://schemas.microsoft.com/office/drawing/2014/main" xmlns="" id="{88A9E264-F66E-4E81-B8CD-279E2E4EDC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59" b="10846"/>
          <a:stretch/>
        </p:blipFill>
        <p:spPr>
          <a:xfrm>
            <a:off x="-35987" y="-26695"/>
            <a:ext cx="2597717" cy="3455695"/>
          </a:xfrm>
          <a:prstGeom prst="rect">
            <a:avLst/>
          </a:prstGeom>
        </p:spPr>
      </p:pic>
      <p:pic>
        <p:nvPicPr>
          <p:cNvPr id="7" name="Obrázok 6" descr="Obrázok, na ktorom je trávnik, dom, vonkajšie, budova&#10;&#10;Automaticky generovaný popis">
            <a:extLst>
              <a:ext uri="{FF2B5EF4-FFF2-40B4-BE49-F238E27FC236}">
                <a16:creationId xmlns:a16="http://schemas.microsoft.com/office/drawing/2014/main" xmlns="" id="{18FACF50-9D84-4817-97FF-03B86140DB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78" r="18237" b="2"/>
          <a:stretch/>
        </p:blipFill>
        <p:spPr>
          <a:xfrm>
            <a:off x="2525744" y="-17378"/>
            <a:ext cx="2525737" cy="3446330"/>
          </a:xfrm>
          <a:prstGeom prst="rect">
            <a:avLst/>
          </a:prstGeom>
        </p:spPr>
      </p:pic>
      <p:pic>
        <p:nvPicPr>
          <p:cNvPr id="15" name="Obrázok 14" descr="Obrázok, na ktorom je strom, vonkajšie, trávnik, príroda&#10;&#10;Automaticky generovaný popis">
            <a:extLst>
              <a:ext uri="{FF2B5EF4-FFF2-40B4-BE49-F238E27FC236}">
                <a16:creationId xmlns:a16="http://schemas.microsoft.com/office/drawing/2014/main" xmlns="" id="{19E8306B-FB0A-43A0-BFC4-6E696943FD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25" r="28555" b="-2"/>
          <a:stretch/>
        </p:blipFill>
        <p:spPr>
          <a:xfrm>
            <a:off x="-35994" y="3377422"/>
            <a:ext cx="2561739" cy="3495492"/>
          </a:xfrm>
          <a:prstGeom prst="rect">
            <a:avLst/>
          </a:prstGeom>
        </p:spPr>
      </p:pic>
      <p:pic>
        <p:nvPicPr>
          <p:cNvPr id="13" name="Obrázok 12" descr="Obrázok, na ktorom je vnútri, stôl, stolička, miestnosť&#10;&#10;Automaticky generovaný popis">
            <a:extLst>
              <a:ext uri="{FF2B5EF4-FFF2-40B4-BE49-F238E27FC236}">
                <a16:creationId xmlns:a16="http://schemas.microsoft.com/office/drawing/2014/main" xmlns="" id="{B1BE5636-8F0C-4629-99A8-753FD7E158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39" r="39716" b="-2"/>
          <a:stretch/>
        </p:blipFill>
        <p:spPr>
          <a:xfrm>
            <a:off x="2525743" y="3428951"/>
            <a:ext cx="2525731" cy="3446283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C19F72C9-562B-4942-927C-2D3E2921D9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7284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BBCA6E51-E421-4CCC-AA39-C1B610F8A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544" y="1580225"/>
            <a:ext cx="6187733" cy="4651899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sk-SK" sz="2400" dirty="0">
                <a:solidFill>
                  <a:schemeClr val="bg1"/>
                </a:solidFill>
                <a:latin typeface="Bahnschrift Light Condensed" pitchFamily="34" charset="0"/>
              </a:rPr>
              <a:t>v stredoveku sa po celej Európe rozšírili </a:t>
            </a:r>
            <a:r>
              <a:rPr lang="sk-SK" sz="2400" b="1" dirty="0">
                <a:solidFill>
                  <a:schemeClr val="bg1"/>
                </a:solidFill>
                <a:latin typeface="Bahnschrift Light Condensed" pitchFamily="34" charset="0"/>
              </a:rPr>
              <a:t>kláštory</a:t>
            </a:r>
          </a:p>
          <a:p>
            <a:pPr algn="just">
              <a:lnSpc>
                <a:spcPct val="120000"/>
              </a:lnSpc>
            </a:pPr>
            <a:r>
              <a:rPr lang="sk-SK" sz="2400" dirty="0">
                <a:solidFill>
                  <a:schemeClr val="bg1"/>
                </a:solidFill>
                <a:latin typeface="Bahnschrift Light Condensed" pitchFamily="34" charset="0"/>
              </a:rPr>
              <a:t>v kláštoroch žili </a:t>
            </a:r>
            <a:r>
              <a:rPr lang="sk-SK" sz="2400" b="1" dirty="0">
                <a:solidFill>
                  <a:schemeClr val="bg1"/>
                </a:solidFill>
                <a:latin typeface="Bahnschrift Light Condensed" pitchFamily="34" charset="0"/>
              </a:rPr>
              <a:t>mnísi a mníšky</a:t>
            </a:r>
          </a:p>
          <a:p>
            <a:pPr lvl="1" algn="just">
              <a:lnSpc>
                <a:spcPct val="120000"/>
              </a:lnSpc>
            </a:pPr>
            <a:r>
              <a:rPr lang="sk-SK" sz="2000" b="1" dirty="0">
                <a:solidFill>
                  <a:srgbClr val="FF3300"/>
                </a:solidFill>
                <a:latin typeface="Bahnschrift Light Condensed" pitchFamily="34" charset="0"/>
              </a:rPr>
              <a:t>benediktíni: </a:t>
            </a:r>
            <a:r>
              <a:rPr lang="sk-SK" sz="2000" dirty="0">
                <a:solidFill>
                  <a:srgbClr val="FF3300"/>
                </a:solidFill>
                <a:latin typeface="Bahnschrift Light Condensed" pitchFamily="34" charset="0"/>
              </a:rPr>
              <a:t>sv. Benedikt z </a:t>
            </a:r>
            <a:r>
              <a:rPr lang="sk-SK" sz="2000" dirty="0" err="1">
                <a:solidFill>
                  <a:srgbClr val="FF3300"/>
                </a:solidFill>
                <a:latin typeface="Bahnschrift Light Condensed" pitchFamily="34" charset="0"/>
              </a:rPr>
              <a:t>Nursie</a:t>
            </a:r>
            <a:endParaRPr lang="sk-SK" sz="2000" dirty="0">
              <a:solidFill>
                <a:srgbClr val="FF3300"/>
              </a:solidFill>
              <a:latin typeface="Bahnschrift Light Condensed" pitchFamily="34" charset="0"/>
            </a:endParaRPr>
          </a:p>
          <a:p>
            <a:pPr lvl="1" algn="just">
              <a:lnSpc>
                <a:spcPct val="120000"/>
              </a:lnSpc>
            </a:pPr>
            <a:r>
              <a:rPr lang="sk-SK" sz="2000" b="1" dirty="0">
                <a:solidFill>
                  <a:srgbClr val="FF3300"/>
                </a:solidFill>
                <a:latin typeface="Bahnschrift Light Condensed" pitchFamily="34" charset="0"/>
              </a:rPr>
              <a:t>františkáni: </a:t>
            </a:r>
            <a:r>
              <a:rPr lang="sk-SK" sz="2000" dirty="0">
                <a:solidFill>
                  <a:srgbClr val="FF3300"/>
                </a:solidFill>
                <a:latin typeface="Bahnschrift Light Condensed" pitchFamily="34" charset="0"/>
              </a:rPr>
              <a:t>sv. František z Assisi</a:t>
            </a:r>
          </a:p>
          <a:p>
            <a:pPr lvl="1" algn="just">
              <a:lnSpc>
                <a:spcPct val="120000"/>
              </a:lnSpc>
            </a:pPr>
            <a:r>
              <a:rPr lang="sk-SK" sz="2000" b="1" dirty="0">
                <a:solidFill>
                  <a:srgbClr val="FF3300"/>
                </a:solidFill>
                <a:latin typeface="Bahnschrift Light Condensed" pitchFamily="34" charset="0"/>
              </a:rPr>
              <a:t>dominikáni: </a:t>
            </a:r>
            <a:r>
              <a:rPr lang="sk-SK" sz="2000" dirty="0">
                <a:solidFill>
                  <a:srgbClr val="FF3300"/>
                </a:solidFill>
                <a:latin typeface="Bahnschrift Light Condensed" pitchFamily="34" charset="0"/>
              </a:rPr>
              <a:t>sv. Dominik</a:t>
            </a:r>
          </a:p>
          <a:p>
            <a:pPr lvl="2" algn="just">
              <a:lnSpc>
                <a:spcPct val="120000"/>
              </a:lnSpc>
            </a:pPr>
            <a:r>
              <a:rPr lang="sk-SK" sz="1600" dirty="0">
                <a:solidFill>
                  <a:schemeClr val="bg1"/>
                </a:solidFill>
                <a:latin typeface="Bahnschrift Light Condensed" pitchFamily="34" charset="0"/>
              </a:rPr>
              <a:t>jedným z najznámejších učencov stredoveku bol dominikán bol </a:t>
            </a:r>
            <a:r>
              <a:rPr lang="sk-SK" sz="1600" b="1" dirty="0">
                <a:solidFill>
                  <a:schemeClr val="bg1"/>
                </a:solidFill>
                <a:latin typeface="Bahnschrift Light Condensed" pitchFamily="34" charset="0"/>
              </a:rPr>
              <a:t>Tomáš Akvinský</a:t>
            </a:r>
          </a:p>
          <a:p>
            <a:pPr algn="just">
              <a:lnSpc>
                <a:spcPct val="120000"/>
              </a:lnSpc>
            </a:pPr>
            <a:r>
              <a:rPr lang="sk-SK" sz="2400" u="sng" dirty="0">
                <a:solidFill>
                  <a:schemeClr val="bg1"/>
                </a:solidFill>
                <a:latin typeface="Bahnschrift Light Condensed" pitchFamily="34" charset="0"/>
              </a:rPr>
              <a:t>úlohou mníchov a mníšok bolo:</a:t>
            </a:r>
          </a:p>
          <a:p>
            <a:pPr lvl="1" algn="just">
              <a:lnSpc>
                <a:spcPct val="120000"/>
              </a:lnSpc>
            </a:pPr>
            <a:r>
              <a:rPr lang="sk-SK" dirty="0">
                <a:solidFill>
                  <a:schemeClr val="bg1"/>
                </a:solidFill>
                <a:latin typeface="Bahnschrift Light Condensed" pitchFamily="34" charset="0"/>
              </a:rPr>
              <a:t>šíriť a upevňovať kresťanskú vieru</a:t>
            </a:r>
          </a:p>
          <a:p>
            <a:pPr lvl="1" algn="just">
              <a:lnSpc>
                <a:spcPct val="120000"/>
              </a:lnSpc>
            </a:pPr>
            <a:r>
              <a:rPr lang="sk-SK" dirty="0">
                <a:solidFill>
                  <a:schemeClr val="bg1"/>
                </a:solidFill>
                <a:latin typeface="Bahnschrift Light Condensed" pitchFamily="34" charset="0"/>
              </a:rPr>
              <a:t>pomáhať chorým, chudobným</a:t>
            </a:r>
          </a:p>
          <a:p>
            <a:pPr lvl="1" algn="just">
              <a:lnSpc>
                <a:spcPct val="120000"/>
              </a:lnSpc>
            </a:pPr>
            <a:r>
              <a:rPr lang="sk-SK" dirty="0">
                <a:solidFill>
                  <a:schemeClr val="bg1"/>
                </a:solidFill>
                <a:latin typeface="Bahnschrift Light Condensed" pitchFamily="34" charset="0"/>
              </a:rPr>
              <a:t>zbierať a spracovávať bylinky</a:t>
            </a:r>
          </a:p>
          <a:p>
            <a:pPr lvl="1" algn="just">
              <a:lnSpc>
                <a:spcPct val="120000"/>
              </a:lnSpc>
            </a:pPr>
            <a:r>
              <a:rPr lang="sk-SK" dirty="0">
                <a:solidFill>
                  <a:schemeClr val="bg1"/>
                </a:solidFill>
                <a:latin typeface="Bahnschrift Light Condensed" pitchFamily="34" charset="0"/>
              </a:rPr>
              <a:t>vzdelávať roľníkov v obrábaní pôdy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xmlns="" id="{F6C5A689-1EA7-4895-846B-006B384F5CD4}"/>
              </a:ext>
            </a:extLst>
          </p:cNvPr>
          <p:cNvSpPr txBox="1"/>
          <p:nvPr/>
        </p:nvSpPr>
        <p:spPr>
          <a:xfrm>
            <a:off x="5051474" y="6442502"/>
            <a:ext cx="7137473" cy="415498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100" dirty="0">
                <a:latin typeface="Bahnschrift Light Condensed" pitchFamily="34" charset="0"/>
              </a:rPr>
              <a:t>Červený kláštor na Slovensku, bylinková záhrada, výroba čajov</a:t>
            </a:r>
          </a:p>
        </p:txBody>
      </p:sp>
    </p:spTree>
    <p:extLst>
      <p:ext uri="{BB962C8B-B14F-4D97-AF65-F5344CB8AC3E}">
        <p14:creationId xmlns:p14="http://schemas.microsoft.com/office/powerpoint/2010/main" xmlns="" val="2428977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4">
            <a:extLst>
              <a:ext uri="{FF2B5EF4-FFF2-40B4-BE49-F238E27FC236}">
                <a16:creationId xmlns:a16="http://schemas.microsoft.com/office/drawing/2014/main" xmlns="" id="{B3F59054-3394-4D87-8BD0-A28DCD47F1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ok 9" descr="Obrázok, na ktorom je budova, vonkajšie, staré, obrovské&#10;&#10;Automaticky generovaný popis">
            <a:extLst>
              <a:ext uri="{FF2B5EF4-FFF2-40B4-BE49-F238E27FC236}">
                <a16:creationId xmlns:a16="http://schemas.microsoft.com/office/drawing/2014/main" xmlns="" id="{F4F1329D-8D6F-4268-871C-A851DAF96F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99" r="21507" b="2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8" name="Obrázok 7" descr="Obrázok, na ktorom je trávnik, vonkajšie, budova, kamenný&#10;&#10;Automaticky generovaný popis">
            <a:extLst>
              <a:ext uri="{FF2B5EF4-FFF2-40B4-BE49-F238E27FC236}">
                <a16:creationId xmlns:a16="http://schemas.microsoft.com/office/drawing/2014/main" xmlns="" id="{F7C728CC-17A8-43C7-AF0E-C99B9C6D5D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" r="1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Obrázok 4" descr="Obrázok, na ktorom je budova, stôl, sedenie, malé&#10;&#10;Automaticky generovaný popis">
            <a:extLst>
              <a:ext uri="{FF2B5EF4-FFF2-40B4-BE49-F238E27FC236}">
                <a16:creationId xmlns:a16="http://schemas.microsoft.com/office/drawing/2014/main" xmlns="" id="{95D44A0F-25D1-4C65-937D-3D7742842C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46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6" name="Freeform: Shape 16">
            <a:extLst>
              <a:ext uri="{FF2B5EF4-FFF2-40B4-BE49-F238E27FC236}">
                <a16:creationId xmlns:a16="http://schemas.microsoft.com/office/drawing/2014/main" xmlns="" id="{2FE0ABA9-CAF1-4816-837D-5F28AAA08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18">
            <a:extLst>
              <a:ext uri="{FF2B5EF4-FFF2-40B4-BE49-F238E27FC236}">
                <a16:creationId xmlns:a16="http://schemas.microsoft.com/office/drawing/2014/main" xmlns="" id="{BC8B9C14-70F0-4F42-85FF-0DD3D5A585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3380CB6-5FA7-43EB-9167-10E750B28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1" y="685800"/>
            <a:ext cx="3033323" cy="1325563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itchFamily="34" charset="0"/>
              </a:rPr>
              <a:t>Mestská kultúra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xmlns="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2">
            <a:extLst>
              <a:ext uri="{FF2B5EF4-FFF2-40B4-BE49-F238E27FC236}">
                <a16:creationId xmlns:a16="http://schemas.microsoft.com/office/drawing/2014/main" xmlns="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5F7DF40D-5513-4157-8EC4-1905636BB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1" y="2205095"/>
            <a:ext cx="3355759" cy="4381071"/>
          </a:xfrm>
        </p:spPr>
        <p:txBody>
          <a:bodyPr>
            <a:normAutofit/>
          </a:bodyPr>
          <a:lstStyle/>
          <a:p>
            <a:pPr algn="just"/>
            <a:r>
              <a:rPr lang="sk-SK" sz="2400" dirty="0">
                <a:latin typeface="Bahnschrift Light Condensed" pitchFamily="34" charset="0"/>
              </a:rPr>
              <a:t>od 13. stor. v mestách vznikali </a:t>
            </a:r>
            <a:r>
              <a:rPr lang="sk-SK" sz="2400" b="1" dirty="0">
                <a:latin typeface="Bahnschrift Light Condensed" pitchFamily="34" charset="0"/>
              </a:rPr>
              <a:t>mestské školy </a:t>
            </a:r>
            <a:r>
              <a:rPr lang="sk-SK" sz="2400" dirty="0">
                <a:latin typeface="Bahnschrift Light Condensed" pitchFamily="34" charset="0"/>
              </a:rPr>
              <a:t>a </a:t>
            </a:r>
            <a:r>
              <a:rPr lang="sk-SK" sz="2400" b="1" dirty="0">
                <a:latin typeface="Bahnschrift Light Condensed" pitchFamily="34" charset="0"/>
              </a:rPr>
              <a:t>univerzity</a:t>
            </a:r>
          </a:p>
          <a:p>
            <a:pPr algn="just"/>
            <a:r>
              <a:rPr lang="sk-SK" sz="2400" dirty="0">
                <a:latin typeface="Bahnschrift Light Condensed" pitchFamily="34" charset="0"/>
              </a:rPr>
              <a:t>najstaršie univerzity vznikli </a:t>
            </a:r>
            <a:r>
              <a:rPr lang="sk-SK" sz="2400" b="1" dirty="0">
                <a:latin typeface="Bahnschrift Light Condensed" pitchFamily="34" charset="0"/>
              </a:rPr>
              <a:t>v Taliansku </a:t>
            </a:r>
            <a:r>
              <a:rPr lang="sk-SK" sz="2400" dirty="0">
                <a:latin typeface="Bahnschrift Light Condensed" pitchFamily="34" charset="0"/>
              </a:rPr>
              <a:t>(</a:t>
            </a:r>
            <a:r>
              <a:rPr lang="sk-SK" sz="2400" dirty="0" err="1">
                <a:latin typeface="Bahnschrift Light Condensed" pitchFamily="34" charset="0"/>
              </a:rPr>
              <a:t>Salerno</a:t>
            </a:r>
            <a:r>
              <a:rPr lang="sk-SK" sz="2400" dirty="0">
                <a:latin typeface="Bahnschrift Light Condensed" pitchFamily="34" charset="0"/>
              </a:rPr>
              <a:t>, Bologna, Padova), </a:t>
            </a:r>
            <a:r>
              <a:rPr lang="sk-SK" sz="2400" b="1" dirty="0">
                <a:latin typeface="Bahnschrift Light Condensed" pitchFamily="34" charset="0"/>
              </a:rPr>
              <a:t>vo Francúzsku </a:t>
            </a:r>
            <a:r>
              <a:rPr lang="sk-SK" sz="2400" dirty="0">
                <a:latin typeface="Bahnschrift Light Condensed" pitchFamily="34" charset="0"/>
              </a:rPr>
              <a:t>(Paríž) </a:t>
            </a:r>
            <a:r>
              <a:rPr lang="sk-SK" sz="2400" b="1" dirty="0">
                <a:latin typeface="Bahnschrift Light Condensed" pitchFamily="34" charset="0"/>
              </a:rPr>
              <a:t>a Anglicku </a:t>
            </a:r>
            <a:r>
              <a:rPr lang="sk-SK" sz="2400" dirty="0">
                <a:latin typeface="Bahnschrift Light Condensed" pitchFamily="34" charset="0"/>
              </a:rPr>
              <a:t>(</a:t>
            </a:r>
            <a:r>
              <a:rPr lang="sk-SK" sz="2400" dirty="0" err="1">
                <a:latin typeface="Bahnschrift Light Condensed" pitchFamily="34" charset="0"/>
              </a:rPr>
              <a:t>Oxford</a:t>
            </a:r>
            <a:r>
              <a:rPr lang="sk-SK" sz="2400" dirty="0">
                <a:latin typeface="Bahnschrift Light Condensed" pitchFamily="34" charset="0"/>
              </a:rPr>
              <a:t>)</a:t>
            </a:r>
          </a:p>
          <a:p>
            <a:pPr algn="just"/>
            <a:r>
              <a:rPr lang="sk-SK" sz="2400" dirty="0">
                <a:latin typeface="Bahnschrift Light Condensed" pitchFamily="34" charset="0"/>
              </a:rPr>
              <a:t>vyučovali sa hlavne predmety: medicína, právo, teológia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xmlns="" id="{551E8B78-36C7-4797-9CE0-7D4EB7E5F4FC}"/>
              </a:ext>
            </a:extLst>
          </p:cNvPr>
          <p:cNvSpPr txBox="1"/>
          <p:nvPr/>
        </p:nvSpPr>
        <p:spPr>
          <a:xfrm>
            <a:off x="3945815" y="3248683"/>
            <a:ext cx="4169092" cy="7386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100" dirty="0" err="1">
                <a:solidFill>
                  <a:schemeClr val="bg1"/>
                </a:solidFill>
                <a:latin typeface="Bahnschrift Light Condensed" pitchFamily="34" charset="0"/>
              </a:rPr>
              <a:t>Oxford</a:t>
            </a:r>
            <a:endParaRPr lang="sk-SK" sz="2100" dirty="0">
              <a:solidFill>
                <a:schemeClr val="bg1"/>
              </a:solidFill>
              <a:latin typeface="Bahnschrift Light Condensed" pitchFamily="34" charset="0"/>
            </a:endParaRPr>
          </a:p>
          <a:p>
            <a:pPr algn="ctr"/>
            <a:r>
              <a:rPr lang="sk-SK" sz="2100" dirty="0">
                <a:solidFill>
                  <a:schemeClr val="bg1"/>
                </a:solidFill>
                <a:latin typeface="Bahnschrift Light Condensed" pitchFamily="34" charset="0"/>
              </a:rPr>
              <a:t>Bologna</a:t>
            </a: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xmlns="" id="{910D84F5-E594-44A8-85DB-F580A6069765}"/>
              </a:ext>
            </a:extLst>
          </p:cNvPr>
          <p:cNvSpPr txBox="1"/>
          <p:nvPr/>
        </p:nvSpPr>
        <p:spPr>
          <a:xfrm>
            <a:off x="7800967" y="6442492"/>
            <a:ext cx="4169092" cy="41549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100" dirty="0">
                <a:solidFill>
                  <a:schemeClr val="bg1"/>
                </a:solidFill>
                <a:latin typeface="Bahnschrift Light Condensed" pitchFamily="34" charset="0"/>
              </a:rPr>
              <a:t>Paríž, </a:t>
            </a:r>
            <a:r>
              <a:rPr lang="sk-SK" sz="2100" dirty="0" err="1">
                <a:solidFill>
                  <a:schemeClr val="bg1"/>
                </a:solidFill>
                <a:latin typeface="Bahnschrift Light Condensed" pitchFamily="34" charset="0"/>
              </a:rPr>
              <a:t>Sorbonna</a:t>
            </a:r>
            <a:endParaRPr lang="sk-SK" sz="2100" dirty="0">
              <a:solidFill>
                <a:schemeClr val="bg1"/>
              </a:solidFill>
              <a:latin typeface="Bahnschrift Ligh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885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60AFAAC-EA6C-45A9-9E03-C9C9F0193B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text&#10;&#10;Automaticky generovaný popis">
            <a:extLst>
              <a:ext uri="{FF2B5EF4-FFF2-40B4-BE49-F238E27FC236}">
                <a16:creationId xmlns:a16="http://schemas.microsoft.com/office/drawing/2014/main" xmlns="" id="{16676520-132D-4CE5-AFAF-12C3F45AD2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96" r="1" b="11216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83549E37-C86B-4401-90BD-D8BF83859F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xmlns="" id="{8A17784E-76D8-4521-A77D-0D2EBB9230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77D0E54-A8F4-44FA-946D-B0B81BEE3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690800"/>
            <a:ext cx="4992624" cy="1243584"/>
          </a:xfrm>
        </p:spPr>
        <p:txBody>
          <a:bodyPr anchor="ctr">
            <a:normAutofit/>
          </a:bodyPr>
          <a:lstStyle/>
          <a:p>
            <a:r>
              <a:rPr lang="sk-SK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itchFamily="34" charset="0"/>
              </a:rPr>
              <a:t>Rytierska kultúra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0036C6B-F09C-4EAB-AE02-8D056EE748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C8D5885-2804-4D3C-BE31-902E4D32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44187167-5DB9-40D1-A508-DFDE1CD0E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88" y="1841863"/>
            <a:ext cx="5296961" cy="4638835"/>
          </a:xfrm>
        </p:spPr>
        <p:txBody>
          <a:bodyPr anchor="t">
            <a:normAutofit fontScale="7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sk-SK" sz="2400" b="1" dirty="0">
                <a:latin typeface="Bahnschrift Light Condensed" pitchFamily="34" charset="0"/>
              </a:rPr>
              <a:t>rytieri – šľachtici </a:t>
            </a:r>
            <a:r>
              <a:rPr lang="sk-SK" sz="2400" dirty="0">
                <a:latin typeface="Bahnschrift Light Condensed" pitchFamily="34" charset="0"/>
              </a:rPr>
              <a:t>– privilegovaná vrstva</a:t>
            </a:r>
          </a:p>
          <a:p>
            <a:pPr lvl="1" algn="just">
              <a:lnSpc>
                <a:spcPct val="120000"/>
              </a:lnSpc>
            </a:pPr>
            <a:r>
              <a:rPr lang="sk-SK" sz="2000" dirty="0">
                <a:latin typeface="Bahnschrift Light Condensed" pitchFamily="34" charset="0"/>
              </a:rPr>
              <a:t>za rytierov vychovávaní od detstva</a:t>
            </a:r>
          </a:p>
          <a:p>
            <a:pPr lvl="1" algn="just">
              <a:lnSpc>
                <a:spcPct val="120000"/>
              </a:lnSpc>
            </a:pPr>
            <a:r>
              <a:rPr lang="sk-SK" sz="2000" dirty="0">
                <a:latin typeface="Bahnschrift Light Condensed" pitchFamily="34" charset="0"/>
              </a:rPr>
              <a:t>dievčatá často odchádzali do kláštorov, kde sa učili čítať, písať, základy hudby, bylinárstva, ale vedeli aj jazdiť na koni a poľovať</a:t>
            </a:r>
          </a:p>
          <a:p>
            <a:pPr algn="just">
              <a:lnSpc>
                <a:spcPct val="120000"/>
              </a:lnSpc>
            </a:pPr>
            <a:r>
              <a:rPr lang="sk-SK" sz="2400" b="1" dirty="0">
                <a:latin typeface="Bahnschrift Light Condensed" pitchFamily="34" charset="0"/>
              </a:rPr>
              <a:t>rytieri vedeli narábať so zbraňami </a:t>
            </a:r>
            <a:r>
              <a:rPr lang="sk-SK" sz="2400" dirty="0">
                <a:latin typeface="Bahnschrift Light Condensed" pitchFamily="34" charset="0"/>
              </a:rPr>
              <a:t>a mali ochraňovať ostatné obyvateľstvo</a:t>
            </a:r>
          </a:p>
          <a:p>
            <a:pPr lvl="1" algn="just">
              <a:lnSpc>
                <a:spcPct val="120000"/>
              </a:lnSpc>
            </a:pPr>
            <a:r>
              <a:rPr lang="sk-SK" dirty="0">
                <a:latin typeface="Bahnschrift Light Condensed" pitchFamily="34" charset="0"/>
              </a:rPr>
              <a:t>museli prísť vyzbrojení do vojny a brániť záujmy svojho panovníka</a:t>
            </a:r>
          </a:p>
          <a:p>
            <a:pPr lvl="1" algn="just">
              <a:lnSpc>
                <a:spcPct val="120000"/>
              </a:lnSpc>
            </a:pPr>
            <a:r>
              <a:rPr lang="sk-SK" dirty="0">
                <a:latin typeface="Bahnschrift Light Condensed" pitchFamily="34" charset="0"/>
              </a:rPr>
              <a:t>rytierom sa mohol stať muž až keď bol </a:t>
            </a:r>
            <a:r>
              <a:rPr lang="sk-SK" b="1" dirty="0">
                <a:latin typeface="Bahnschrift Light Condensed" pitchFamily="34" charset="0"/>
              </a:rPr>
              <a:t>pasovaný za rytiera</a:t>
            </a:r>
          </a:p>
          <a:p>
            <a:pPr algn="just">
              <a:lnSpc>
                <a:spcPct val="120000"/>
              </a:lnSpc>
            </a:pPr>
            <a:r>
              <a:rPr lang="sk-SK" sz="2400" b="1" dirty="0">
                <a:latin typeface="Bahnschrift Light Condensed" pitchFamily="34" charset="0"/>
              </a:rPr>
              <a:t>žili na hradoch z daní, ktoré odvádzali poddaní</a:t>
            </a:r>
          </a:p>
          <a:p>
            <a:pPr algn="just">
              <a:lnSpc>
                <a:spcPct val="120000"/>
              </a:lnSpc>
            </a:pPr>
            <a:r>
              <a:rPr lang="sk-SK" sz="2400" dirty="0">
                <a:latin typeface="Bahnschrift Light Condensed" pitchFamily="34" charset="0"/>
              </a:rPr>
              <a:t>v rytierskom prostredí vznikali aj prvé </a:t>
            </a:r>
            <a:r>
              <a:rPr lang="sk-SK" sz="2400" b="1" dirty="0">
                <a:latin typeface="Bahnschrift Light Condensed" pitchFamily="34" charset="0"/>
              </a:rPr>
              <a:t>romány a poézia </a:t>
            </a:r>
            <a:r>
              <a:rPr lang="sk-SK" sz="2400" dirty="0">
                <a:latin typeface="Bahnschrift Light Condensed" pitchFamily="34" charset="0"/>
              </a:rPr>
              <a:t>(o láske a hrdinských činoch)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xmlns="" id="{AD869AB5-F9BB-4476-8001-53161615AE01}"/>
              </a:ext>
            </a:extLst>
          </p:cNvPr>
          <p:cNvSpPr txBox="1"/>
          <p:nvPr/>
        </p:nvSpPr>
        <p:spPr>
          <a:xfrm>
            <a:off x="5539665" y="6111367"/>
            <a:ext cx="6528047" cy="738664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sk-SK" sz="2100" dirty="0">
                <a:solidFill>
                  <a:schemeClr val="bg1"/>
                </a:solidFill>
                <a:latin typeface="Bahnschrift Light Condensed" pitchFamily="34" charset="0"/>
              </a:rPr>
              <a:t>Rytier musel vedieť: ovládať zbrane, jazdiť na koni, učiť sa techniku rytierskeho boja a dodržiavať zásady kresťanstva.</a:t>
            </a:r>
          </a:p>
        </p:txBody>
      </p:sp>
    </p:spTree>
    <p:extLst>
      <p:ext uri="{BB962C8B-B14F-4D97-AF65-F5344CB8AC3E}">
        <p14:creationId xmlns:p14="http://schemas.microsoft.com/office/powerpoint/2010/main" xmlns="" val="103770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xmlns="" id="{6D24BC9E-AC6A-42EE-AFD8-B290720B84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xmlns="" id="{0990C621-3B8B-4820-8328-D47EF7CE8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416" y="4107624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AD83A33-5F87-4C52-8457-5EB5AE4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329321"/>
            <a:ext cx="3657600" cy="1645920"/>
          </a:xfrm>
        </p:spPr>
        <p:txBody>
          <a:bodyPr>
            <a:normAutofit/>
          </a:bodyPr>
          <a:lstStyle/>
          <a:p>
            <a:pPr algn="ctr"/>
            <a:r>
              <a:rPr lang="sk-SK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itchFamily="34" charset="0"/>
              </a:rPr>
              <a:t>Stredoveká architektúra</a:t>
            </a:r>
          </a:p>
        </p:txBody>
      </p:sp>
      <p:pic>
        <p:nvPicPr>
          <p:cNvPr id="5" name="Obrázok 4" descr="Obrázok, na ktorom je budova, vonkajšie, kostol, staré&#10;&#10;Automaticky generovaný popis">
            <a:extLst>
              <a:ext uri="{FF2B5EF4-FFF2-40B4-BE49-F238E27FC236}">
                <a16:creationId xmlns:a16="http://schemas.microsoft.com/office/drawing/2014/main" xmlns="" id="{35A4D5C5-EAD8-499F-9767-39DC6EBFFD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9488" y="201032"/>
            <a:ext cx="4707924" cy="3483864"/>
          </a:xfrm>
          <a:prstGeom prst="rect">
            <a:avLst/>
          </a:prstGeom>
        </p:spPr>
      </p:pic>
      <p:pic>
        <p:nvPicPr>
          <p:cNvPr id="7" name="Obrázok 6" descr="Obrázok, na ktorom je trávnik, budova, vonkajšie, kamenný&#10;&#10;Automaticky generovaný popis">
            <a:extLst>
              <a:ext uri="{FF2B5EF4-FFF2-40B4-BE49-F238E27FC236}">
                <a16:creationId xmlns:a16="http://schemas.microsoft.com/office/drawing/2014/main" xmlns="" id="{1EBA7947-153D-488D-902E-971E8622C7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416" y="201032"/>
            <a:ext cx="5380484" cy="3483864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xmlns="" id="{C1A2385B-1D2A-4E17-84FA-6CB7F0AAE4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08" y="4800238"/>
            <a:ext cx="128016" cy="704088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xmlns="" id="{5E791F2F-79DB-4CC0-9FA1-001E3E91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243541" y="5143137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F0900D52-C64D-470B-846A-6F4B6418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917" y="4329321"/>
            <a:ext cx="6801665" cy="1769638"/>
          </a:xfrm>
        </p:spPr>
        <p:txBody>
          <a:bodyPr anchor="ctr">
            <a:normAutofit/>
          </a:bodyPr>
          <a:lstStyle/>
          <a:p>
            <a:pPr algn="just"/>
            <a:r>
              <a:rPr lang="sk-SK" sz="2400" b="1" dirty="0">
                <a:latin typeface="Bahnschrift Light Condensed" pitchFamily="34" charset="0"/>
              </a:rPr>
              <a:t>románsky sloh </a:t>
            </a:r>
            <a:r>
              <a:rPr lang="sk-SK" sz="2400" dirty="0">
                <a:latin typeface="Bahnschrift Light Condensed" pitchFamily="34" charset="0"/>
              </a:rPr>
              <a:t>– napodobňovanie antiky</a:t>
            </a:r>
          </a:p>
          <a:p>
            <a:pPr lvl="1" algn="just"/>
            <a:r>
              <a:rPr lang="sk-SK" sz="2000" dirty="0">
                <a:latin typeface="Bahnschrift Light Condensed" pitchFamily="34" charset="0"/>
              </a:rPr>
              <a:t>jednoduchosť, hrubé múry, malé okná, polkruhové oblúky</a:t>
            </a:r>
          </a:p>
          <a:p>
            <a:pPr algn="just"/>
            <a:r>
              <a:rPr lang="sk-SK" sz="2400" b="1" dirty="0">
                <a:latin typeface="Bahnschrift Light Condensed" pitchFamily="34" charset="0"/>
              </a:rPr>
              <a:t>gotický sloh </a:t>
            </a:r>
            <a:r>
              <a:rPr lang="sk-SK" sz="2400" dirty="0">
                <a:latin typeface="Bahnschrift Light Condensed" pitchFamily="34" charset="0"/>
              </a:rPr>
              <a:t>– od pol. 12. stor.</a:t>
            </a:r>
          </a:p>
          <a:p>
            <a:pPr lvl="1" algn="just"/>
            <a:r>
              <a:rPr lang="sk-SK" sz="2000" dirty="0">
                <a:latin typeface="Bahnschrift Light Condensed" pitchFamily="34" charset="0"/>
              </a:rPr>
              <a:t>štíhlejšie a vyššie budovy, lomený oblúk, vysoké štíhle veže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xmlns="" id="{4F70F9B2-121C-4D25-8525-BE1F98C01911}"/>
              </a:ext>
            </a:extLst>
          </p:cNvPr>
          <p:cNvSpPr txBox="1"/>
          <p:nvPr/>
        </p:nvSpPr>
        <p:spPr>
          <a:xfrm>
            <a:off x="-1" y="3387611"/>
            <a:ext cx="12192000" cy="41549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2100" dirty="0" smtClean="0">
                <a:solidFill>
                  <a:schemeClr val="bg1"/>
                </a:solidFill>
                <a:latin typeface="Bahnschrift Light Condensed" pitchFamily="34" charset="0"/>
              </a:rPr>
              <a:t>         Kostol </a:t>
            </a:r>
            <a:r>
              <a:rPr lang="sk-SK" sz="2100" dirty="0">
                <a:solidFill>
                  <a:schemeClr val="bg1"/>
                </a:solidFill>
                <a:latin typeface="Bahnschrift Light Condensed" pitchFamily="34" charset="0"/>
              </a:rPr>
              <a:t>sv. Michala Archanjela v </a:t>
            </a:r>
            <a:r>
              <a:rPr lang="sk-SK" sz="2100" dirty="0" err="1">
                <a:solidFill>
                  <a:schemeClr val="bg1"/>
                </a:solidFill>
                <a:latin typeface="Bahnschrift Light Condensed" pitchFamily="34" charset="0"/>
              </a:rPr>
              <a:t>Dražovciach</a:t>
            </a:r>
            <a:r>
              <a:rPr lang="sk-SK" sz="2100" dirty="0">
                <a:solidFill>
                  <a:schemeClr val="bg1"/>
                </a:solidFill>
                <a:latin typeface="Bahnschrift Light Condensed" pitchFamily="34" charset="0"/>
              </a:rPr>
              <a:t> (románsky sloh</a:t>
            </a:r>
            <a:r>
              <a:rPr lang="sk-SK" sz="2100" dirty="0" smtClean="0">
                <a:solidFill>
                  <a:schemeClr val="bg1"/>
                </a:solidFill>
                <a:latin typeface="Bahnschrift Light Condensed" pitchFamily="34" charset="0"/>
              </a:rPr>
              <a:t>) 	     Dóm </a:t>
            </a:r>
            <a:r>
              <a:rPr lang="sk-SK" sz="2100" dirty="0">
                <a:solidFill>
                  <a:schemeClr val="bg1"/>
                </a:solidFill>
                <a:latin typeface="Bahnschrift Light Condensed" pitchFamily="34" charset="0"/>
              </a:rPr>
              <a:t>sv. Alžbety v Košiciach (gotika)</a:t>
            </a:r>
          </a:p>
        </p:txBody>
      </p:sp>
    </p:spTree>
    <p:extLst>
      <p:ext uri="{BB962C8B-B14F-4D97-AF65-F5344CB8AC3E}">
        <p14:creationId xmlns:p14="http://schemas.microsoft.com/office/powerpoint/2010/main" xmlns="" val="428375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B04430A-A31A-48B4-B4C8-788AB5C5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  <a:solidFill>
            <a:srgbClr val="009999"/>
          </a:solidFill>
        </p:spPr>
        <p:txBody>
          <a:bodyPr anchor="b">
            <a:normAutofit/>
          </a:bodyPr>
          <a:lstStyle/>
          <a:p>
            <a:r>
              <a:rPr lang="sk-SK" b="1" dirty="0">
                <a:solidFill>
                  <a:srgbClr val="FFC000"/>
                </a:solidFill>
                <a:latin typeface="Bahnschrift Light Condensed" pitchFamily="34" charset="0"/>
              </a:rPr>
              <a:t>Otestuj sa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9B7FDC9-F0CE-43A7-9F2A-83DD09DC34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Zástupný objekt pre obsah 4" descr="Pero na kaligrafiu">
            <a:extLst>
              <a:ext uri="{FF2B5EF4-FFF2-40B4-BE49-F238E27FC236}">
                <a16:creationId xmlns:a16="http://schemas.microsoft.com/office/drawing/2014/main" xmlns="" id="{6AF7D931-DA4E-4CFB-B980-D8D70F966B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56931" y="2753953"/>
            <a:ext cx="2928114" cy="2928114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AF792438-F75D-45F9-829C-7666C7546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950" y="2265037"/>
            <a:ext cx="8296275" cy="4592963"/>
          </a:xfrm>
        </p:spPr>
        <p:txBody>
          <a:bodyPr>
            <a:normAutofit lnSpcReduction="10000"/>
          </a:bodyPr>
          <a:lstStyle/>
          <a:p>
            <a:r>
              <a:rPr lang="sk-SK" sz="2400" dirty="0">
                <a:latin typeface="Bahnschrift Light Condensed" pitchFamily="34" charset="0"/>
              </a:rPr>
              <a:t>1) Z čoho vychádzala stredoveká kultúra?</a:t>
            </a:r>
          </a:p>
          <a:p>
            <a:r>
              <a:rPr lang="sk-SK" sz="2400" dirty="0">
                <a:latin typeface="Bahnschrift Light Condensed" pitchFamily="34" charset="0"/>
              </a:rPr>
              <a:t>2) Ktorý jazyk používali stredovekí vzdelanci?</a:t>
            </a:r>
          </a:p>
          <a:p>
            <a:r>
              <a:rPr lang="sk-SK" sz="2400" dirty="0">
                <a:latin typeface="Bahnschrift Light Condensed" pitchFamily="34" charset="0"/>
              </a:rPr>
              <a:t>3) Vymenuj aspoň 3 mníšske rády.</a:t>
            </a:r>
          </a:p>
          <a:p>
            <a:r>
              <a:rPr lang="sk-SK" sz="2400" dirty="0">
                <a:latin typeface="Bahnschrift Light Condensed" pitchFamily="34" charset="0"/>
              </a:rPr>
              <a:t>4) Akú úlohu mali v stredoveku mnísi a mníšky?</a:t>
            </a:r>
          </a:p>
          <a:p>
            <a:r>
              <a:rPr lang="sk-SK" sz="2400" dirty="0">
                <a:latin typeface="Bahnschrift Light Condensed" pitchFamily="34" charset="0"/>
              </a:rPr>
              <a:t>5) Kde vznikli najstaršie univerzity? </a:t>
            </a:r>
          </a:p>
          <a:p>
            <a:r>
              <a:rPr lang="sk-SK" sz="2400" dirty="0">
                <a:latin typeface="Bahnschrift Light Condensed" pitchFamily="34" charset="0"/>
              </a:rPr>
              <a:t>6) Z akej vrstvy pochádzali rytieri?</a:t>
            </a:r>
          </a:p>
          <a:p>
            <a:r>
              <a:rPr lang="sk-SK" sz="2400" dirty="0">
                <a:latin typeface="Bahnschrift Light Condensed" pitchFamily="34" charset="0"/>
              </a:rPr>
              <a:t>7) Kedy sa z chlapca/muža stal rytier?</a:t>
            </a:r>
          </a:p>
          <a:p>
            <a:r>
              <a:rPr lang="sk-SK" sz="2400" dirty="0">
                <a:latin typeface="Bahnschrift Light Condensed" pitchFamily="34" charset="0"/>
              </a:rPr>
              <a:t>8) Čo musel rytier ovládať?</a:t>
            </a:r>
          </a:p>
          <a:p>
            <a:r>
              <a:rPr lang="sk-SK" sz="2400" dirty="0">
                <a:latin typeface="Bahnschrift Light Condensed" pitchFamily="34" charset="0"/>
              </a:rPr>
              <a:t>9) Ktoré dva architektonické štýly sa používali v stredoveku?</a:t>
            </a:r>
          </a:p>
          <a:p>
            <a:r>
              <a:rPr lang="sk-SK" sz="2400" dirty="0">
                <a:latin typeface="Bahnschrift Light Condensed" pitchFamily="34" charset="0"/>
              </a:rPr>
              <a:t>10) V aktom architektonickom štýle je postavený najväčší kostol na Slovensku?</a:t>
            </a:r>
          </a:p>
          <a:p>
            <a:endParaRPr lang="sk-SK" sz="1300" dirty="0"/>
          </a:p>
          <a:p>
            <a:endParaRPr lang="sk-SK" sz="1300" dirty="0"/>
          </a:p>
          <a:p>
            <a:endParaRPr lang="sk-SK" sz="1300" dirty="0"/>
          </a:p>
        </p:txBody>
      </p:sp>
      <p:pic>
        <p:nvPicPr>
          <p:cNvPr id="3074" name="Picture 2" descr="Súvisiaci obrázok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21931" y="3841221"/>
            <a:ext cx="2665278" cy="1498550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101192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6998DB5-D524-44FE-8751-540F87F0B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55" y="178089"/>
            <a:ext cx="10515600" cy="1325563"/>
          </a:xfrm>
          <a:solidFill>
            <a:srgbClr val="CC9900"/>
          </a:solidFill>
        </p:spPr>
        <p:txBody>
          <a:bodyPr/>
          <a:lstStyle/>
          <a:p>
            <a:r>
              <a:rPr lang="sk-SK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 Light Condensed" pitchFamily="34" charset="0"/>
              </a:rPr>
              <a:t>Riešenie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330F884-ABDE-436B-A5FE-19A763557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55" y="1610590"/>
            <a:ext cx="11689772" cy="4727864"/>
          </a:xfrm>
        </p:spPr>
        <p:txBody>
          <a:bodyPr>
            <a:normAutofit fontScale="92500" lnSpcReduction="10000"/>
          </a:bodyPr>
          <a:lstStyle/>
          <a:p>
            <a:r>
              <a:rPr lang="sk-SK" sz="2600" dirty="0">
                <a:latin typeface="Bahnschrift Light Condensed" pitchFamily="34" charset="0"/>
              </a:rPr>
              <a:t>1) z kresťanstva</a:t>
            </a:r>
          </a:p>
          <a:p>
            <a:r>
              <a:rPr lang="sk-SK" sz="2600" dirty="0">
                <a:latin typeface="Bahnschrift Light Condensed" pitchFamily="34" charset="0"/>
              </a:rPr>
              <a:t>2) latinčinu</a:t>
            </a:r>
          </a:p>
          <a:p>
            <a:r>
              <a:rPr lang="sk-SK" sz="2600" dirty="0">
                <a:latin typeface="Bahnschrift Light Condensed" pitchFamily="34" charset="0"/>
              </a:rPr>
              <a:t>3) benediktíni, františkáni, dominikáni</a:t>
            </a:r>
          </a:p>
          <a:p>
            <a:r>
              <a:rPr lang="sk-SK" sz="2600" dirty="0">
                <a:latin typeface="Bahnschrift Light Condensed" pitchFamily="34" charset="0"/>
              </a:rPr>
              <a:t>4) šíriť a upevňovať kresťanskú vieru, pomáhať chorým, chudobným, zbierať a spracovávať bylinky, vzdelávať roľníkov v obrábaní pôdy</a:t>
            </a:r>
          </a:p>
          <a:p>
            <a:r>
              <a:rPr lang="sk-SK" sz="2600" dirty="0">
                <a:latin typeface="Bahnschrift Light Condensed" pitchFamily="34" charset="0"/>
              </a:rPr>
              <a:t>5) v Taliansku, Francúzsku, Anglicku</a:t>
            </a:r>
          </a:p>
          <a:p>
            <a:r>
              <a:rPr lang="sk-SK" sz="2600" dirty="0">
                <a:latin typeface="Bahnschrift Light Condensed" pitchFamily="34" charset="0"/>
              </a:rPr>
              <a:t>6) šľachtic</a:t>
            </a:r>
          </a:p>
          <a:p>
            <a:r>
              <a:rPr lang="sk-SK" sz="2600" dirty="0">
                <a:latin typeface="Bahnschrift Light Condensed" pitchFamily="34" charset="0"/>
              </a:rPr>
              <a:t>7) pasovaním za rytiera</a:t>
            </a:r>
          </a:p>
          <a:p>
            <a:r>
              <a:rPr lang="sk-SK" sz="2600" dirty="0">
                <a:latin typeface="Bahnschrift Light Condensed" pitchFamily="34" charset="0"/>
              </a:rPr>
              <a:t>8) ovládať zbrane, jazdiť na koni, učiť sa techniku rytierskeho boja a dodržiavať zásady kresťanstva</a:t>
            </a:r>
          </a:p>
          <a:p>
            <a:r>
              <a:rPr lang="sk-SK" sz="2600" dirty="0">
                <a:latin typeface="Bahnschrift Light Condensed" pitchFamily="34" charset="0"/>
              </a:rPr>
              <a:t>9) románsky a gotický sloh</a:t>
            </a:r>
          </a:p>
          <a:p>
            <a:r>
              <a:rPr lang="sk-SK" sz="2600" dirty="0">
                <a:latin typeface="Bahnschrift Light Condensed" pitchFamily="34" charset="0"/>
              </a:rPr>
              <a:t>10) Dóm sv. Alžbety - gotika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2050" name="Picture 2" descr="Monkey Thinking GIF by Super Simple - Find &amp; Share on GIPHY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72487">
            <a:off x="6012897" y="187560"/>
            <a:ext cx="4355419" cy="2449924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449153297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567</Words>
  <Application>Microsoft Office PowerPoint</Application>
  <PresentationFormat>Vlastní</PresentationFormat>
  <Paragraphs>84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Motív Office</vt:lpstr>
      <vt:lpstr>Snímek 1</vt:lpstr>
      <vt:lpstr>Kultúra, veda a umenie     v stredoveku</vt:lpstr>
      <vt:lpstr>Stredoveká kultúra</vt:lpstr>
      <vt:lpstr>Cirkev a kláštory</vt:lpstr>
      <vt:lpstr>Mestská kultúra</vt:lpstr>
      <vt:lpstr>Rytierska kultúra</vt:lpstr>
      <vt:lpstr>Stredoveká architektúra</vt:lpstr>
      <vt:lpstr>Otestuj sa</vt:lpstr>
      <vt:lpstr>Riešenie</vt:lpstr>
      <vt:lpstr>Dobrovoľná úloha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Kultúra, veda a umenie     v stredoveku</dc:title>
  <dc:creator>Zuzana Puchalová</dc:creator>
  <cp:lastModifiedBy>User-PC</cp:lastModifiedBy>
  <cp:revision>14</cp:revision>
  <dcterms:created xsi:type="dcterms:W3CDTF">2020-05-22T19:22:11Z</dcterms:created>
  <dcterms:modified xsi:type="dcterms:W3CDTF">2020-06-02T19:38:09Z</dcterms:modified>
</cp:coreProperties>
</file>