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uholník 6"/>
          <p:cNvSpPr/>
          <p:nvPr/>
        </p:nvSpPr>
        <p:spPr>
          <a:xfrm rot="16200004">
            <a:off x="7554357" y="5254293"/>
            <a:ext cx="1892945" cy="1294223"/>
          </a:xfrm>
          <a:custGeom>
            <a:avLst>
              <a:gd name="f8" fmla="val 513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1323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gradFill>
            <a:gsLst>
              <a:gs pos="0">
                <a:srgbClr val="B6004A"/>
              </a:gs>
              <a:gs pos="100000">
                <a:srgbClr val="FF0083"/>
              </a:gs>
            </a:gsLst>
            <a:lin ang="154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Nadpis 7"/>
          <p:cNvSpPr txBox="1">
            <a:spLocks noGrp="1"/>
          </p:cNvSpPr>
          <p:nvPr>
            <p:ph type="ctrTitle"/>
          </p:nvPr>
        </p:nvSpPr>
        <p:spPr>
          <a:xfrm>
            <a:off x="540547" y="776289"/>
            <a:ext cx="8062914" cy="1470026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Podnadpis 8"/>
          <p:cNvSpPr txBox="1">
            <a:spLocks noGrp="1"/>
          </p:cNvSpPr>
          <p:nvPr>
            <p:ph type="subTitle" idx="1"/>
          </p:nvPr>
        </p:nvSpPr>
        <p:spPr>
          <a:xfrm>
            <a:off x="540547" y="2250283"/>
            <a:ext cx="8062914" cy="1752603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5" name="Zástupný symbol dátumu 27"/>
          <p:cNvSpPr txBox="1">
            <a:spLocks noGrp="1"/>
          </p:cNvSpPr>
          <p:nvPr>
            <p:ph type="dt" sz="half" idx="7"/>
          </p:nvPr>
        </p:nvSpPr>
        <p:spPr>
          <a:xfrm>
            <a:off x="1371600" y="6012655"/>
            <a:ext cx="5791196" cy="365129"/>
          </a:xfrm>
        </p:spPr>
        <p:txBody>
          <a:bodyPr tIns="0" bIns="0" anchor="t"/>
          <a:lstStyle>
            <a:lvl1pPr algn="r">
              <a:defRPr/>
            </a:lvl1pPr>
          </a:lstStyle>
          <a:p>
            <a:pPr lvl="0"/>
            <a:fld id="{E4A1D567-3909-42E8-89E8-4A525CBBF94D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6" name="Zástupný symbol päty 16"/>
          <p:cNvSpPr txBox="1">
            <a:spLocks noGrp="1"/>
          </p:cNvSpPr>
          <p:nvPr>
            <p:ph type="ftr" sz="quarter" idx="9"/>
          </p:nvPr>
        </p:nvSpPr>
        <p:spPr>
          <a:xfrm>
            <a:off x="1371600" y="5650708"/>
            <a:ext cx="5791196" cy="365129"/>
          </a:xfrm>
        </p:spPr>
        <p:txBody>
          <a:bodyPr tIns="0" bIns="0"/>
          <a:lstStyle>
            <a:lvl1pPr>
              <a:defRPr sz="1100"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28"/>
          <p:cNvSpPr txBox="1">
            <a:spLocks noGrp="1"/>
          </p:cNvSpPr>
          <p:nvPr>
            <p:ph type="sldNum" sz="quarter" idx="8"/>
          </p:nvPr>
        </p:nvSpPr>
        <p:spPr>
          <a:xfrm>
            <a:off x="8392244" y="5752307"/>
            <a:ext cx="502920" cy="365129"/>
          </a:xfrm>
        </p:spPr>
        <p:txBody>
          <a:bodyPr anchor="ctr"/>
          <a:lstStyle>
            <a:lvl1pPr>
              <a:defRPr sz="1300"/>
            </a:lvl1pPr>
          </a:lstStyle>
          <a:p>
            <a:pPr lvl="0"/>
            <a:fld id="{D388346B-35F8-4F82-B5B6-123FD906677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028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D0FD8-B276-4445-A81B-326897A2D24E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9BD27D-8E07-4B59-A288-F0739856C6F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05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6781803" y="381003"/>
            <a:ext cx="1904996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457200" y="381003"/>
            <a:ext cx="6248396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5807EA-B7BE-45AF-BEC0-5FEDB249F2AC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4457E2-2F8F-46A7-A534-676192B52AF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2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>
          <a:xfrm>
            <a:off x="4791456" y="6480051"/>
            <a:ext cx="2133596" cy="301752"/>
          </a:xfrm>
        </p:spPr>
        <p:txBody>
          <a:bodyPr/>
          <a:lstStyle>
            <a:lvl1pPr>
              <a:defRPr/>
            </a:lvl1pPr>
          </a:lstStyle>
          <a:p>
            <a:pPr lvl="0"/>
            <a:fld id="{4FAA1F9D-AA68-440A-929F-23B905B3D321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>
          <a:xfrm>
            <a:off x="457200" y="6480965"/>
            <a:ext cx="4260052" cy="30082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D806A4-CF4F-4740-BF19-DADCDB71515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028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gradFill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hlý trojuholník 8"/>
          <p:cNvSpPr/>
          <p:nvPr/>
        </p:nvSpPr>
        <p:spPr>
          <a:xfrm flipV="1">
            <a:off x="7031" y="7031"/>
            <a:ext cx="9129936" cy="68368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100000">
                <a:srgbClr val="D2D2D2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Rovnoramenný trojuholník 7"/>
          <p:cNvSpPr/>
          <p:nvPr/>
        </p:nvSpPr>
        <p:spPr>
          <a:xfrm rot="5399996" flipV="1">
            <a:off x="7554356" y="309483"/>
            <a:ext cx="1892945" cy="1294223"/>
          </a:xfrm>
          <a:custGeom>
            <a:avLst>
              <a:gd name="f8" fmla="val 513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1323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gradFill>
            <a:gsLst>
              <a:gs pos="0">
                <a:srgbClr val="B6004A"/>
              </a:gs>
              <a:gs pos="100000">
                <a:srgbClr val="FF0083"/>
              </a:gs>
            </a:gsLst>
            <a:lin ang="154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>
          <a:xfrm>
            <a:off x="6955630" y="6476996"/>
            <a:ext cx="2133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7685EF91-F8C8-4DA5-AA9C-AA46A81139FF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>
          <a:xfrm>
            <a:off x="2619371" y="6480965"/>
            <a:ext cx="4260052" cy="30082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>
          <a:xfrm>
            <a:off x="8451058" y="809628"/>
            <a:ext cx="502920" cy="300828"/>
          </a:xfrm>
        </p:spPr>
        <p:txBody>
          <a:bodyPr/>
          <a:lstStyle>
            <a:lvl1pPr>
              <a:defRPr/>
            </a:lvl1pPr>
          </a:lstStyle>
          <a:p>
            <a:pPr lvl="0"/>
            <a:fld id="{E539D6C9-0DD1-459F-97CD-CEDC7C44AF53}" type="slidenum">
              <a:t>‹#›</a:t>
            </a:fld>
            <a:endParaRPr lang="sk-SK"/>
          </a:p>
        </p:txBody>
      </p:sp>
      <p:cxnSp>
        <p:nvCxnSpPr>
          <p:cNvPr id="7" name="Rovná spojnica 10"/>
          <p:cNvCxnSpPr/>
          <p:nvPr/>
        </p:nvCxnSpPr>
        <p:spPr>
          <a:xfrm rot="10799991">
            <a:off x="6468793" y="9391"/>
            <a:ext cx="2672865" cy="1900206"/>
          </a:xfrm>
          <a:prstGeom prst="straightConnector1">
            <a:avLst/>
          </a:prstGeom>
          <a:noFill/>
          <a:ln w="5998">
            <a:solidFill>
              <a:srgbClr val="C6C6C6">
                <a:alpha val="45000"/>
              </a:srgbClr>
            </a:solidFill>
            <a:prstDash val="solid"/>
          </a:ln>
        </p:spPr>
      </p:cxnSp>
      <p:cxnSp>
        <p:nvCxnSpPr>
          <p:cNvPr id="8" name="Rovná spojnica 9"/>
          <p:cNvCxnSpPr/>
          <p:nvPr/>
        </p:nvCxnSpPr>
        <p:spPr>
          <a:xfrm flipV="1">
            <a:off x="0" y="7031"/>
            <a:ext cx="9136968" cy="6843937"/>
          </a:xfrm>
          <a:prstGeom prst="straightConnector1">
            <a:avLst/>
          </a:prstGeom>
          <a:noFill/>
          <a:ln w="5001">
            <a:solidFill>
              <a:srgbClr val="BFBFBF">
                <a:alpha val="35000"/>
              </a:srgbClr>
            </a:solidFill>
            <a:prstDash val="solid"/>
          </a:ln>
        </p:spPr>
      </p:cxn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>
            <a:off x="381003" y="271467"/>
            <a:ext cx="7239003" cy="1362071"/>
          </a:xfrm>
        </p:spPr>
        <p:txBody>
          <a:bodyPr/>
          <a:lstStyle>
            <a:lvl1pPr marL="0">
              <a:defRPr sz="36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381003" y="1633539"/>
            <a:ext cx="3886200" cy="2286000"/>
          </a:xfrm>
        </p:spPr>
        <p:txBody>
          <a:bodyPr/>
          <a:lstStyle>
            <a:lvl1pPr marL="54864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715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1722436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4648196" y="1722436"/>
            <a:ext cx="4038603" cy="4525959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D79D9B-8F2C-46D9-90E1-5F8CE76C8C03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>
          <a:xfrm>
            <a:off x="457200" y="6480965"/>
            <a:ext cx="4260052" cy="30175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3480C-2BC5-45C9-A571-CF64563102A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07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Pr>
        <a:gradFill>
          <a:gsLst>
            <a:gs pos="0">
              <a:srgbClr val="474747"/>
            </a:gs>
            <a:gs pos="100000">
              <a:srgbClr val="6262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48195" y="290733"/>
            <a:ext cx="1066803" cy="6153912"/>
          </a:xfrm>
        </p:spPr>
        <p:txBody>
          <a:bodyPr anchor="b" anchorCtr="1"/>
          <a:lstStyle>
            <a:lvl1pPr marL="0" algn="ctr">
              <a:defRPr sz="3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1365007" y="290733"/>
            <a:ext cx="581028" cy="3017520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3"/>
          </p:nvPr>
        </p:nvSpPr>
        <p:spPr>
          <a:xfrm>
            <a:off x="1365007" y="3427125"/>
            <a:ext cx="581028" cy="3017520"/>
          </a:xfrm>
          <a:solidFill>
            <a:srgbClr val="000000"/>
          </a:solidFill>
        </p:spPr>
        <p:txBody>
          <a:bodyPr anchor="ctr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obsahu 4"/>
          <p:cNvSpPr txBox="1">
            <a:spLocks noGrp="1"/>
          </p:cNvSpPr>
          <p:nvPr>
            <p:ph idx="2"/>
          </p:nvPr>
        </p:nvSpPr>
        <p:spPr>
          <a:xfrm>
            <a:off x="2022232" y="290733"/>
            <a:ext cx="6858000" cy="301752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2022232" y="3427125"/>
            <a:ext cx="6858000" cy="301752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7"/>
          </p:nvPr>
        </p:nvSpPr>
        <p:spPr>
          <a:xfrm>
            <a:off x="4791456" y="6480965"/>
            <a:ext cx="2130551" cy="301752"/>
          </a:xfrm>
        </p:spPr>
        <p:txBody>
          <a:bodyPr/>
          <a:lstStyle>
            <a:lvl1pPr>
              <a:defRPr/>
            </a:lvl1pPr>
          </a:lstStyle>
          <a:p>
            <a:pPr lvl="0"/>
            <a:fld id="{F4B1F60C-356D-4D10-940E-546C9B4C302C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8" name="Zástupný symbol päty 7"/>
          <p:cNvSpPr txBox="1">
            <a:spLocks noGrp="1"/>
          </p:cNvSpPr>
          <p:nvPr>
            <p:ph type="ftr" sz="quarter" idx="9"/>
          </p:nvPr>
        </p:nvSpPr>
        <p:spPr>
          <a:xfrm>
            <a:off x="457200" y="6480965"/>
            <a:ext cx="4261103" cy="30175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8"/>
          <p:cNvSpPr txBox="1">
            <a:spLocks noGrp="1"/>
          </p:cNvSpPr>
          <p:nvPr>
            <p:ph type="sldNum" sz="quarter" idx="8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>
              <a:defRPr/>
            </a:lvl1pPr>
          </a:lstStyle>
          <a:p>
            <a:pPr lvl="0"/>
            <a:fld id="{F6D69A4C-419D-4B23-8528-75092C907E1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103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16B7E9-D5E1-49A0-BA6C-3185EC383337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28D1E-6F0A-4B9F-898F-C92A17FD13D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725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91EBA-A35E-41F4-AB78-8A7858945DFB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3" name="Zástupný symbol päty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čísla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4276C3-DABD-4C5C-9BC4-E23B6E7B4F4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93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Pr>
        <a:gradFill>
          <a:gsLst>
            <a:gs pos="0">
              <a:srgbClr val="474747"/>
            </a:gs>
            <a:gs pos="100000">
              <a:srgbClr val="6262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19456" y="367661"/>
            <a:ext cx="914400" cy="5943600"/>
          </a:xfrm>
        </p:spPr>
        <p:txBody>
          <a:bodyPr anchor="b"/>
          <a:lstStyle>
            <a:lvl1pPr marL="0" marR="18288" algn="r">
              <a:defRPr sz="2900" cap="all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2"/>
          </p:nvPr>
        </p:nvSpPr>
        <p:spPr>
          <a:xfrm>
            <a:off x="1135858" y="367661"/>
            <a:ext cx="2438403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1"/>
          </p:nvPr>
        </p:nvSpPr>
        <p:spPr>
          <a:xfrm>
            <a:off x="3651254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0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>
          <a:xfrm>
            <a:off x="6278974" y="6556248"/>
            <a:ext cx="2133596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8B40849B-0CCF-4F17-82FF-314E3124D177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>
          <a:xfrm>
            <a:off x="1135858" y="6556248"/>
            <a:ext cx="5143115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>
          <a:xfrm>
            <a:off x="8410578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EF35EB6D-8DF1-4123-92F4-2F520557F96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22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gradFill>
          <a:gsLst>
            <a:gs pos="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19456" y="150894"/>
            <a:ext cx="914400" cy="6400800"/>
          </a:xfrm>
        </p:spPr>
        <p:txBody>
          <a:bodyPr anchor="b"/>
          <a:lstStyle>
            <a:lvl1pPr marL="0">
              <a:defRPr sz="3000" cap="all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 txBox="1">
            <a:spLocks noGrp="1"/>
          </p:cNvSpPr>
          <p:nvPr>
            <p:ph type="pic" idx="1"/>
          </p:nvPr>
        </p:nvSpPr>
        <p:spPr>
          <a:xfrm>
            <a:off x="1138235" y="373962"/>
            <a:ext cx="7333488" cy="5486400"/>
          </a:xfrm>
          <a:solidFill>
            <a:srgbClr val="494949"/>
          </a:solidFill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1143000" y="5867403"/>
            <a:ext cx="7333488" cy="685800"/>
          </a:xfrm>
          <a:solidFill>
            <a:srgbClr val="FF388C">
              <a:alpha val="15000"/>
            </a:srgbClr>
          </a:solidFill>
          <a:ln w="9528">
            <a:solidFill>
              <a:srgbClr val="FF388C"/>
            </a:solidFill>
            <a:prstDash val="solid"/>
            <a:miter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05AE135F-F66F-4C61-B779-057501CD9203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>
          <a:xfrm>
            <a:off x="1170432" y="6557171"/>
            <a:ext cx="4948074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>
          <a:xfrm>
            <a:off x="8217191" y="6556248"/>
            <a:ext cx="365760" cy="301752"/>
          </a:xfrm>
        </p:spPr>
        <p:txBody>
          <a:bodyPr/>
          <a:lstStyle>
            <a:lvl1pPr>
              <a:defRPr sz="900"/>
            </a:lvl1pPr>
          </a:lstStyle>
          <a:p>
            <a:pPr lvl="0"/>
            <a:fld id="{06A9F12F-D48C-4444-89FF-86478EEA7C4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5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100000">
              <a:srgbClr val="62626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hlý trojuholník 10"/>
          <p:cNvSpPr/>
          <p:nvPr/>
        </p:nvSpPr>
        <p:spPr>
          <a:xfrm>
            <a:off x="7031" y="14063"/>
            <a:ext cx="9129936" cy="68368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gradFill>
            <a:gsLst>
              <a:gs pos="0">
                <a:srgbClr val="D2D2D2">
                  <a:alpha val="10000"/>
                </a:srgbClr>
              </a:gs>
              <a:gs pos="100000">
                <a:srgbClr val="D2D2D2">
                  <a:alpha val="8000"/>
                </a:srgbClr>
              </a:gs>
            </a:gsLst>
            <a:lin ang="798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cxnSp>
        <p:nvCxnSpPr>
          <p:cNvPr id="3" name="Rovná spojnica 7"/>
          <p:cNvCxnSpPr/>
          <p:nvPr/>
        </p:nvCxnSpPr>
        <p:spPr>
          <a:xfrm>
            <a:off x="0" y="7031"/>
            <a:ext cx="9136968" cy="6843937"/>
          </a:xfrm>
          <a:prstGeom prst="straightConnector1">
            <a:avLst/>
          </a:prstGeom>
          <a:noFill/>
          <a:ln w="5001">
            <a:solidFill>
              <a:srgbClr val="BFBFBF">
                <a:alpha val="35000"/>
              </a:srgbClr>
            </a:solidFill>
            <a:prstDash val="solid"/>
          </a:ln>
        </p:spPr>
      </p:cxnSp>
      <p:cxnSp>
        <p:nvCxnSpPr>
          <p:cNvPr id="4" name="Rovná spojnica 8"/>
          <p:cNvCxnSpPr/>
          <p:nvPr/>
        </p:nvCxnSpPr>
        <p:spPr>
          <a:xfrm rot="10800009" flipV="1">
            <a:off x="6468793" y="4948402"/>
            <a:ext cx="2672865" cy="1900206"/>
          </a:xfrm>
          <a:prstGeom prst="straightConnector1">
            <a:avLst/>
          </a:prstGeom>
          <a:noFill/>
          <a:ln w="5998">
            <a:solidFill>
              <a:srgbClr val="C6C6C6">
                <a:alpha val="45000"/>
              </a:srgbClr>
            </a:solidFill>
            <a:prstDash val="solid"/>
          </a:ln>
        </p:spPr>
      </p:cxnSp>
      <p:sp>
        <p:nvSpPr>
          <p:cNvPr id="5" name="Zástupný symbol nadpisu 21"/>
          <p:cNvSpPr txBox="1">
            <a:spLocks noGrp="1"/>
          </p:cNvSpPr>
          <p:nvPr>
            <p:ph type="title"/>
          </p:nvPr>
        </p:nvSpPr>
        <p:spPr>
          <a:xfrm>
            <a:off x="457200" y="267489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6" name="Zástupný symbol textu 12"/>
          <p:cNvSpPr txBox="1">
            <a:spLocks noGrp="1"/>
          </p:cNvSpPr>
          <p:nvPr>
            <p:ph type="body" idx="1"/>
          </p:nvPr>
        </p:nvSpPr>
        <p:spPr>
          <a:xfrm>
            <a:off x="457200" y="188280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13"/>
          <p:cNvSpPr txBox="1">
            <a:spLocks noGrp="1"/>
          </p:cNvSpPr>
          <p:nvPr>
            <p:ph type="dt" sz="half" idx="2"/>
          </p:nvPr>
        </p:nvSpPr>
        <p:spPr>
          <a:xfrm>
            <a:off x="4791456" y="6480965"/>
            <a:ext cx="2133596" cy="30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F30EF215-3EF7-421F-BCB3-71B282EF1624}" type="datetime1">
              <a:rPr lang="sk-SK"/>
              <a:pPr lvl="0"/>
              <a:t>19.09.2018</a:t>
            </a:fld>
            <a:endParaRPr lang="sk-SK"/>
          </a:p>
        </p:txBody>
      </p:sp>
      <p:sp>
        <p:nvSpPr>
          <p:cNvPr id="8" name="Zástupný symbol päty 2"/>
          <p:cNvSpPr txBox="1">
            <a:spLocks noGrp="1"/>
          </p:cNvSpPr>
          <p:nvPr>
            <p:ph type="ftr" sz="quarter" idx="3"/>
          </p:nvPr>
        </p:nvSpPr>
        <p:spPr>
          <a:xfrm>
            <a:off x="457200" y="6481888"/>
            <a:ext cx="4260052" cy="3008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22"/>
          <p:cNvSpPr txBox="1">
            <a:spLocks noGrp="1"/>
          </p:cNvSpPr>
          <p:nvPr>
            <p:ph type="sldNum" sz="quarter" idx="4"/>
          </p:nvPr>
        </p:nvSpPr>
        <p:spPr>
          <a:xfrm>
            <a:off x="7589520" y="6480965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EE926F90-C097-49A0-9202-2890C2815168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484632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4200" b="0" i="0" u="none" strike="noStrike" kern="1200" cap="none" spc="0" baseline="0">
          <a:solidFill>
            <a:srgbClr val="FF5C9C"/>
          </a:solidFill>
          <a:effectLst>
            <a:outerShdw dist="26004" dir="14499600">
              <a:srgbClr val="000000"/>
            </a:outerShdw>
          </a:effectLst>
          <a:uFillTx/>
          <a:latin typeface="Century Gothic"/>
        </a:defRPr>
      </a:lvl1pPr>
    </p:titleStyle>
    <p:bodyStyle>
      <a:lvl1pPr marL="448056" marR="0" lvl="0" indent="-384048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F388C"/>
        </a:buClr>
        <a:buSzPct val="80000"/>
        <a:buFont typeface="Wingdings 2"/>
        <a:buChar char=""/>
        <a:tabLst/>
        <a:defRPr lang="sk-SK" sz="30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822960" marR="0" lvl="1" indent="-28575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388C"/>
        </a:buClr>
        <a:buSzPct val="95000"/>
        <a:buFont typeface="Verdana"/>
        <a:buChar char="›"/>
        <a:tabLst/>
        <a:defRPr lang="sk-SK" sz="26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06424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F388C"/>
        </a:buClr>
        <a:buSzPct val="100000"/>
        <a:buFont typeface="Wingdings 2"/>
        <a:buChar char=""/>
        <a:tabLst/>
        <a:defRPr lang="sk-SK" sz="24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371600" marR="0" lvl="3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388C"/>
        </a:buClr>
        <a:buSzPct val="100000"/>
        <a:buFont typeface="Wingdings 2"/>
        <a:buChar char=""/>
        <a:tabLst/>
        <a:defRPr lang="sk-SK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1600200" marR="0" lvl="4" indent="-210312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90B2"/>
        </a:buClr>
        <a:buSzPct val="100000"/>
        <a:buFont typeface="Wingdings 2"/>
        <a:buChar char=""/>
        <a:tabLst/>
        <a:defRPr lang="sk-SK" sz="19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k-SK" b="1"/>
              <a:t>Zobrazovanie rovinným zrkadlom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395532" y="5589242"/>
            <a:ext cx="8062914" cy="648071"/>
          </a:xfrm>
        </p:spPr>
        <p:txBody>
          <a:bodyPr/>
          <a:lstStyle/>
          <a:p>
            <a:pPr lvl="0" algn="l"/>
            <a:r>
              <a:rPr lang="sk-SK" sz="3200"/>
              <a:t>Mgr. Viera Levočová</a:t>
            </a:r>
          </a:p>
          <a:p>
            <a:pPr lvl="0"/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k-SK" sz="3600" b="1"/>
              <a:t>Čo budeme skúmať pri zobrazovaní predmetu zrkadlom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19258" cy="3268961"/>
          </a:xfrm>
        </p:spPr>
        <p:txBody>
          <a:bodyPr/>
          <a:lstStyle/>
          <a:p>
            <a:pPr lvl="0" algn="just">
              <a:spcBef>
                <a:spcPts val="600"/>
              </a:spcBef>
            </a:pPr>
            <a:r>
              <a:rPr lang="sk-SK" sz="2400" b="1"/>
              <a:t>či je obraz väčší resp. menší ako vzor – zmenšený – zväčšený.</a:t>
            </a:r>
          </a:p>
          <a:p>
            <a:pPr lvl="0" algn="just">
              <a:spcBef>
                <a:spcPts val="600"/>
              </a:spcBef>
            </a:pPr>
            <a:r>
              <a:rPr lang="sk-SK" sz="2400" b="1"/>
              <a:t>či je stranovo prevrátený.</a:t>
            </a:r>
          </a:p>
          <a:p>
            <a:pPr lvl="0" algn="just">
              <a:spcBef>
                <a:spcPts val="600"/>
              </a:spcBef>
            </a:pPr>
            <a:r>
              <a:rPr lang="sk-SK" sz="2400" b="1"/>
              <a:t>či je prevrátený resp. priamy (hore resp. dole hlavou).</a:t>
            </a:r>
          </a:p>
          <a:p>
            <a:pPr lvl="0" algn="just">
              <a:spcBef>
                <a:spcPts val="600"/>
              </a:spcBef>
            </a:pPr>
            <a:r>
              <a:rPr lang="sk-SK" sz="2400" b="1"/>
              <a:t>či je skutočný, či ho zobrazím niekde</a:t>
            </a:r>
            <a:r>
              <a:rPr lang="sk-SK" sz="240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7703" y="4293098"/>
            <a:ext cx="5616299" cy="2244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/>
              <a:t>Rovinné zrkadlo</a:t>
            </a:r>
          </a:p>
        </p:txBody>
      </p:sp>
      <p:pic>
        <p:nvPicPr>
          <p:cNvPr id="3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48298" y="2917685"/>
            <a:ext cx="4752529" cy="3564395"/>
          </a:xfrm>
        </p:spPr>
      </p:pic>
      <p:sp>
        <p:nvSpPr>
          <p:cNvPr id="4" name="BlokTextu 3"/>
          <p:cNvSpPr txBox="1"/>
          <p:nvPr/>
        </p:nvSpPr>
        <p:spPr>
          <a:xfrm>
            <a:off x="755577" y="1844820"/>
            <a:ext cx="7848871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rovinná platňa, ktorá dokonale odráža svetlo</a:t>
            </a:r>
            <a:endParaRPr lang="cs-CZ" sz="3200" b="1" i="1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2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000" b="1">
                <a:latin typeface="Century Gothic" pitchFamily="34"/>
              </a:rPr>
              <a:t>Obraz jedného svietiaceho bodu v rovinnom zrkadle:</a:t>
            </a:r>
            <a:endParaRPr lang="sk-SK" sz="3800" b="1">
              <a:latin typeface="Century Gothic" pitchFamily="34"/>
            </a:endParaRP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4355973" y="1772820"/>
            <a:ext cx="4330827" cy="4968547"/>
          </a:xfrm>
        </p:spPr>
        <p:txBody>
          <a:bodyPr/>
          <a:lstStyle/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sk-SK" sz="2200" b="1"/>
              <a:t>z každého bodu predmetu vychádza rozbiehavý svetelný zväzok lúčov, ktoré dopadajú na zrkadlo a odrážajú sa podľa </a:t>
            </a:r>
            <a:r>
              <a:rPr lang="sk-SK" sz="2200" b="1">
                <a:solidFill>
                  <a:srgbClr val="FF88BA"/>
                </a:solidFill>
              </a:rPr>
              <a:t>zákona odrazu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sk-SK" sz="2200" b="1"/>
              <a:t>odrazené svetlo tvorí tiež rozbiehavý svetelný zväzok, ako keby lúče vychádzali z jedného bodu za zrkadlom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sk-SK" sz="2200" b="1"/>
              <a:t>bodom A´ v skutočnosti žiadne lúče neprechádzajú</a:t>
            </a:r>
          </a:p>
          <a:p>
            <a:pPr lvl="0" algn="just">
              <a:lnSpc>
                <a:spcPct val="80000"/>
              </a:lnSpc>
              <a:spcBef>
                <a:spcPts val="500"/>
              </a:spcBef>
            </a:pPr>
            <a:r>
              <a:rPr lang="sk-SK" sz="2200" b="1">
                <a:solidFill>
                  <a:srgbClr val="FF88BA"/>
                </a:solidFill>
              </a:rPr>
              <a:t>obraz vytvorený rovinným zrkadlom je preto neskutočný (zdanlivý)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endParaRPr lang="sk-SK" sz="22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3568" y="2132856"/>
            <a:ext cx="3419471" cy="382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>
                <a:latin typeface="Times New Roman" pitchFamily="18"/>
              </a:rPr>
              <a:t>Vlastnosti zrkadlového obrazu:</a:t>
            </a:r>
            <a:endParaRPr lang="sk-SK" b="1"/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sk-SK" b="1">
                <a:latin typeface="Times New Roman" pitchFamily="18"/>
              </a:rPr>
              <a:t>obraz utvorený rovinným zrkadlom sa      nachádza za zrkadlom v rovnakej vzdialenosti ako predmet pred zrkadlom, a´= a</a:t>
            </a:r>
            <a:endParaRPr lang="cs-CZ" b="1">
              <a:latin typeface="Times New Roman" pitchFamily="18"/>
            </a:endParaRPr>
          </a:p>
          <a:p>
            <a:pPr lvl="0"/>
            <a:endParaRPr lang="sk-SK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84458" y="3573018"/>
            <a:ext cx="3773491" cy="294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457200" y="2492892"/>
            <a:ext cx="8229600" cy="3961912"/>
          </a:xfrm>
        </p:spPr>
        <p:txBody>
          <a:bodyPr/>
          <a:lstStyle/>
          <a:p>
            <a:pPr lvl="0"/>
            <a:r>
              <a:rPr lang="sk-SK" b="1">
                <a:latin typeface="Times New Roman" pitchFamily="18"/>
              </a:rPr>
              <a:t>neskutočný</a:t>
            </a:r>
          </a:p>
          <a:p>
            <a:pPr lvl="0"/>
            <a:r>
              <a:rPr lang="sk-SK" b="1">
                <a:latin typeface="Times New Roman" pitchFamily="18"/>
              </a:rPr>
              <a:t>priamy</a:t>
            </a:r>
          </a:p>
          <a:p>
            <a:pPr lvl="0"/>
            <a:r>
              <a:rPr lang="sk-SK" b="1">
                <a:latin typeface="Times New Roman" pitchFamily="18"/>
              </a:rPr>
              <a:t>rovnako veľký ako predmet</a:t>
            </a:r>
          </a:p>
          <a:p>
            <a:pPr lvl="0"/>
            <a:r>
              <a:rPr lang="sk-SK" b="1">
                <a:latin typeface="Times New Roman" pitchFamily="18"/>
              </a:rPr>
              <a:t>stranovo (sprava doľava) prevrátený</a:t>
            </a:r>
            <a:endParaRPr lang="sk-SK" b="1">
              <a:latin typeface="MS Shell Dlg"/>
            </a:endParaRPr>
          </a:p>
          <a:p>
            <a:pPr lvl="0"/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Ďakujem za pozornosť....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2116" y="2564901"/>
            <a:ext cx="2769708" cy="371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dšen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166</Words>
  <Application>Microsoft Office PowerPoint</Application>
  <PresentationFormat>Prezentácia na obrazovke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Nadšenie</vt:lpstr>
      <vt:lpstr>Zobrazovanie rovinným zrkadlom</vt:lpstr>
      <vt:lpstr>Čo budeme skúmať pri zobrazovaní predmetu zrkadlom</vt:lpstr>
      <vt:lpstr>Rovinné zrkadlo</vt:lpstr>
      <vt:lpstr>Obraz jedného svietiaceho bodu v rovinnom zrkadle:</vt:lpstr>
      <vt:lpstr>Vlastnosti zrkadlového obrazu: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Zobrazovanie rovinným zrkadlom</dc:title>
  <dc:creator>Ucitel</dc:creator>
  <cp:lastModifiedBy>User</cp:lastModifiedBy>
  <cp:revision>2</cp:revision>
  <dcterms:created xsi:type="dcterms:W3CDTF">2014-10-09T19:52:46Z</dcterms:created>
  <dcterms:modified xsi:type="dcterms:W3CDTF">2018-09-19T08:23:49Z</dcterms:modified>
</cp:coreProperties>
</file>