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1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97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65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12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71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86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05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58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91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3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84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1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2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6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BDCF076E-8D3B-428E-9FFD-ADBC47627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8230" b="7501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20" name="Rectangle 8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F4FB904-5927-4B0A-8793-03FDF8314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r>
              <a:rPr lang="pl-PL" dirty="0">
                <a:latin typeface="Arial Narrow" panose="020B0606020202030204" pitchFamily="34" charset="0"/>
              </a:rPr>
              <a:t>Wpływ konkurencji na masę korzeni rzodkiewki.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2241267-7E90-45DF-AFC1-9734A91F7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764323"/>
          </a:xfrm>
        </p:spPr>
        <p:txBody>
          <a:bodyPr>
            <a:normAutofit/>
          </a:bodyPr>
          <a:lstStyle/>
          <a:p>
            <a:r>
              <a:rPr lang="pl-PL" dirty="0"/>
              <a:t>Julia Dundelska</a:t>
            </a:r>
          </a:p>
          <a:p>
            <a:r>
              <a:rPr lang="pl-PL" dirty="0"/>
              <a:t>Klasa 8b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276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30C7DD7-02AC-4BF2-9004-DE691621C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A306BA-F168-4DFA-A57A-F4A753B0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606" y="276008"/>
            <a:ext cx="7248041" cy="6305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F9984A-22EC-4B7C-A60F-C631C4CD4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209" y="438912"/>
            <a:ext cx="692083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33FEDD4-960F-4511-94BD-B38AC9BEF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311" y="1293152"/>
            <a:ext cx="5360631" cy="4271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cap="all" dirty="0" err="1">
                <a:solidFill>
                  <a:schemeClr val="tx1"/>
                </a:solidFill>
                <a:latin typeface="Segoe Script" panose="030B0504020000000003" pitchFamily="66" charset="0"/>
              </a:rPr>
              <a:t>wniosek</a:t>
            </a:r>
            <a:endParaRPr lang="en-US" sz="6000" cap="all" dirty="0">
              <a:solidFill>
                <a:schemeClr val="tx1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8F5E48-25FB-424E-8D28-22F2C9A13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85525" y="1267730"/>
            <a:ext cx="3776387" cy="45992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400" spc="80" dirty="0">
                <a:solidFill>
                  <a:schemeClr val="tx1"/>
                </a:solidFill>
                <a:latin typeface="Candara Light" panose="020E0502030303020204" pitchFamily="34" charset="0"/>
              </a:rPr>
              <a:t>I</a:t>
            </a:r>
            <a:r>
              <a:rPr lang="en-US" sz="2400" spc="80" dirty="0">
                <a:solidFill>
                  <a:schemeClr val="tx1"/>
                </a:solidFill>
                <a:latin typeface="Candara Light" panose="020E0502030303020204" pitchFamily="34" charset="0"/>
              </a:rPr>
              <a:t>m </a:t>
            </a:r>
            <a:r>
              <a:rPr lang="pl-PL" sz="2400" spc="80" dirty="0">
                <a:solidFill>
                  <a:schemeClr val="tx1"/>
                </a:solidFill>
                <a:latin typeface="Candara Light" panose="020E0502030303020204" pitchFamily="34" charset="0"/>
              </a:rPr>
              <a:t>mniejsza jest konkurencja, tym większa jest waga korzeni rzodkiewki.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l-PL" sz="2400" spc="80" dirty="0">
              <a:solidFill>
                <a:schemeClr val="tx1"/>
              </a:solidFill>
              <a:latin typeface="Candara Light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400" spc="80" dirty="0">
                <a:solidFill>
                  <a:schemeClr val="tx1"/>
                </a:solidFill>
                <a:latin typeface="Candara Light" panose="020E0502030303020204" pitchFamily="34" charset="0"/>
              </a:rPr>
              <a:t>(Próba II, czyli wewnątrzgatunkowa miała korzystniejsze warunki niż próba III, czyli międzygatunkowa).</a:t>
            </a:r>
            <a:r>
              <a:rPr lang="en-US" sz="2400" spc="80" dirty="0">
                <a:solidFill>
                  <a:schemeClr val="tx1"/>
                </a:solidFill>
                <a:latin typeface="Candara Light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0658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87D437-4AD8-400C-82D7-764CAB687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847850"/>
            <a:ext cx="10412027" cy="2590800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Candara Light" panose="020E0502030303020204" pitchFamily="34" charset="0"/>
              </a:rPr>
              <a:t>1. Próbą kontrolną było poletko I</a:t>
            </a:r>
            <a:br>
              <a:rPr lang="pl-PL" sz="3200" dirty="0">
                <a:latin typeface="Candara Light" panose="020E0502030303020204" pitchFamily="34" charset="0"/>
              </a:rPr>
            </a:br>
            <a:r>
              <a:rPr lang="pl-PL" sz="3200" dirty="0">
                <a:latin typeface="Candara Light" panose="020E0502030303020204" pitchFamily="34" charset="0"/>
              </a:rPr>
              <a:t>2.  Konkurencja wewnątrzgatunkowa była widoczna na poletku II</a:t>
            </a:r>
            <a:br>
              <a:rPr lang="pl-PL" sz="3200" dirty="0">
                <a:latin typeface="Candara Light" panose="020E0502030303020204" pitchFamily="34" charset="0"/>
              </a:rPr>
            </a:br>
            <a:r>
              <a:rPr lang="pl-PL" sz="3200" dirty="0">
                <a:latin typeface="Candara Light" panose="020E0502030303020204" pitchFamily="34" charset="0"/>
              </a:rPr>
              <a:t>3. Konkurencja międzygatunkowa zachodziła na poletku III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431644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D5E75F-8725-4444-99E7-FCD7B2D3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71394"/>
            <a:ext cx="10058400" cy="1371600"/>
          </a:xfrm>
        </p:spPr>
        <p:txBody>
          <a:bodyPr/>
          <a:lstStyle/>
          <a:p>
            <a:r>
              <a:rPr lang="pl-PL" dirty="0">
                <a:latin typeface="Segoe Script" panose="030B0504020000000003" pitchFamily="66" charset="0"/>
              </a:rPr>
              <a:t>Dziękuje za uwagę!</a:t>
            </a:r>
          </a:p>
        </p:txBody>
      </p:sp>
    </p:spTree>
    <p:extLst>
      <p:ext uri="{BB962C8B-B14F-4D97-AF65-F5344CB8AC3E}">
        <p14:creationId xmlns:p14="http://schemas.microsoft.com/office/powerpoint/2010/main" val="2832070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0C7DD7-02AC-4BF2-9004-DE691621C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A306BA-F168-4DFA-A57A-F4A753B0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606" y="276008"/>
            <a:ext cx="7248041" cy="6305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9984A-22EC-4B7C-A60F-C631C4CD4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209" y="438912"/>
            <a:ext cx="692083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4D8A9B-674E-45C9-85EA-0470482DD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311" y="1293152"/>
            <a:ext cx="5360631" cy="4271696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tx1"/>
                </a:solidFill>
                <a:latin typeface="Segoe Script" panose="030B0504020000000003" pitchFamily="66" charset="0"/>
              </a:rPr>
              <a:t>Problem badawczy: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8EF393D-4D8A-4E64-8D72-1AD132A4A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007" y="1127760"/>
            <a:ext cx="3305909" cy="4599263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pl-PL" dirty="0">
                <a:solidFill>
                  <a:schemeClr val="tx1"/>
                </a:solidFill>
                <a:latin typeface="Candara Light" panose="020E0502030303020204" pitchFamily="34" charset="0"/>
              </a:rPr>
              <a:t>Czy konkurencja ma wpływ na masę korzeni rzodkiewki?</a:t>
            </a:r>
          </a:p>
        </p:txBody>
      </p:sp>
    </p:spTree>
    <p:extLst>
      <p:ext uri="{BB962C8B-B14F-4D97-AF65-F5344CB8AC3E}">
        <p14:creationId xmlns:p14="http://schemas.microsoft.com/office/powerpoint/2010/main" val="354527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330C7DD7-02AC-4BF2-9004-DE691621C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4A306BA-F168-4DFA-A57A-F4A753B0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606" y="276008"/>
            <a:ext cx="7248041" cy="6305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BCF9984A-22EC-4B7C-A60F-C631C4CD4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209" y="438912"/>
            <a:ext cx="692083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7DF6F7-4584-4FF7-AA47-DF43C9113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311" y="1293152"/>
            <a:ext cx="5360631" cy="4271696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tx1"/>
                </a:solidFill>
                <a:latin typeface="Segoe Script" panose="030B0504020000000003" pitchFamily="66" charset="0"/>
              </a:rPr>
              <a:t>Hipoteza</a:t>
            </a:r>
            <a:r>
              <a:rPr lang="pl-PL" sz="3200" dirty="0">
                <a:solidFill>
                  <a:schemeClr val="tx1"/>
                </a:solidFill>
                <a:latin typeface="Segoe Script" panose="030B0504020000000003" pitchFamily="66" charset="0"/>
              </a:rPr>
              <a:t>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EA151D6-D190-4D58-A2E7-20E35990E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0369" y="965585"/>
            <a:ext cx="3305909" cy="4599263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pl-PL" sz="1600" dirty="0">
                <a:solidFill>
                  <a:schemeClr val="tx1"/>
                </a:solidFill>
                <a:latin typeface="Candara Light" panose="020E0502030303020204" pitchFamily="34" charset="0"/>
              </a:rPr>
              <a:t>Konkurencja powoduje mniejszą masę korzeni u rzodkiewki.</a:t>
            </a:r>
          </a:p>
        </p:txBody>
      </p:sp>
    </p:spTree>
    <p:extLst>
      <p:ext uri="{BB962C8B-B14F-4D97-AF65-F5344CB8AC3E}">
        <p14:creationId xmlns:p14="http://schemas.microsoft.com/office/powerpoint/2010/main" val="426599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0C7DD7-02AC-4BF2-9004-DE691621C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A306BA-F168-4DFA-A57A-F4A753B0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606" y="276008"/>
            <a:ext cx="7248041" cy="6305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9984A-22EC-4B7C-A60F-C631C4CD4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209" y="438912"/>
            <a:ext cx="692083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60FA949-2350-4B25-8C21-D66BD912C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311" y="1293152"/>
            <a:ext cx="5392431" cy="4271696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tx1"/>
                </a:solidFill>
                <a:latin typeface="Segoe Script" panose="030B0504020000000003" pitchFamily="66" charset="0"/>
                <a:cs typeface="MV Boli" panose="02000500030200090000" pitchFamily="2" charset="0"/>
              </a:rPr>
              <a:t>Przebieg doświadczenia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1EA06D3-E49D-48D3-B44F-F9634DBEC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007" y="541538"/>
            <a:ext cx="3305909" cy="5877550"/>
          </a:xfrm>
        </p:spPr>
        <p:txBody>
          <a:bodyPr anchor="ctr">
            <a:normAutofit fontScale="55000" lnSpcReduction="20000"/>
          </a:bodyPr>
          <a:lstStyle/>
          <a:p>
            <a:pPr algn="l"/>
            <a:r>
              <a:rPr lang="pl-PL" sz="2900" dirty="0">
                <a:solidFill>
                  <a:schemeClr val="tx1"/>
                </a:solidFill>
                <a:latin typeface="Candara Light" panose="020E0502030303020204" pitchFamily="34" charset="0"/>
              </a:rPr>
              <a:t>1.Przygotuj trzy poletka uprawne pozbawione chwastów (każde o powierzchni 0,5m2) i nasiona      rzodkiewki</a:t>
            </a:r>
          </a:p>
          <a:p>
            <a:pPr algn="l"/>
            <a:endParaRPr lang="pl-PL" sz="2900" dirty="0">
              <a:solidFill>
                <a:schemeClr val="tx1"/>
              </a:solidFill>
              <a:latin typeface="Candara Light" panose="020E0502030303020204" pitchFamily="34" charset="0"/>
            </a:endParaRPr>
          </a:p>
          <a:p>
            <a:pPr algn="l"/>
            <a:r>
              <a:rPr lang="pl-PL" sz="2900" dirty="0">
                <a:solidFill>
                  <a:schemeClr val="tx1"/>
                </a:solidFill>
                <a:latin typeface="Candara Light" panose="020E0502030303020204" pitchFamily="34" charset="0"/>
              </a:rPr>
              <a:t>2.Na pierwszym poletku (próba I) posiej rzodkiewkę i regularnie odchwaszczaj  całe poletko. Na drugim poletku (próba II) posiej podwójną liczbę nasion rzodkiewki w porównaniu z pierwszym poletkiem i również regularnie usuwaj z niego chwasty. Trzecie poletko (próba III) obsiej tą samą liczbą nasion rzodkiewki, co pierwsze poletko, ale tego poletka nie odchwaszczaj.</a:t>
            </a:r>
          </a:p>
          <a:p>
            <a:pPr algn="l"/>
            <a:endParaRPr lang="pl-PL" sz="2900" dirty="0">
              <a:solidFill>
                <a:schemeClr val="tx1"/>
              </a:solidFill>
              <a:latin typeface="Candara Light" panose="020E0502030303020204" pitchFamily="34" charset="0"/>
            </a:endParaRPr>
          </a:p>
          <a:p>
            <a:pPr algn="l"/>
            <a:r>
              <a:rPr lang="pl-PL" sz="2900" dirty="0">
                <a:solidFill>
                  <a:schemeClr val="tx1"/>
                </a:solidFill>
                <a:latin typeface="Candara Light" panose="020E0502030303020204" pitchFamily="34" charset="0"/>
              </a:rPr>
              <a:t>3. Po sześciu tygodniach zważ 10 korzeni rzodkiewki wyhodowanej na każdym poletku i oblicz ich średnią masę.</a:t>
            </a:r>
          </a:p>
          <a:p>
            <a:pPr algn="l"/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410DD1D-D8A7-438F-B518-58F71E11B5E8}"/>
              </a:ext>
            </a:extLst>
          </p:cNvPr>
          <p:cNvSpPr txBox="1"/>
          <p:nvPr/>
        </p:nvSpPr>
        <p:spPr>
          <a:xfrm>
            <a:off x="10831685" y="3799642"/>
            <a:ext cx="260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91391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ewnętrzne, pole, trawa, brud&#10;&#10;Opis wygenerowany automatycznie">
            <a:extLst>
              <a:ext uri="{FF2B5EF4-FFF2-40B4-BE49-F238E27FC236}">
                <a16:creationId xmlns:a16="http://schemas.microsoft.com/office/drawing/2014/main" id="{CBCB97D7-8260-4863-A5B7-DF8AE572A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6" y="1123527"/>
            <a:ext cx="2552690" cy="46048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 descr="Obraz zawierający zewnętrzne, trawa, brud, wzgórze&#10;&#10;Opis wygenerowany automatycznie">
            <a:extLst>
              <a:ext uri="{FF2B5EF4-FFF2-40B4-BE49-F238E27FC236}">
                <a16:creationId xmlns:a16="http://schemas.microsoft.com/office/drawing/2014/main" id="{EFD715F1-EDE8-4A5C-9503-0CCD9FE42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8" y="1123527"/>
            <a:ext cx="3453600" cy="46048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 descr="Obraz zawierający zewnętrzne, trawa, brud, zielony&#10;&#10;Opis wygenerowany automatycznie">
            <a:extLst>
              <a:ext uri="{FF2B5EF4-FFF2-40B4-BE49-F238E27FC236}">
                <a16:creationId xmlns:a16="http://schemas.microsoft.com/office/drawing/2014/main" id="{5890FA94-F446-454B-816E-D74EE6060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096" y="1123528"/>
            <a:ext cx="345360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44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9B7721-CA55-4D96-A422-68D766021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Segoe Script" panose="030B0504020000000003" pitchFamily="66" charset="0"/>
              </a:rPr>
              <a:t>Próba I</a:t>
            </a:r>
          </a:p>
        </p:txBody>
      </p:sp>
      <p:pic>
        <p:nvPicPr>
          <p:cNvPr id="4" name="Obraz 3" descr="Obraz zawierający żywność, stół, zegar&#10;&#10;Opis wygenerowany automatycznie">
            <a:extLst>
              <a:ext uri="{FF2B5EF4-FFF2-40B4-BE49-F238E27FC236}">
                <a16:creationId xmlns:a16="http://schemas.microsoft.com/office/drawing/2014/main" id="{478B3542-B443-4419-A01D-92424BB99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4" y="1771650"/>
            <a:ext cx="3905245" cy="4629150"/>
          </a:xfrm>
          <a:prstGeom prst="rect">
            <a:avLst/>
          </a:prstGeom>
        </p:spPr>
      </p:pic>
      <p:pic>
        <p:nvPicPr>
          <p:cNvPr id="6" name="Obraz 5" descr="Obraz zawierający stół, żywność, wycinanie, wycięte&#10;&#10;Opis wygenerowany automatycznie">
            <a:extLst>
              <a:ext uri="{FF2B5EF4-FFF2-40B4-BE49-F238E27FC236}">
                <a16:creationId xmlns:a16="http://schemas.microsoft.com/office/drawing/2014/main" id="{E2B59ECC-5386-4324-97A6-DDD7B07A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5453" y="733423"/>
            <a:ext cx="4629150" cy="670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2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FA2420-D6B8-4A3E-8B51-B8092E039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Segoe Script" panose="030B0504020000000003" pitchFamily="66" charset="0"/>
              </a:rPr>
              <a:t>Próba II</a:t>
            </a:r>
          </a:p>
        </p:txBody>
      </p:sp>
      <p:pic>
        <p:nvPicPr>
          <p:cNvPr id="4" name="Obraz 3" descr="Obraz zawierający stół, siedzi, żywność, wycinanie&#10;&#10;Opis wygenerowany automatycznie">
            <a:extLst>
              <a:ext uri="{FF2B5EF4-FFF2-40B4-BE49-F238E27FC236}">
                <a16:creationId xmlns:a16="http://schemas.microsoft.com/office/drawing/2014/main" id="{C6DFD269-2EDB-4209-896F-BD1C7FC86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72189" y="1100134"/>
            <a:ext cx="4124325" cy="6381753"/>
          </a:xfrm>
          <a:prstGeom prst="rect">
            <a:avLst/>
          </a:prstGeom>
        </p:spPr>
      </p:pic>
      <p:pic>
        <p:nvPicPr>
          <p:cNvPr id="6" name="Obraz 5" descr="Obraz zawierający wewnątrz, stół, siedzi, żywność&#10;&#10;Opis wygenerowany automatycznie">
            <a:extLst>
              <a:ext uri="{FF2B5EF4-FFF2-40B4-BE49-F238E27FC236}">
                <a16:creationId xmlns:a16="http://schemas.microsoft.com/office/drawing/2014/main" id="{A82FCC4A-15C1-4DBB-9B9F-BF2360FC9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2228848"/>
            <a:ext cx="37052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3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56EA14-1867-409B-B7A9-C9CBEBAAC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Segoe Script" panose="030B0504020000000003" pitchFamily="66" charset="0"/>
              </a:rPr>
              <a:t>Próba III</a:t>
            </a:r>
          </a:p>
        </p:txBody>
      </p:sp>
      <p:pic>
        <p:nvPicPr>
          <p:cNvPr id="4" name="Obraz 3" descr="Obraz zawierający stół, żywność, siedzi, biały&#10;&#10;Opis wygenerowany automatycznie">
            <a:extLst>
              <a:ext uri="{FF2B5EF4-FFF2-40B4-BE49-F238E27FC236}">
                <a16:creationId xmlns:a16="http://schemas.microsoft.com/office/drawing/2014/main" id="{9214BB22-E844-4E1A-95D5-F9B95F2A8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0676" y="714374"/>
            <a:ext cx="4571999" cy="6858000"/>
          </a:xfrm>
          <a:prstGeom prst="rect">
            <a:avLst/>
          </a:prstGeom>
        </p:spPr>
      </p:pic>
      <p:pic>
        <p:nvPicPr>
          <p:cNvPr id="6" name="Obraz 5" descr="Obraz zawierający budynek, siedzi, zegar, żywność&#10;&#10;Opis wygenerowany automatycznie">
            <a:extLst>
              <a:ext uri="{FF2B5EF4-FFF2-40B4-BE49-F238E27FC236}">
                <a16:creationId xmlns:a16="http://schemas.microsoft.com/office/drawing/2014/main" id="{865881C5-5F68-4066-8BA0-4AA67E772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49" y="1857375"/>
            <a:ext cx="4295775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60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891C27D-8C9D-415C-A639-23D76B7B1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F4C0D6-B7E0-42D0-A57F-6781017A2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4D6D08-A7F1-4445-BA2E-E449562C0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7C1A41-D915-4D26-8D5E-C01B27160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0B663E-F671-4504-99A8-455955469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227" y="805446"/>
            <a:ext cx="6570161" cy="5244497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F89585-ECD6-4B38-96B1-AD41A1BD4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6FCD50-3FE8-4AB2-B746-2CC0EA9D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3E90108-E441-4AF0-A059-613D076C7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B422045-789A-442D-9E39-6FC4EC452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3F4C63FE-9526-4F8E-BCFD-954D2EF94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6903173-40F9-4D45-9EA4-2803D5E25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182454"/>
            <a:ext cx="3238829" cy="3480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 err="1">
                <a:latin typeface="Segoe Script" panose="030B0504020000000003" pitchFamily="66" charset="0"/>
              </a:rPr>
              <a:t>Wyniki</a:t>
            </a:r>
            <a:endParaRPr lang="en-US" sz="4800" cap="all" spc="-100" dirty="0">
              <a:latin typeface="Segoe Script" panose="030B0504020000000003" pitchFamily="66" charset="0"/>
            </a:endParaRP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1A762CEF-D04B-4AED-AE32-61164712A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97370"/>
              </p:ext>
            </p:extLst>
          </p:nvPr>
        </p:nvGraphicFramePr>
        <p:xfrm>
          <a:off x="1295859" y="1992770"/>
          <a:ext cx="5600898" cy="32757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49540">
                  <a:extLst>
                    <a:ext uri="{9D8B030D-6E8A-4147-A177-3AD203B41FA5}">
                      <a16:colId xmlns:a16="http://schemas.microsoft.com/office/drawing/2014/main" val="3696627"/>
                    </a:ext>
                  </a:extLst>
                </a:gridCol>
                <a:gridCol w="3551358">
                  <a:extLst>
                    <a:ext uri="{9D8B030D-6E8A-4147-A177-3AD203B41FA5}">
                      <a16:colId xmlns:a16="http://schemas.microsoft.com/office/drawing/2014/main" val="2605946985"/>
                    </a:ext>
                  </a:extLst>
                </a:gridCol>
              </a:tblGrid>
              <a:tr h="1176719">
                <a:tc>
                  <a:txBody>
                    <a:bodyPr/>
                    <a:lstStyle/>
                    <a:p>
                      <a:pPr algn="ctr"/>
                      <a:r>
                        <a:rPr lang="pl-PL" sz="3100"/>
                        <a:t>Numer próby</a:t>
                      </a:r>
                    </a:p>
                  </a:txBody>
                  <a:tcPr marL="159016" marR="159016" marT="79508" marB="795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100"/>
                        <a:t>Średnia masa 10 korzeni</a:t>
                      </a:r>
                    </a:p>
                  </a:txBody>
                  <a:tcPr marL="159016" marR="159016" marT="79508" marB="79508"/>
                </a:tc>
                <a:extLst>
                  <a:ext uri="{0D108BD9-81ED-4DB2-BD59-A6C34878D82A}">
                    <a16:rowId xmlns:a16="http://schemas.microsoft.com/office/drawing/2014/main" val="1586547042"/>
                  </a:ext>
                </a:extLst>
              </a:tr>
              <a:tr h="699671">
                <a:tc>
                  <a:txBody>
                    <a:bodyPr/>
                    <a:lstStyle/>
                    <a:p>
                      <a:pPr algn="ctr"/>
                      <a:r>
                        <a:rPr lang="pl-PL" sz="3100"/>
                        <a:t>Próba I</a:t>
                      </a:r>
                    </a:p>
                  </a:txBody>
                  <a:tcPr marL="159016" marR="159016" marT="79508" marB="795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100"/>
                        <a:t>8,8g</a:t>
                      </a:r>
                    </a:p>
                  </a:txBody>
                  <a:tcPr marL="159016" marR="159016" marT="79508" marB="79508"/>
                </a:tc>
                <a:extLst>
                  <a:ext uri="{0D108BD9-81ED-4DB2-BD59-A6C34878D82A}">
                    <a16:rowId xmlns:a16="http://schemas.microsoft.com/office/drawing/2014/main" val="1948274030"/>
                  </a:ext>
                </a:extLst>
              </a:tr>
              <a:tr h="699671">
                <a:tc>
                  <a:txBody>
                    <a:bodyPr/>
                    <a:lstStyle/>
                    <a:p>
                      <a:pPr algn="ctr"/>
                      <a:r>
                        <a:rPr lang="pl-PL" sz="3100"/>
                        <a:t>Próba II</a:t>
                      </a:r>
                    </a:p>
                  </a:txBody>
                  <a:tcPr marL="159016" marR="159016" marT="79508" marB="795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100"/>
                        <a:t>6,5g</a:t>
                      </a:r>
                    </a:p>
                  </a:txBody>
                  <a:tcPr marL="159016" marR="159016" marT="79508" marB="79508"/>
                </a:tc>
                <a:extLst>
                  <a:ext uri="{0D108BD9-81ED-4DB2-BD59-A6C34878D82A}">
                    <a16:rowId xmlns:a16="http://schemas.microsoft.com/office/drawing/2014/main" val="1905235052"/>
                  </a:ext>
                </a:extLst>
              </a:tr>
              <a:tr h="699671">
                <a:tc>
                  <a:txBody>
                    <a:bodyPr/>
                    <a:lstStyle/>
                    <a:p>
                      <a:pPr algn="ctr"/>
                      <a:r>
                        <a:rPr lang="pl-PL" sz="3100"/>
                        <a:t>Próba III</a:t>
                      </a:r>
                    </a:p>
                  </a:txBody>
                  <a:tcPr marL="159016" marR="159016" marT="79508" marB="795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100"/>
                        <a:t>2,5g</a:t>
                      </a:r>
                    </a:p>
                  </a:txBody>
                  <a:tcPr marL="159016" marR="159016" marT="79508" marB="79508"/>
                </a:tc>
                <a:extLst>
                  <a:ext uri="{0D108BD9-81ED-4DB2-BD59-A6C34878D82A}">
                    <a16:rowId xmlns:a16="http://schemas.microsoft.com/office/drawing/2014/main" val="3937004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701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LeftStep">
      <a:dk1>
        <a:srgbClr val="000000"/>
      </a:dk1>
      <a:lt1>
        <a:srgbClr val="FFFFFF"/>
      </a:lt1>
      <a:dk2>
        <a:srgbClr val="412439"/>
      </a:dk2>
      <a:lt2>
        <a:srgbClr val="E2E3E8"/>
      </a:lt2>
      <a:accent1>
        <a:srgbClr val="B1A11F"/>
      </a:accent1>
      <a:accent2>
        <a:srgbClr val="D57117"/>
      </a:accent2>
      <a:accent3>
        <a:srgbClr val="E73429"/>
      </a:accent3>
      <a:accent4>
        <a:srgbClr val="D5175B"/>
      </a:accent4>
      <a:accent5>
        <a:srgbClr val="E729BC"/>
      </a:accent5>
      <a:accent6>
        <a:srgbClr val="B117D5"/>
      </a:accent6>
      <a:hlink>
        <a:srgbClr val="6671CC"/>
      </a:hlink>
      <a:folHlink>
        <a:srgbClr val="7F7F7F"/>
      </a:folHlink>
    </a:clrScheme>
    <a:fontScheme name="Savon">
      <a:majorFont>
        <a:latin typeface="Edwardian Script IT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emb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219</Words>
  <Application>Microsoft Office PowerPoint</Application>
  <PresentationFormat>Panoramiczny</PresentationFormat>
  <Paragraphs>32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 Narrow</vt:lpstr>
      <vt:lpstr>Bembo</vt:lpstr>
      <vt:lpstr>Candara Light</vt:lpstr>
      <vt:lpstr>Edwardian Script ITC</vt:lpstr>
      <vt:lpstr>Garamond</vt:lpstr>
      <vt:lpstr>Segoe Script</vt:lpstr>
      <vt:lpstr>SavonVTI</vt:lpstr>
      <vt:lpstr>Wpływ konkurencji na masę korzeni rzodkiewki.</vt:lpstr>
      <vt:lpstr>Problem badawczy:</vt:lpstr>
      <vt:lpstr>Hipoteza:</vt:lpstr>
      <vt:lpstr>Przebieg doświadczenia</vt:lpstr>
      <vt:lpstr>Prezentacja programu PowerPoint</vt:lpstr>
      <vt:lpstr>Próba I</vt:lpstr>
      <vt:lpstr>Próba II</vt:lpstr>
      <vt:lpstr>Próba III</vt:lpstr>
      <vt:lpstr>Wyniki</vt:lpstr>
      <vt:lpstr>wniosek</vt:lpstr>
      <vt:lpstr>1. Próbą kontrolną było poletko I 2.  Konkurencja wewnątrzgatunkowa była widoczna na poletku II 3. Konkurencja międzygatunkowa zachodziła na poletku III</vt:lpstr>
      <vt:lpstr>Dziękuje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Wpływ konkurencji na masę korzeni rzodkiewki.</dc:title>
  <dc:creator>Julia Dundelska</dc:creator>
  <cp:lastModifiedBy>Julia Dundelska</cp:lastModifiedBy>
  <cp:revision>3</cp:revision>
  <dcterms:created xsi:type="dcterms:W3CDTF">2020-05-28T09:22:04Z</dcterms:created>
  <dcterms:modified xsi:type="dcterms:W3CDTF">2020-05-28T10:59:45Z</dcterms:modified>
</cp:coreProperties>
</file>