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6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60"/>
  </p:normalViewPr>
  <p:slideViewPr>
    <p:cSldViewPr>
      <p:cViewPr>
        <p:scale>
          <a:sx n="80" d="100"/>
          <a:sy n="80" d="100"/>
        </p:scale>
        <p:origin x="-8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o&#353;it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Zo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>
        <c:manualLayout>
          <c:layoutTarget val="inner"/>
          <c:xMode val="edge"/>
          <c:yMode val="edge"/>
          <c:x val="5.7744285816441032E-2"/>
          <c:y val="0.10185185185185186"/>
          <c:w val="0.94225571418355958"/>
          <c:h val="0.89814814814814858"/>
        </c:manualLayout>
      </c:layout>
      <c:scatterChart>
        <c:scatterStyle val="smoothMarker"/>
        <c:ser>
          <c:idx val="1"/>
          <c:order val="1"/>
          <c:marker>
            <c:symbol val="none"/>
          </c:marker>
          <c:xVal>
            <c:numRef>
              <c:f>Hárok1!$B$5:$B$68</c:f>
              <c:numCache>
                <c:formatCode>General</c:formatCode>
                <c:ptCount val="6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1.7000000000000006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</c:numCache>
            </c:numRef>
          </c:xVal>
          <c:yVal>
            <c:numRef>
              <c:f>Hárok1!$C$5:$C$68</c:f>
              <c:numCache>
                <c:formatCode>General</c:formatCode>
                <c:ptCount val="64"/>
                <c:pt idx="0">
                  <c:v>0</c:v>
                </c:pt>
                <c:pt idx="1">
                  <c:v>9.9833416646828196E-2</c:v>
                </c:pt>
                <c:pt idx="2">
                  <c:v>0.19866933079506149</c:v>
                </c:pt>
                <c:pt idx="3">
                  <c:v>0.29552020666133955</c:v>
                </c:pt>
                <c:pt idx="4">
                  <c:v>0.38941834230865102</c:v>
                </c:pt>
                <c:pt idx="5">
                  <c:v>0.47942553860420323</c:v>
                </c:pt>
                <c:pt idx="6">
                  <c:v>0.56464247339503604</c:v>
                </c:pt>
                <c:pt idx="7">
                  <c:v>0.64421768723769102</c:v>
                </c:pt>
                <c:pt idx="8">
                  <c:v>0.71735609089952279</c:v>
                </c:pt>
                <c:pt idx="9">
                  <c:v>0.78332690962748341</c:v>
                </c:pt>
                <c:pt idx="10">
                  <c:v>0.8414709848078965</c:v>
                </c:pt>
                <c:pt idx="11">
                  <c:v>0.89120736006143531</c:v>
                </c:pt>
                <c:pt idx="12">
                  <c:v>0.93203908596722584</c:v>
                </c:pt>
                <c:pt idx="13">
                  <c:v>0.96355818541719296</c:v>
                </c:pt>
                <c:pt idx="14">
                  <c:v>0.9854497299884597</c:v>
                </c:pt>
                <c:pt idx="15">
                  <c:v>0.99749498660405445</c:v>
                </c:pt>
                <c:pt idx="16">
                  <c:v>0.99957360304150511</c:v>
                </c:pt>
                <c:pt idx="17">
                  <c:v>0.99166481045246868</c:v>
                </c:pt>
                <c:pt idx="18">
                  <c:v>0.97384763087819592</c:v>
                </c:pt>
                <c:pt idx="19">
                  <c:v>0.94630008768741469</c:v>
                </c:pt>
                <c:pt idx="20">
                  <c:v>0.90929742682568171</c:v>
                </c:pt>
                <c:pt idx="21">
                  <c:v>0.86320936664887471</c:v>
                </c:pt>
                <c:pt idx="22">
                  <c:v>0.80849640381959054</c:v>
                </c:pt>
                <c:pt idx="23">
                  <c:v>0.74570521217672137</c:v>
                </c:pt>
                <c:pt idx="24">
                  <c:v>0.67546318055115051</c:v>
                </c:pt>
                <c:pt idx="25">
                  <c:v>0.59847214410395599</c:v>
                </c:pt>
                <c:pt idx="26">
                  <c:v>0.51550137182146338</c:v>
                </c:pt>
                <c:pt idx="27">
                  <c:v>0.42737988023383022</c:v>
                </c:pt>
                <c:pt idx="28">
                  <c:v>0.33498815015590555</c:v>
                </c:pt>
                <c:pt idx="29">
                  <c:v>0.23924932921398243</c:v>
                </c:pt>
                <c:pt idx="30">
                  <c:v>0.14112000805986719</c:v>
                </c:pt>
                <c:pt idx="31">
                  <c:v>4.1580662433290484E-2</c:v>
                </c:pt>
                <c:pt idx="32">
                  <c:v>-5.8374143427580086E-2</c:v>
                </c:pt>
                <c:pt idx="33">
                  <c:v>-0.15774569414324838</c:v>
                </c:pt>
                <c:pt idx="34">
                  <c:v>-0.255541102026831</c:v>
                </c:pt>
                <c:pt idx="35">
                  <c:v>-0.35078322768962006</c:v>
                </c:pt>
                <c:pt idx="36">
                  <c:v>-0.44252044329485313</c:v>
                </c:pt>
                <c:pt idx="37">
                  <c:v>-0.5298361409084934</c:v>
                </c:pt>
                <c:pt idx="38">
                  <c:v>-0.61185789094271892</c:v>
                </c:pt>
                <c:pt idx="39">
                  <c:v>-0.6877661591839741</c:v>
                </c:pt>
                <c:pt idx="40">
                  <c:v>-0.7568024953079282</c:v>
                </c:pt>
                <c:pt idx="41">
                  <c:v>-0.8182771110644107</c:v>
                </c:pt>
                <c:pt idx="42">
                  <c:v>-0.87157577241358952</c:v>
                </c:pt>
                <c:pt idx="43">
                  <c:v>-0.9161659367494549</c:v>
                </c:pt>
                <c:pt idx="44">
                  <c:v>-0.95160207388951645</c:v>
                </c:pt>
                <c:pt idx="45">
                  <c:v>-0.97753011766509712</c:v>
                </c:pt>
                <c:pt idx="46">
                  <c:v>-0.99369100363346496</c:v>
                </c:pt>
                <c:pt idx="47">
                  <c:v>-0.99992325756410139</c:v>
                </c:pt>
                <c:pt idx="48">
                  <c:v>-0.99616460883584057</c:v>
                </c:pt>
                <c:pt idx="49">
                  <c:v>-0.9824526126243327</c:v>
                </c:pt>
                <c:pt idx="50">
                  <c:v>-0.95892427466313934</c:v>
                </c:pt>
                <c:pt idx="51">
                  <c:v>-0.92581468232773245</c:v>
                </c:pt>
                <c:pt idx="52">
                  <c:v>-0.88345465572015303</c:v>
                </c:pt>
                <c:pt idx="53">
                  <c:v>-0.83226744222390125</c:v>
                </c:pt>
                <c:pt idx="54">
                  <c:v>-0.77276448755598759</c:v>
                </c:pt>
                <c:pt idx="55">
                  <c:v>-0.70554032557039192</c:v>
                </c:pt>
                <c:pt idx="56">
                  <c:v>-0.63126663787232151</c:v>
                </c:pt>
                <c:pt idx="57">
                  <c:v>-0.55068554259763769</c:v>
                </c:pt>
                <c:pt idx="58">
                  <c:v>-0.46460217941375737</c:v>
                </c:pt>
                <c:pt idx="59">
                  <c:v>-0.37387666483023657</c:v>
                </c:pt>
                <c:pt idx="60">
                  <c:v>-0.27941549819892586</c:v>
                </c:pt>
                <c:pt idx="61">
                  <c:v>-0.1821625042720959</c:v>
                </c:pt>
                <c:pt idx="62">
                  <c:v>-8.3089402817496522E-2</c:v>
                </c:pt>
                <c:pt idx="63">
                  <c:v>1.6813900484349713E-2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rgbClr val="EB641B">
                  <a:lumMod val="50000"/>
                </a:srgbClr>
              </a:solidFill>
            </a:ln>
          </c:spPr>
          <c:marker>
            <c:symbol val="none"/>
          </c:marker>
          <c:xVal>
            <c:numRef>
              <c:f>Hárok1!$B$5:$B$68</c:f>
              <c:numCache>
                <c:formatCode>General</c:formatCode>
                <c:ptCount val="6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1.7000000000000006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</c:numCache>
            </c:numRef>
          </c:xVal>
          <c:yVal>
            <c:numRef>
              <c:f>Hárok1!$C$5:$C$68</c:f>
              <c:numCache>
                <c:formatCode>General</c:formatCode>
                <c:ptCount val="64"/>
                <c:pt idx="0">
                  <c:v>0</c:v>
                </c:pt>
                <c:pt idx="1">
                  <c:v>9.9833416646828196E-2</c:v>
                </c:pt>
                <c:pt idx="2">
                  <c:v>0.19866933079506149</c:v>
                </c:pt>
                <c:pt idx="3">
                  <c:v>0.29552020666133955</c:v>
                </c:pt>
                <c:pt idx="4">
                  <c:v>0.38941834230865102</c:v>
                </c:pt>
                <c:pt idx="5">
                  <c:v>0.47942553860420323</c:v>
                </c:pt>
                <c:pt idx="6">
                  <c:v>0.56464247339503604</c:v>
                </c:pt>
                <c:pt idx="7">
                  <c:v>0.64421768723769102</c:v>
                </c:pt>
                <c:pt idx="8">
                  <c:v>0.71735609089952279</c:v>
                </c:pt>
                <c:pt idx="9">
                  <c:v>0.78332690962748341</c:v>
                </c:pt>
                <c:pt idx="10">
                  <c:v>0.8414709848078965</c:v>
                </c:pt>
                <c:pt idx="11">
                  <c:v>0.89120736006143531</c:v>
                </c:pt>
                <c:pt idx="12">
                  <c:v>0.93203908596722584</c:v>
                </c:pt>
                <c:pt idx="13">
                  <c:v>0.96355818541719296</c:v>
                </c:pt>
                <c:pt idx="14">
                  <c:v>0.9854497299884597</c:v>
                </c:pt>
                <c:pt idx="15">
                  <c:v>0.99749498660405445</c:v>
                </c:pt>
                <c:pt idx="16">
                  <c:v>0.99957360304150511</c:v>
                </c:pt>
                <c:pt idx="17">
                  <c:v>0.99166481045246868</c:v>
                </c:pt>
                <c:pt idx="18">
                  <c:v>0.97384763087819592</c:v>
                </c:pt>
                <c:pt idx="19">
                  <c:v>0.94630008768741469</c:v>
                </c:pt>
                <c:pt idx="20">
                  <c:v>0.90929742682568171</c:v>
                </c:pt>
                <c:pt idx="21">
                  <c:v>0.86320936664887471</c:v>
                </c:pt>
                <c:pt idx="22">
                  <c:v>0.80849640381959054</c:v>
                </c:pt>
                <c:pt idx="23">
                  <c:v>0.74570521217672137</c:v>
                </c:pt>
                <c:pt idx="24">
                  <c:v>0.67546318055115051</c:v>
                </c:pt>
                <c:pt idx="25">
                  <c:v>0.59847214410395599</c:v>
                </c:pt>
                <c:pt idx="26">
                  <c:v>0.51550137182146338</c:v>
                </c:pt>
                <c:pt idx="27">
                  <c:v>0.42737988023383022</c:v>
                </c:pt>
                <c:pt idx="28">
                  <c:v>0.33498815015590555</c:v>
                </c:pt>
                <c:pt idx="29">
                  <c:v>0.23924932921398243</c:v>
                </c:pt>
                <c:pt idx="30">
                  <c:v>0.14112000805986719</c:v>
                </c:pt>
                <c:pt idx="31">
                  <c:v>4.1580662433290484E-2</c:v>
                </c:pt>
                <c:pt idx="32">
                  <c:v>-5.8374143427580086E-2</c:v>
                </c:pt>
                <c:pt idx="33">
                  <c:v>-0.15774569414324838</c:v>
                </c:pt>
                <c:pt idx="34">
                  <c:v>-0.255541102026831</c:v>
                </c:pt>
                <c:pt idx="35">
                  <c:v>-0.35078322768962006</c:v>
                </c:pt>
                <c:pt idx="36">
                  <c:v>-0.44252044329485313</c:v>
                </c:pt>
                <c:pt idx="37">
                  <c:v>-0.5298361409084934</c:v>
                </c:pt>
                <c:pt idx="38">
                  <c:v>-0.61185789094271892</c:v>
                </c:pt>
                <c:pt idx="39">
                  <c:v>-0.6877661591839741</c:v>
                </c:pt>
                <c:pt idx="40">
                  <c:v>-0.7568024953079282</c:v>
                </c:pt>
                <c:pt idx="41">
                  <c:v>-0.8182771110644107</c:v>
                </c:pt>
                <c:pt idx="42">
                  <c:v>-0.87157577241358952</c:v>
                </c:pt>
                <c:pt idx="43">
                  <c:v>-0.9161659367494549</c:v>
                </c:pt>
                <c:pt idx="44">
                  <c:v>-0.95160207388951645</c:v>
                </c:pt>
                <c:pt idx="45">
                  <c:v>-0.97753011766509712</c:v>
                </c:pt>
                <c:pt idx="46">
                  <c:v>-0.99369100363346496</c:v>
                </c:pt>
                <c:pt idx="47">
                  <c:v>-0.99992325756410139</c:v>
                </c:pt>
                <c:pt idx="48">
                  <c:v>-0.99616460883584057</c:v>
                </c:pt>
                <c:pt idx="49">
                  <c:v>-0.9824526126243327</c:v>
                </c:pt>
                <c:pt idx="50">
                  <c:v>-0.95892427466313934</c:v>
                </c:pt>
                <c:pt idx="51">
                  <c:v>-0.92581468232773245</c:v>
                </c:pt>
                <c:pt idx="52">
                  <c:v>-0.88345465572015303</c:v>
                </c:pt>
                <c:pt idx="53">
                  <c:v>-0.83226744222390125</c:v>
                </c:pt>
                <c:pt idx="54">
                  <c:v>-0.77276448755598759</c:v>
                </c:pt>
                <c:pt idx="55">
                  <c:v>-0.70554032557039192</c:v>
                </c:pt>
                <c:pt idx="56">
                  <c:v>-0.63126663787232151</c:v>
                </c:pt>
                <c:pt idx="57">
                  <c:v>-0.55068554259763769</c:v>
                </c:pt>
                <c:pt idx="58">
                  <c:v>-0.46460217941375737</c:v>
                </c:pt>
                <c:pt idx="59">
                  <c:v>-0.37387666483023657</c:v>
                </c:pt>
                <c:pt idx="60">
                  <c:v>-0.27941549819892586</c:v>
                </c:pt>
                <c:pt idx="61">
                  <c:v>-0.1821625042720959</c:v>
                </c:pt>
                <c:pt idx="62">
                  <c:v>-8.3089402817496522E-2</c:v>
                </c:pt>
                <c:pt idx="63">
                  <c:v>1.6813900484349713E-2</c:v>
                </c:pt>
              </c:numCache>
            </c:numRef>
          </c:yVal>
          <c:smooth val="1"/>
        </c:ser>
        <c:axId val="74216576"/>
        <c:axId val="74218496"/>
      </c:scatterChart>
      <c:valAx>
        <c:axId val="74216576"/>
        <c:scaling>
          <c:orientation val="minMax"/>
        </c:scaling>
        <c:delete val="1"/>
        <c:axPos val="b"/>
        <c:numFmt formatCode="General" sourceLinked="1"/>
        <c:tickLblPos val="none"/>
        <c:crossAx val="74218496"/>
        <c:crosses val="autoZero"/>
        <c:crossBetween val="midCat"/>
      </c:valAx>
      <c:valAx>
        <c:axId val="74218496"/>
        <c:scaling>
          <c:orientation val="minMax"/>
        </c:scaling>
        <c:delete val="1"/>
        <c:axPos val="l"/>
        <c:numFmt formatCode="General" sourceLinked="1"/>
        <c:tickLblPos val="none"/>
        <c:crossAx val="7421657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scatterChart>
        <c:scatterStyle val="smoothMarker"/>
        <c:ser>
          <c:idx val="1"/>
          <c:order val="1"/>
          <c:marker>
            <c:symbol val="none"/>
          </c:marker>
          <c:xVal>
            <c:numRef>
              <c:f>Hárok1!$B$5:$B$68</c:f>
              <c:numCache>
                <c:formatCode>General</c:formatCode>
                <c:ptCount val="6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</c:numCache>
            </c:numRef>
          </c:xVal>
          <c:yVal>
            <c:numRef>
              <c:f>Hárok1!$C$5:$C$68</c:f>
              <c:numCache>
                <c:formatCode>General</c:formatCode>
                <c:ptCount val="64"/>
                <c:pt idx="0">
                  <c:v>0</c:v>
                </c:pt>
                <c:pt idx="1">
                  <c:v>9.9833416646828196E-2</c:v>
                </c:pt>
                <c:pt idx="2">
                  <c:v>0.19866933079506144</c:v>
                </c:pt>
                <c:pt idx="3">
                  <c:v>0.29552020666133955</c:v>
                </c:pt>
                <c:pt idx="4">
                  <c:v>0.38941834230865102</c:v>
                </c:pt>
                <c:pt idx="5">
                  <c:v>0.47942553860420323</c:v>
                </c:pt>
                <c:pt idx="6">
                  <c:v>0.56464247339503604</c:v>
                </c:pt>
                <c:pt idx="7">
                  <c:v>0.64421768723769102</c:v>
                </c:pt>
                <c:pt idx="8">
                  <c:v>0.71735609089952279</c:v>
                </c:pt>
                <c:pt idx="9">
                  <c:v>0.78332690962748341</c:v>
                </c:pt>
                <c:pt idx="10">
                  <c:v>0.8414709848078965</c:v>
                </c:pt>
                <c:pt idx="11">
                  <c:v>0.89120736006143508</c:v>
                </c:pt>
                <c:pt idx="12">
                  <c:v>0.93203908596722584</c:v>
                </c:pt>
                <c:pt idx="13">
                  <c:v>0.96355818541719296</c:v>
                </c:pt>
                <c:pt idx="14">
                  <c:v>0.9854497299884597</c:v>
                </c:pt>
                <c:pt idx="15">
                  <c:v>0.99749498660405445</c:v>
                </c:pt>
                <c:pt idx="16">
                  <c:v>0.99957360304150511</c:v>
                </c:pt>
                <c:pt idx="17">
                  <c:v>0.99166481045246868</c:v>
                </c:pt>
                <c:pt idx="18">
                  <c:v>0.97384763087819615</c:v>
                </c:pt>
                <c:pt idx="19">
                  <c:v>0.94630008768741469</c:v>
                </c:pt>
                <c:pt idx="20">
                  <c:v>0.90929742682568171</c:v>
                </c:pt>
                <c:pt idx="21">
                  <c:v>0.86320936664887471</c:v>
                </c:pt>
                <c:pt idx="22">
                  <c:v>0.80849640381959054</c:v>
                </c:pt>
                <c:pt idx="23">
                  <c:v>0.74570521217672137</c:v>
                </c:pt>
                <c:pt idx="24">
                  <c:v>0.67546318055115051</c:v>
                </c:pt>
                <c:pt idx="25">
                  <c:v>0.59847214410395577</c:v>
                </c:pt>
                <c:pt idx="26">
                  <c:v>0.51550137182146338</c:v>
                </c:pt>
                <c:pt idx="27">
                  <c:v>0.42737988023383022</c:v>
                </c:pt>
                <c:pt idx="28">
                  <c:v>0.33498815015590555</c:v>
                </c:pt>
                <c:pt idx="29">
                  <c:v>0.23924932921398243</c:v>
                </c:pt>
                <c:pt idx="30">
                  <c:v>0.14112000805986719</c:v>
                </c:pt>
                <c:pt idx="31">
                  <c:v>4.1580662433290477E-2</c:v>
                </c:pt>
                <c:pt idx="32">
                  <c:v>-5.8374143427580086E-2</c:v>
                </c:pt>
                <c:pt idx="33">
                  <c:v>-0.15774569414324838</c:v>
                </c:pt>
                <c:pt idx="34">
                  <c:v>-0.255541102026831</c:v>
                </c:pt>
                <c:pt idx="35">
                  <c:v>-0.35078322768962006</c:v>
                </c:pt>
                <c:pt idx="36">
                  <c:v>-0.44252044329485307</c:v>
                </c:pt>
                <c:pt idx="37">
                  <c:v>-0.5298361409084934</c:v>
                </c:pt>
                <c:pt idx="38">
                  <c:v>-0.61185789094271892</c:v>
                </c:pt>
                <c:pt idx="39">
                  <c:v>-0.68776615918397388</c:v>
                </c:pt>
                <c:pt idx="40">
                  <c:v>-0.7568024953079282</c:v>
                </c:pt>
                <c:pt idx="41">
                  <c:v>-0.8182771110644107</c:v>
                </c:pt>
                <c:pt idx="42">
                  <c:v>-0.87157577241358952</c:v>
                </c:pt>
                <c:pt idx="43">
                  <c:v>-0.9161659367494549</c:v>
                </c:pt>
                <c:pt idx="44">
                  <c:v>-0.95160207388951645</c:v>
                </c:pt>
                <c:pt idx="45">
                  <c:v>-0.97753011766509734</c:v>
                </c:pt>
                <c:pt idx="46">
                  <c:v>-0.99369100363346496</c:v>
                </c:pt>
                <c:pt idx="47">
                  <c:v>-0.99992325756410139</c:v>
                </c:pt>
                <c:pt idx="48">
                  <c:v>-0.99616460883584057</c:v>
                </c:pt>
                <c:pt idx="49">
                  <c:v>-0.9824526126243327</c:v>
                </c:pt>
                <c:pt idx="50">
                  <c:v>-0.95892427466313934</c:v>
                </c:pt>
                <c:pt idx="51">
                  <c:v>-0.92581468232773245</c:v>
                </c:pt>
                <c:pt idx="52">
                  <c:v>-0.8834546557201528</c:v>
                </c:pt>
                <c:pt idx="53">
                  <c:v>-0.83226744222390125</c:v>
                </c:pt>
                <c:pt idx="54">
                  <c:v>-0.7727644875559877</c:v>
                </c:pt>
                <c:pt idx="55">
                  <c:v>-0.70554032557039192</c:v>
                </c:pt>
                <c:pt idx="56">
                  <c:v>-0.63126663787232151</c:v>
                </c:pt>
                <c:pt idx="57">
                  <c:v>-0.55068554259763769</c:v>
                </c:pt>
                <c:pt idx="58">
                  <c:v>-0.46460217941375737</c:v>
                </c:pt>
                <c:pt idx="59">
                  <c:v>-0.37387666483023657</c:v>
                </c:pt>
                <c:pt idx="60">
                  <c:v>-0.27941549819892586</c:v>
                </c:pt>
                <c:pt idx="61">
                  <c:v>-0.1821625042720959</c:v>
                </c:pt>
                <c:pt idx="62">
                  <c:v>-8.3089402817496522E-2</c:v>
                </c:pt>
                <c:pt idx="63">
                  <c:v>1.6813900484349713E-2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Hárok1!$B$5:$B$68</c:f>
              <c:numCache>
                <c:formatCode>General</c:formatCode>
                <c:ptCount val="64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</c:v>
                </c:pt>
                <c:pt idx="41">
                  <c:v>4.0999999999999996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4.5999999999999996</c:v>
                </c:pt>
                <c:pt idx="47">
                  <c:v>4.7</c:v>
                </c:pt>
                <c:pt idx="48">
                  <c:v>4.8</c:v>
                </c:pt>
                <c:pt idx="49">
                  <c:v>4.9000000000000004</c:v>
                </c:pt>
                <c:pt idx="50">
                  <c:v>5</c:v>
                </c:pt>
                <c:pt idx="51">
                  <c:v>5.0999999999999996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</c:numCache>
            </c:numRef>
          </c:xVal>
          <c:yVal>
            <c:numRef>
              <c:f>Hárok1!$C$5:$C$68</c:f>
              <c:numCache>
                <c:formatCode>General</c:formatCode>
                <c:ptCount val="64"/>
                <c:pt idx="0">
                  <c:v>0</c:v>
                </c:pt>
                <c:pt idx="1">
                  <c:v>9.9833416646828196E-2</c:v>
                </c:pt>
                <c:pt idx="2">
                  <c:v>0.19866933079506144</c:v>
                </c:pt>
                <c:pt idx="3">
                  <c:v>0.29552020666133955</c:v>
                </c:pt>
                <c:pt idx="4">
                  <c:v>0.38941834230865102</c:v>
                </c:pt>
                <c:pt idx="5">
                  <c:v>0.47942553860420323</c:v>
                </c:pt>
                <c:pt idx="6">
                  <c:v>0.56464247339503604</c:v>
                </c:pt>
                <c:pt idx="7">
                  <c:v>0.64421768723769102</c:v>
                </c:pt>
                <c:pt idx="8">
                  <c:v>0.71735609089952279</c:v>
                </c:pt>
                <c:pt idx="9">
                  <c:v>0.78332690962748341</c:v>
                </c:pt>
                <c:pt idx="10">
                  <c:v>0.8414709848078965</c:v>
                </c:pt>
                <c:pt idx="11">
                  <c:v>0.89120736006143508</c:v>
                </c:pt>
                <c:pt idx="12">
                  <c:v>0.93203908596722584</c:v>
                </c:pt>
                <c:pt idx="13">
                  <c:v>0.96355818541719296</c:v>
                </c:pt>
                <c:pt idx="14">
                  <c:v>0.9854497299884597</c:v>
                </c:pt>
                <c:pt idx="15">
                  <c:v>0.99749498660405445</c:v>
                </c:pt>
                <c:pt idx="16">
                  <c:v>0.99957360304150511</c:v>
                </c:pt>
                <c:pt idx="17">
                  <c:v>0.99166481045246868</c:v>
                </c:pt>
                <c:pt idx="18">
                  <c:v>0.97384763087819615</c:v>
                </c:pt>
                <c:pt idx="19">
                  <c:v>0.94630008768741469</c:v>
                </c:pt>
                <c:pt idx="20">
                  <c:v>0.90929742682568171</c:v>
                </c:pt>
                <c:pt idx="21">
                  <c:v>0.86320936664887471</c:v>
                </c:pt>
                <c:pt idx="22">
                  <c:v>0.80849640381959054</c:v>
                </c:pt>
                <c:pt idx="23">
                  <c:v>0.74570521217672137</c:v>
                </c:pt>
                <c:pt idx="24">
                  <c:v>0.67546318055115051</c:v>
                </c:pt>
                <c:pt idx="25">
                  <c:v>0.59847214410395577</c:v>
                </c:pt>
                <c:pt idx="26">
                  <c:v>0.51550137182146338</c:v>
                </c:pt>
                <c:pt idx="27">
                  <c:v>0.42737988023383022</c:v>
                </c:pt>
                <c:pt idx="28">
                  <c:v>0.33498815015590555</c:v>
                </c:pt>
                <c:pt idx="29">
                  <c:v>0.23924932921398243</c:v>
                </c:pt>
                <c:pt idx="30">
                  <c:v>0.14112000805986719</c:v>
                </c:pt>
                <c:pt idx="31">
                  <c:v>4.1580662433290477E-2</c:v>
                </c:pt>
                <c:pt idx="32">
                  <c:v>-5.8374143427580086E-2</c:v>
                </c:pt>
                <c:pt idx="33">
                  <c:v>-0.15774569414324838</c:v>
                </c:pt>
                <c:pt idx="34">
                  <c:v>-0.255541102026831</c:v>
                </c:pt>
                <c:pt idx="35">
                  <c:v>-0.35078322768962006</c:v>
                </c:pt>
                <c:pt idx="36">
                  <c:v>-0.44252044329485307</c:v>
                </c:pt>
                <c:pt idx="37">
                  <c:v>-0.5298361409084934</c:v>
                </c:pt>
                <c:pt idx="38">
                  <c:v>-0.61185789094271892</c:v>
                </c:pt>
                <c:pt idx="39">
                  <c:v>-0.68776615918397388</c:v>
                </c:pt>
                <c:pt idx="40">
                  <c:v>-0.7568024953079282</c:v>
                </c:pt>
                <c:pt idx="41">
                  <c:v>-0.8182771110644107</c:v>
                </c:pt>
                <c:pt idx="42">
                  <c:v>-0.87157577241358952</c:v>
                </c:pt>
                <c:pt idx="43">
                  <c:v>-0.9161659367494549</c:v>
                </c:pt>
                <c:pt idx="44">
                  <c:v>-0.95160207388951645</c:v>
                </c:pt>
                <c:pt idx="45">
                  <c:v>-0.97753011766509734</c:v>
                </c:pt>
                <c:pt idx="46">
                  <c:v>-0.99369100363346496</c:v>
                </c:pt>
                <c:pt idx="47">
                  <c:v>-0.99992325756410139</c:v>
                </c:pt>
                <c:pt idx="48">
                  <c:v>-0.99616460883584057</c:v>
                </c:pt>
                <c:pt idx="49">
                  <c:v>-0.9824526126243327</c:v>
                </c:pt>
                <c:pt idx="50">
                  <c:v>-0.95892427466313934</c:v>
                </c:pt>
                <c:pt idx="51">
                  <c:v>-0.92581468232773245</c:v>
                </c:pt>
                <c:pt idx="52">
                  <c:v>-0.8834546557201528</c:v>
                </c:pt>
                <c:pt idx="53">
                  <c:v>-0.83226744222390125</c:v>
                </c:pt>
                <c:pt idx="54">
                  <c:v>-0.7727644875559877</c:v>
                </c:pt>
                <c:pt idx="55">
                  <c:v>-0.70554032557039192</c:v>
                </c:pt>
                <c:pt idx="56">
                  <c:v>-0.63126663787232151</c:v>
                </c:pt>
                <c:pt idx="57">
                  <c:v>-0.55068554259763769</c:v>
                </c:pt>
                <c:pt idx="58">
                  <c:v>-0.46460217941375737</c:v>
                </c:pt>
                <c:pt idx="59">
                  <c:v>-0.37387666483023657</c:v>
                </c:pt>
                <c:pt idx="60">
                  <c:v>-0.27941549819892586</c:v>
                </c:pt>
                <c:pt idx="61">
                  <c:v>-0.1821625042720959</c:v>
                </c:pt>
                <c:pt idx="62">
                  <c:v>-8.3089402817496522E-2</c:v>
                </c:pt>
                <c:pt idx="63">
                  <c:v>1.6813900484349713E-2</c:v>
                </c:pt>
              </c:numCache>
            </c:numRef>
          </c:yVal>
          <c:smooth val="1"/>
        </c:ser>
        <c:axId val="74902528"/>
        <c:axId val="76292864"/>
      </c:scatterChart>
      <c:valAx>
        <c:axId val="74902528"/>
        <c:scaling>
          <c:orientation val="minMax"/>
        </c:scaling>
        <c:delete val="1"/>
        <c:axPos val="b"/>
        <c:numFmt formatCode="General" sourceLinked="1"/>
        <c:tickLblPos val="none"/>
        <c:crossAx val="76292864"/>
        <c:crosses val="autoZero"/>
        <c:crossBetween val="midCat"/>
      </c:valAx>
      <c:valAx>
        <c:axId val="76292864"/>
        <c:scaling>
          <c:orientation val="minMax"/>
        </c:scaling>
        <c:delete val="1"/>
        <c:axPos val="l"/>
        <c:numFmt formatCode="General" sourceLinked="1"/>
        <c:tickLblPos val="none"/>
        <c:crossAx val="74902528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0.07382</cdr:x>
      <cdr:y>0.13256</cdr:y>
    </cdr:to>
    <cdr:sp macro="" textlink="">
      <cdr:nvSpPr>
        <cdr:cNvPr id="2" name="BlokTextu 22"/>
        <cdr:cNvSpPr txBox="1"/>
      </cdr:nvSpPr>
      <cdr:spPr>
        <a:xfrm xmlns:a="http://schemas.openxmlformats.org/drawingml/2006/main">
          <a:off x="0" y="0"/>
          <a:ext cx="35719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k-SK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Schoolbook"/>
            </a:defRPr>
          </a:lvl9pPr>
        </a:lstStyle>
        <a:p xmlns:a="http://schemas.openxmlformats.org/drawingml/2006/main">
          <a:endParaRPr lang="sk-SK" b="1" dirty="0">
            <a:solidFill>
              <a:srgbClr val="00B0F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872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8956-349D-49B3-AEAF-D20536D7F54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287qd4uI7-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285860"/>
            <a:ext cx="6172200" cy="137160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Milí žiaci. Tento týždeň si povieme niečo o vzájomnej premene pohybovej a polohovej energii. Do zošitov si napíšte názov, ktorý je na druhej snímke. Obrázok na 3. snímke a 5. snímke prekreslite do zošita a poznámky z tejto témy sú podčiarknuté vety v prezentácií. </a:t>
            </a:r>
          </a:p>
          <a:p>
            <a:r>
              <a:rPr lang="sk-SK" dirty="0" smtClean="0"/>
              <a:t>Pekný týždeň vám prajem. Odfotené poznámky mi </a:t>
            </a:r>
            <a:r>
              <a:rPr lang="sk-SK" dirty="0" err="1" smtClean="0"/>
              <a:t>prepošlite</a:t>
            </a:r>
            <a:r>
              <a:rPr lang="sk-SK" dirty="0" smtClean="0"/>
              <a:t> na email do 7.5.2020 na </a:t>
            </a:r>
            <a:r>
              <a:rPr lang="sk-SK" smtClean="0"/>
              <a:t>martinaonuf@centrum.sk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836712"/>
            <a:ext cx="61722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/>
              <a:t>Práca. Výkon. energia</a:t>
            </a:r>
            <a:endParaRPr lang="sk-SK" sz="66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85918" y="3357562"/>
            <a:ext cx="7096302" cy="30003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Vzájomná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premena pohybovej a polohovej energie.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Zákon zachovania energie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://zsgorazdova.sk/wp-content/uploads/2013/04/cyklist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513408" flipH="1">
            <a:off x="3484868" y="2940129"/>
            <a:ext cx="955308" cy="785818"/>
          </a:xfrm>
          <a:prstGeom prst="rect">
            <a:avLst/>
          </a:prstGeom>
          <a:noFill/>
        </p:spPr>
      </p:pic>
      <p:pic>
        <p:nvPicPr>
          <p:cNvPr id="24" name="Picture 2" descr="http://zsgorazdova.sk/wp-content/uploads/2013/04/cyklist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43174" y="3643314"/>
            <a:ext cx="955308" cy="785818"/>
          </a:xfrm>
          <a:prstGeom prst="rect">
            <a:avLst/>
          </a:prstGeom>
          <a:noFill/>
        </p:spPr>
      </p:pic>
      <p:pic>
        <p:nvPicPr>
          <p:cNvPr id="18" name="Picture 2" descr="http://zsgorazdova.sk/wp-content/uploads/2013/04/cyklist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36736" flipH="1">
            <a:off x="1846824" y="2797081"/>
            <a:ext cx="955308" cy="785818"/>
          </a:xfrm>
          <a:prstGeom prst="rect">
            <a:avLst/>
          </a:prstGeom>
          <a:noFill/>
        </p:spPr>
      </p:pic>
      <p:pic>
        <p:nvPicPr>
          <p:cNvPr id="1026" name="Picture 2" descr="http://zsgorazdova.sk/wp-content/uploads/2013/04/cyklist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2910" y="2000240"/>
            <a:ext cx="955308" cy="78581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Cyklista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8043890" cy="6072206"/>
          </a:xfrm>
        </p:spPr>
        <p:txBody>
          <a:bodyPr>
            <a:normAutofit/>
          </a:bodyPr>
          <a:lstStyle/>
          <a:p>
            <a:r>
              <a:rPr lang="sk-SK" dirty="0" smtClean="0"/>
              <a:t>Cyklista sa spúšťa z kopca bez „</a:t>
            </a:r>
            <a:r>
              <a:rPr lang="sk-SK" dirty="0" err="1" smtClean="0"/>
              <a:t>pedálovania</a:t>
            </a:r>
            <a:r>
              <a:rPr lang="sk-SK" dirty="0" smtClean="0"/>
              <a:t>“.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cxnSp>
        <p:nvCxnSpPr>
          <p:cNvPr id="15" name="Rovná spojovacia šípka 14"/>
          <p:cNvCxnSpPr/>
          <p:nvPr/>
        </p:nvCxnSpPr>
        <p:spPr>
          <a:xfrm rot="5400000">
            <a:off x="322233" y="3606801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642910" y="34290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h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214414" y="135729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Ep</a:t>
            </a:r>
            <a:r>
              <a:rPr lang="sk-SK" sz="2000" dirty="0" smtClean="0">
                <a:solidFill>
                  <a:srgbClr val="FF0000"/>
                </a:solidFill>
              </a:rPr>
              <a:t> = 7 000 J  </a:t>
            </a:r>
            <a:r>
              <a:rPr lang="sk-SK" sz="2000" dirty="0" err="1" smtClean="0">
                <a:solidFill>
                  <a:srgbClr val="00B050"/>
                </a:solidFill>
              </a:rPr>
              <a:t>Ek</a:t>
            </a:r>
            <a:r>
              <a:rPr lang="sk-SK" sz="2000" dirty="0" smtClean="0">
                <a:solidFill>
                  <a:srgbClr val="00B050"/>
                </a:solidFill>
              </a:rPr>
              <a:t> = 0 J</a:t>
            </a:r>
            <a:endParaRPr lang="sk-SK" sz="2000" dirty="0">
              <a:solidFill>
                <a:srgbClr val="00B050"/>
              </a:solidFill>
            </a:endParaRPr>
          </a:p>
        </p:txBody>
      </p:sp>
      <p:cxnSp>
        <p:nvCxnSpPr>
          <p:cNvPr id="19" name="Rovná spojovacia šípka 18"/>
          <p:cNvCxnSpPr/>
          <p:nvPr/>
        </p:nvCxnSpPr>
        <p:spPr>
          <a:xfrm rot="5400000">
            <a:off x="1536679" y="3963991"/>
            <a:ext cx="107157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2571736" y="214311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Ep</a:t>
            </a:r>
            <a:r>
              <a:rPr lang="sk-SK" sz="2000" dirty="0" smtClean="0">
                <a:solidFill>
                  <a:srgbClr val="FF0000"/>
                </a:solidFill>
              </a:rPr>
              <a:t> = 4 000 J  </a:t>
            </a:r>
            <a:r>
              <a:rPr lang="sk-SK" sz="2000" dirty="0" err="1" smtClean="0">
                <a:solidFill>
                  <a:srgbClr val="00B050"/>
                </a:solidFill>
              </a:rPr>
              <a:t>Ek</a:t>
            </a:r>
            <a:r>
              <a:rPr lang="sk-SK" sz="2000" dirty="0" smtClean="0">
                <a:solidFill>
                  <a:srgbClr val="00B050"/>
                </a:solidFill>
              </a:rPr>
              <a:t> = 3 000 J</a:t>
            </a:r>
            <a:endParaRPr lang="sk-SK" sz="2000" dirty="0">
              <a:solidFill>
                <a:srgbClr val="00B05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1643042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h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2786050" y="45720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B0F0"/>
                </a:solidFill>
              </a:rPr>
              <a:t>h </a:t>
            </a:r>
            <a:r>
              <a:rPr lang="sk-SK" b="1" dirty="0" smtClean="0">
                <a:solidFill>
                  <a:srgbClr val="00B0F0"/>
                </a:solidFill>
              </a:rPr>
              <a:t>= 0 m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643174" y="5072074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Ep</a:t>
            </a:r>
            <a:r>
              <a:rPr lang="sk-SK" sz="2000" dirty="0" smtClean="0">
                <a:solidFill>
                  <a:srgbClr val="FF0000"/>
                </a:solidFill>
              </a:rPr>
              <a:t> = 0 J  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Ek</a:t>
            </a:r>
            <a:r>
              <a:rPr lang="sk-SK" sz="2000" dirty="0" smtClean="0">
                <a:solidFill>
                  <a:srgbClr val="00B050"/>
                </a:solidFill>
              </a:rPr>
              <a:t> = 7 000 J</a:t>
            </a:r>
            <a:endParaRPr lang="sk-SK" sz="2000" dirty="0">
              <a:solidFill>
                <a:srgbClr val="00B050"/>
              </a:solidFill>
            </a:endParaRPr>
          </a:p>
        </p:txBody>
      </p:sp>
      <p:cxnSp>
        <p:nvCxnSpPr>
          <p:cNvPr id="26" name="Rovná spojovacia šípka 25"/>
          <p:cNvCxnSpPr/>
          <p:nvPr/>
        </p:nvCxnSpPr>
        <p:spPr>
          <a:xfrm rot="5400000">
            <a:off x="3822695" y="3963991"/>
            <a:ext cx="107157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442912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h</a:t>
            </a:r>
            <a:endParaRPr lang="sk-SK" b="1" dirty="0">
              <a:solidFill>
                <a:srgbClr val="00B0F0"/>
              </a:solidFill>
            </a:endParaRPr>
          </a:p>
        </p:txBody>
      </p:sp>
      <p:cxnSp>
        <p:nvCxnSpPr>
          <p:cNvPr id="29" name="Rovná spojovacia šípka 28"/>
          <p:cNvCxnSpPr/>
          <p:nvPr/>
        </p:nvCxnSpPr>
        <p:spPr>
          <a:xfrm rot="5400000">
            <a:off x="4465637" y="3606801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5429256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h</a:t>
            </a:r>
            <a:endParaRPr lang="sk-SK" b="1" dirty="0">
              <a:solidFill>
                <a:srgbClr val="00B0F0"/>
              </a:solidFill>
            </a:endParaRPr>
          </a:p>
        </p:txBody>
      </p:sp>
      <p:pic>
        <p:nvPicPr>
          <p:cNvPr id="31" name="Picture 2" descr="http://zsgorazdova.sk/wp-content/uploads/2013/04/cyklist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43438" y="2000240"/>
            <a:ext cx="955308" cy="785818"/>
          </a:xfrm>
          <a:prstGeom prst="rect">
            <a:avLst/>
          </a:prstGeom>
          <a:noFill/>
        </p:spPr>
      </p:pic>
      <p:graphicFrame>
        <p:nvGraphicFramePr>
          <p:cNvPr id="11" name="Graf 10"/>
          <p:cNvGraphicFramePr/>
          <p:nvPr/>
        </p:nvGraphicFramePr>
        <p:xfrm>
          <a:off x="4000496" y="2071678"/>
          <a:ext cx="47671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BlokTextu 31"/>
          <p:cNvSpPr txBox="1"/>
          <p:nvPr/>
        </p:nvSpPr>
        <p:spPr>
          <a:xfrm>
            <a:off x="5429256" y="164305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Ep</a:t>
            </a:r>
            <a:r>
              <a:rPr lang="sk-SK" sz="2000" dirty="0" smtClean="0">
                <a:solidFill>
                  <a:srgbClr val="FF0000"/>
                </a:solidFill>
              </a:rPr>
              <a:t> = 7 000 J  </a:t>
            </a:r>
            <a:r>
              <a:rPr lang="sk-SK" sz="2000" dirty="0" err="1" smtClean="0">
                <a:solidFill>
                  <a:srgbClr val="00B050"/>
                </a:solidFill>
              </a:rPr>
              <a:t>Ek</a:t>
            </a:r>
            <a:r>
              <a:rPr lang="sk-SK" sz="2000" dirty="0" smtClean="0">
                <a:solidFill>
                  <a:srgbClr val="00B050"/>
                </a:solidFill>
              </a:rPr>
              <a:t> = 0 J</a:t>
            </a:r>
            <a:endParaRPr lang="sk-SK" sz="2000" dirty="0">
              <a:solidFill>
                <a:srgbClr val="00B050"/>
              </a:solidFill>
            </a:endParaRPr>
          </a:p>
        </p:txBody>
      </p:sp>
      <p:cxnSp>
        <p:nvCxnSpPr>
          <p:cNvPr id="34" name="Rovná spojovacia šípka 33"/>
          <p:cNvCxnSpPr>
            <a:stCxn id="22" idx="2"/>
          </p:cNvCxnSpPr>
          <p:nvPr/>
        </p:nvCxnSpPr>
        <p:spPr>
          <a:xfrm rot="5400000">
            <a:off x="2997119" y="2568499"/>
            <a:ext cx="220808" cy="78581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>
            <a:stCxn id="22" idx="2"/>
          </p:cNvCxnSpPr>
          <p:nvPr/>
        </p:nvCxnSpPr>
        <p:spPr>
          <a:xfrm rot="16200000" flipH="1">
            <a:off x="3568622" y="2782810"/>
            <a:ext cx="149369" cy="28575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 9"/>
          <p:cNvGraphicFramePr/>
          <p:nvPr/>
        </p:nvGraphicFramePr>
        <p:xfrm>
          <a:off x="0" y="2214554"/>
          <a:ext cx="483857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6" grpId="0"/>
      <p:bldP spid="17" grpId="0"/>
      <p:bldP spid="22" grpId="0"/>
      <p:bldP spid="23" grpId="0"/>
      <p:bldP spid="20" grpId="0"/>
      <p:bldP spid="21" grpId="0"/>
      <p:bldP spid="28" grpId="0"/>
      <p:bldP spid="30" grpId="0"/>
      <p:bldGraphic spid="11" grpId="0">
        <p:bldAsOne/>
      </p:bldGraphic>
      <p:bldP spid="32" grpId="0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sk-SK" dirty="0" smtClean="0"/>
              <a:t>Cyklista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401080" cy="547384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Na kopci má cyklista maximálnu polohovú energiu</a:t>
            </a:r>
            <a:r>
              <a:rPr lang="sk-SK" sz="2000" i="1" dirty="0" smtClean="0"/>
              <a:t>(danú výškou kopca) </a:t>
            </a:r>
            <a:r>
              <a:rPr lang="sk-SK" dirty="0" smtClean="0"/>
              <a:t>a nulovú pohybovú energiu</a:t>
            </a:r>
            <a:r>
              <a:rPr lang="sk-SK" sz="2000" i="1" dirty="0" smtClean="0"/>
              <a:t>(má nulovú rýchlosť)</a:t>
            </a:r>
          </a:p>
          <a:p>
            <a:r>
              <a:rPr lang="sk-SK" dirty="0" smtClean="0"/>
              <a:t>Pri jazde z kopca výška cyklistu klesá a rýchlosť stúpa. Polohová energia sa zmenšuje a pohybová sa zväčšuje. </a:t>
            </a:r>
            <a:r>
              <a:rPr lang="sk-SK" b="1" dirty="0" smtClean="0"/>
              <a:t>Polohová energia sa premieňa na pohybovú</a:t>
            </a:r>
            <a:r>
              <a:rPr lang="sk-SK" dirty="0" smtClean="0"/>
              <a:t>.  </a:t>
            </a:r>
          </a:p>
          <a:p>
            <a:r>
              <a:rPr lang="sk-SK" u="sng" dirty="0" smtClean="0">
                <a:solidFill>
                  <a:srgbClr val="C00000"/>
                </a:solidFill>
              </a:rPr>
              <a:t>Súčet polohovej a pohybovej energie je počas pohybu stály a rovný počiatočnej polohovej energii cyklistu.</a:t>
            </a:r>
          </a:p>
          <a:p>
            <a:r>
              <a:rPr lang="sk-SK" dirty="0" smtClean="0"/>
              <a:t>V spodnej časti kopca m cyklista najväčšiu rýchlosť a preto najväčšiu pohybovú energiu a nulovú výšku, preto má nulovú polohovú energiu. </a:t>
            </a:r>
            <a:r>
              <a:rPr lang="sk-SK" b="1" dirty="0" smtClean="0"/>
              <a:t>Celá polohová energia sa premenila na pohybovú.</a:t>
            </a:r>
          </a:p>
          <a:p>
            <a:r>
              <a:rPr lang="sk-SK" dirty="0" smtClean="0"/>
              <a:t>Pri stúpaní do kopca sa situácia „otočí“.</a:t>
            </a:r>
          </a:p>
          <a:p>
            <a:r>
              <a:rPr lang="sk-SK" dirty="0" smtClean="0"/>
              <a:t>Pohybová energia sa premieňa na polohovú, kým cyklista nezastane.</a:t>
            </a:r>
          </a:p>
          <a:p>
            <a:r>
              <a:rPr lang="sk-SK" sz="2000" i="1" dirty="0" smtClean="0">
                <a:solidFill>
                  <a:srgbClr val="002060"/>
                </a:solidFill>
              </a:rPr>
              <a:t>Pozn.: Takto by to vyzeralo len v ideálnom prípade, keby neexistovalo trenie, ktoré sme na našom obrázku zanedbali.</a:t>
            </a:r>
            <a:endParaRPr lang="sk-SK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sk-SK" dirty="0" smtClean="0"/>
              <a:t>Padajúca guľôčka      a          kyvadlo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3786214" cy="528641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270248" y="1142984"/>
            <a:ext cx="4302280" cy="535785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Ovál 6"/>
          <p:cNvSpPr/>
          <p:nvPr/>
        </p:nvSpPr>
        <p:spPr>
          <a:xfrm>
            <a:off x="1142976" y="1571612"/>
            <a:ext cx="357190" cy="35719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9" name="Rovná spojovacia šípka 8"/>
          <p:cNvCxnSpPr/>
          <p:nvPr/>
        </p:nvCxnSpPr>
        <p:spPr>
          <a:xfrm rot="5400000">
            <a:off x="-1392279" y="4107661"/>
            <a:ext cx="44998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571472" y="6357958"/>
            <a:ext cx="3286148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428596" y="335756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endParaRPr lang="sk-SK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714480" y="142873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FF0000"/>
                </a:solidFill>
              </a:rPr>
              <a:t>p</a:t>
            </a:r>
            <a:r>
              <a:rPr lang="sk-SK" sz="2000" dirty="0" smtClean="0">
                <a:solidFill>
                  <a:srgbClr val="FF0000"/>
                </a:solidFill>
              </a:rPr>
              <a:t> = max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00B050"/>
                </a:solidFill>
              </a:rPr>
              <a:t>k</a:t>
            </a:r>
            <a:r>
              <a:rPr lang="sk-SK" sz="2000" dirty="0" smtClean="0">
                <a:solidFill>
                  <a:srgbClr val="00B050"/>
                </a:solidFill>
              </a:rPr>
              <a:t> = 0 J</a:t>
            </a:r>
            <a:endParaRPr lang="sk-SK" sz="2000" dirty="0">
              <a:solidFill>
                <a:srgbClr val="00B05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714480" y="557214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FF0000"/>
                </a:solidFill>
              </a:rPr>
              <a:t>p</a:t>
            </a:r>
            <a:r>
              <a:rPr lang="sk-SK" sz="2000" dirty="0" smtClean="0">
                <a:solidFill>
                  <a:srgbClr val="FF0000"/>
                </a:solidFill>
              </a:rPr>
              <a:t> = 0 J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00B050"/>
                </a:solidFill>
              </a:rPr>
              <a:t>k</a:t>
            </a:r>
            <a:r>
              <a:rPr lang="sk-SK" sz="2000" dirty="0" smtClean="0">
                <a:solidFill>
                  <a:srgbClr val="00B050"/>
                </a:solidFill>
              </a:rPr>
              <a:t> = max</a:t>
            </a:r>
            <a:endParaRPr lang="sk-SK" sz="2000" dirty="0">
              <a:solidFill>
                <a:srgbClr val="00B050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6215074" y="1142984"/>
            <a:ext cx="285752" cy="3857652"/>
            <a:chOff x="6215074" y="1142984"/>
            <a:chExt cx="285752" cy="3857652"/>
          </a:xfrm>
        </p:grpSpPr>
        <p:cxnSp>
          <p:nvCxnSpPr>
            <p:cNvPr id="19" name="Rovná spojnica 18"/>
            <p:cNvCxnSpPr/>
            <p:nvPr/>
          </p:nvCxnSpPr>
          <p:spPr>
            <a:xfrm rot="16200000" flipH="1">
              <a:off x="4576000" y="2924934"/>
              <a:ext cx="3571900" cy="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ál 19"/>
            <p:cNvSpPr/>
            <p:nvPr/>
          </p:nvSpPr>
          <p:spPr>
            <a:xfrm>
              <a:off x="621507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2" name="Skupina 21"/>
          <p:cNvGrpSpPr/>
          <p:nvPr/>
        </p:nvGrpSpPr>
        <p:grpSpPr>
          <a:xfrm rot="1260000">
            <a:off x="5539492" y="994637"/>
            <a:ext cx="285752" cy="3857652"/>
            <a:chOff x="6215074" y="1142984"/>
            <a:chExt cx="285752" cy="3857652"/>
          </a:xfrm>
        </p:grpSpPr>
        <p:cxnSp>
          <p:nvCxnSpPr>
            <p:cNvPr id="23" name="Rovná spojnica 22"/>
            <p:cNvCxnSpPr/>
            <p:nvPr/>
          </p:nvCxnSpPr>
          <p:spPr>
            <a:xfrm rot="16200000" flipH="1">
              <a:off x="4576000" y="2924934"/>
              <a:ext cx="3571900" cy="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ál 23"/>
            <p:cNvSpPr/>
            <p:nvPr/>
          </p:nvSpPr>
          <p:spPr>
            <a:xfrm>
              <a:off x="621507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5" name="Skupina 24"/>
          <p:cNvGrpSpPr/>
          <p:nvPr/>
        </p:nvGrpSpPr>
        <p:grpSpPr>
          <a:xfrm rot="20340000" flipH="1">
            <a:off x="6896814" y="994636"/>
            <a:ext cx="285752" cy="3857652"/>
            <a:chOff x="6215074" y="1142984"/>
            <a:chExt cx="285752" cy="3857652"/>
          </a:xfrm>
        </p:grpSpPr>
        <p:cxnSp>
          <p:nvCxnSpPr>
            <p:cNvPr id="26" name="Rovná spojnica 25"/>
            <p:cNvCxnSpPr/>
            <p:nvPr/>
          </p:nvCxnSpPr>
          <p:spPr>
            <a:xfrm rot="16200000" flipH="1">
              <a:off x="4576000" y="2924934"/>
              <a:ext cx="3571900" cy="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ál 26"/>
            <p:cNvSpPr/>
            <p:nvPr/>
          </p:nvSpPr>
          <p:spPr>
            <a:xfrm>
              <a:off x="6215074" y="4714884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8" name="Zahnutá šípka hore 27"/>
          <p:cNvSpPr/>
          <p:nvPr/>
        </p:nvSpPr>
        <p:spPr>
          <a:xfrm rot="20204838">
            <a:off x="6497941" y="5070509"/>
            <a:ext cx="1500198" cy="2940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9" name="Zahnutá šípka hore 28"/>
          <p:cNvSpPr/>
          <p:nvPr/>
        </p:nvSpPr>
        <p:spPr>
          <a:xfrm rot="1193376">
            <a:off x="4783429" y="5141947"/>
            <a:ext cx="1500198" cy="2940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cxnSp>
        <p:nvCxnSpPr>
          <p:cNvPr id="31" name="Rovná spojnica 30"/>
          <p:cNvCxnSpPr/>
          <p:nvPr/>
        </p:nvCxnSpPr>
        <p:spPr>
          <a:xfrm>
            <a:off x="4429124" y="4857760"/>
            <a:ext cx="414340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ovacia šípka 32"/>
          <p:cNvCxnSpPr/>
          <p:nvPr/>
        </p:nvCxnSpPr>
        <p:spPr>
          <a:xfrm rot="5400000">
            <a:off x="4500562" y="4714884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 rot="5400000">
            <a:off x="7930380" y="4714090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4214810" y="450057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endParaRPr lang="sk-SK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8143900" y="442913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endParaRPr lang="sk-SK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3857620" y="357187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FF0000"/>
                </a:solidFill>
              </a:rPr>
              <a:t>p</a:t>
            </a:r>
            <a:r>
              <a:rPr lang="sk-SK" sz="2000" dirty="0" smtClean="0">
                <a:solidFill>
                  <a:srgbClr val="FF0000"/>
                </a:solidFill>
              </a:rPr>
              <a:t> = max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00B050"/>
                </a:solidFill>
              </a:rPr>
              <a:t>k</a:t>
            </a:r>
            <a:r>
              <a:rPr lang="sk-SK" sz="2000" dirty="0" smtClean="0">
                <a:solidFill>
                  <a:srgbClr val="00B050"/>
                </a:solidFill>
              </a:rPr>
              <a:t> = 0 J</a:t>
            </a:r>
            <a:endParaRPr lang="sk-SK" sz="2000" dirty="0">
              <a:solidFill>
                <a:srgbClr val="00B050"/>
              </a:solidFill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5786446" y="557214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FF0000"/>
                </a:solidFill>
              </a:rPr>
              <a:t>p</a:t>
            </a:r>
            <a:r>
              <a:rPr lang="sk-SK" sz="2000" dirty="0" smtClean="0">
                <a:solidFill>
                  <a:srgbClr val="FF0000"/>
                </a:solidFill>
              </a:rPr>
              <a:t> = 0 J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00B050"/>
                </a:solidFill>
              </a:rPr>
              <a:t>k</a:t>
            </a:r>
            <a:r>
              <a:rPr lang="sk-SK" sz="2000" dirty="0" smtClean="0">
                <a:solidFill>
                  <a:srgbClr val="00B050"/>
                </a:solidFill>
              </a:rPr>
              <a:t> = max</a:t>
            </a:r>
            <a:endParaRPr lang="sk-SK" sz="2000" dirty="0">
              <a:solidFill>
                <a:srgbClr val="00B050"/>
              </a:solidFill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7500958" y="3500438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err="1" smtClean="0">
                <a:solidFill>
                  <a:srgbClr val="FF000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FF0000"/>
                </a:solidFill>
              </a:rPr>
              <a:t>p</a:t>
            </a:r>
            <a:r>
              <a:rPr lang="sk-SK" sz="2000" dirty="0" smtClean="0">
                <a:solidFill>
                  <a:srgbClr val="FF0000"/>
                </a:solidFill>
              </a:rPr>
              <a:t> = max</a:t>
            </a:r>
          </a:p>
          <a:p>
            <a:r>
              <a:rPr lang="sk-SK" sz="2000" dirty="0" err="1" smtClean="0">
                <a:solidFill>
                  <a:srgbClr val="00B050"/>
                </a:solidFill>
              </a:rPr>
              <a:t>E</a:t>
            </a:r>
            <a:r>
              <a:rPr lang="sk-SK" sz="2000" baseline="-18000" dirty="0" err="1" smtClean="0">
                <a:solidFill>
                  <a:srgbClr val="00B050"/>
                </a:solidFill>
              </a:rPr>
              <a:t>k</a:t>
            </a:r>
            <a:r>
              <a:rPr lang="sk-SK" sz="2000" dirty="0" smtClean="0">
                <a:solidFill>
                  <a:srgbClr val="00B050"/>
                </a:solidFill>
              </a:rPr>
              <a:t> = 0 J</a:t>
            </a:r>
            <a:endParaRPr lang="sk-SK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3211E-6 L 0.00122 0.6435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7" grpId="1" animBg="1"/>
      <p:bldP spid="15" grpId="0"/>
      <p:bldP spid="16" grpId="0"/>
      <p:bldP spid="17" grpId="0"/>
      <p:bldP spid="28" grpId="0" animBg="1"/>
      <p:bldP spid="29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Padajúca guľôčka  a  kyvadlo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42844" y="1196752"/>
            <a:ext cx="8715436" cy="497544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 obidvoch prípadoch dochádza, podobne ako u cyklistu k postupnej premene polohovej energie na pohybovú a naopak.</a:t>
            </a:r>
          </a:p>
          <a:p>
            <a:endParaRPr lang="sk-SK" dirty="0" smtClean="0"/>
          </a:p>
          <a:p>
            <a:r>
              <a:rPr lang="sk-SK" i="1" dirty="0" smtClean="0"/>
              <a:t>Pohyb guľôčky nazýva voľný pád, je to zrýchlený pohyb, teleso má najväčšiu rýchlosť v okamihu dopadu.</a:t>
            </a:r>
          </a:p>
          <a:p>
            <a:endParaRPr lang="sk-SK" i="1" dirty="0" smtClean="0"/>
          </a:p>
          <a:p>
            <a:r>
              <a:rPr lang="sk-SK" u="sng" dirty="0" smtClean="0"/>
              <a:t>Počas pádu guľôčky či pohybu kyvadla platí, že súčet ich pohybovej a polohovej energie je stály, nemení sa. </a:t>
            </a:r>
          </a:p>
          <a:p>
            <a:pPr>
              <a:buNone/>
            </a:pPr>
            <a:r>
              <a:rPr lang="sk-SK" u="sng" dirty="0" smtClean="0"/>
              <a:t>	</a:t>
            </a:r>
            <a:r>
              <a:rPr lang="sk-SK" i="1" u="sng" dirty="0" smtClean="0"/>
              <a:t>(v ideálnom prípade).</a:t>
            </a:r>
          </a:p>
          <a:p>
            <a:endParaRPr lang="sk-SK" u="sng" dirty="0" smtClean="0"/>
          </a:p>
          <a:p>
            <a:r>
              <a:rPr lang="sk-SK" u="sng" dirty="0" smtClean="0"/>
              <a:t>Hovoríme, že platí </a:t>
            </a:r>
            <a:r>
              <a:rPr lang="sk-SK" b="1" u="sng" dirty="0" smtClean="0">
                <a:solidFill>
                  <a:srgbClr val="C00000"/>
                </a:solidFill>
              </a:rPr>
              <a:t>zákon zachovania mechanickej energie.</a:t>
            </a:r>
            <a:endParaRPr lang="sk-SK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Zákon zachovania energie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Premien energie okolo nás je v skutočnosti oveľa viac.</a:t>
            </a:r>
          </a:p>
          <a:p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Dejú sa okolo nás neustále:</a:t>
            </a:r>
          </a:p>
          <a:p>
            <a:r>
              <a:rPr lang="sk-SK" dirty="0" smtClean="0"/>
              <a:t>Padajúca voda na turbíny vodnej elektrárne má najskôr polohovú, potom pohybovú energiu. Tá sa v elektrárni mení na elektrickú.</a:t>
            </a:r>
          </a:p>
          <a:p>
            <a:r>
              <a:rPr lang="sk-SK" dirty="0" smtClean="0"/>
              <a:t>V domácnosti sa elektrická energia môže zmeniť opäť na pohybovú (mixér, práčka, sušič na vlasy), či na tepelnú(elektrická rúra, žehlička, kulma).</a:t>
            </a:r>
          </a:p>
          <a:p>
            <a:r>
              <a:rPr lang="sk-SK" dirty="0" smtClean="0"/>
              <a:t>Energia z Slnka sa počas fotosyntéza ukladá v rastlinách, po ich konzumácii sa v našom tele uvoľní a použije -premení na rôzne formy.</a:t>
            </a:r>
          </a:p>
          <a:p>
            <a:r>
              <a:rPr lang="sk-SK" dirty="0" smtClean="0"/>
              <a:t>Aj v rope je vlastne uložená energia zo Slnka, uvoľňuje sa napríklad pri spaľovaní benzínu v aute.</a:t>
            </a:r>
          </a:p>
          <a:p>
            <a:r>
              <a:rPr lang="sk-SK" dirty="0" smtClean="0"/>
              <a:t>Stále však všade platí zákon zachovania energie (voľná formulácia):</a:t>
            </a:r>
          </a:p>
          <a:p>
            <a:r>
              <a:rPr lang="sk-SK" b="1" u="sng" dirty="0" smtClean="0">
                <a:solidFill>
                  <a:schemeClr val="accent2">
                    <a:lumMod val="75000"/>
                  </a:schemeClr>
                </a:solidFill>
              </a:rPr>
              <a:t>Energiu nemožno z ničoho vyrobiť, nemôže sa stratiť, môže sa len premieňať na rôzne formy. Na svete je stále rovnaké množstvo energie.</a:t>
            </a:r>
            <a:endParaRPr lang="sk-SK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http://thumbs.dreamstime.com/thumb_1862/18624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729016" cy="1544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err="1" smtClean="0"/>
              <a:t>Perpetum</a:t>
            </a:r>
            <a:r>
              <a:rPr lang="sk-SK" dirty="0" smtClean="0"/>
              <a:t> mobile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/>
          <a:lstStyle/>
          <a:p>
            <a:r>
              <a:rPr lang="sk-SK" dirty="0" smtClean="0"/>
              <a:t>Ľudia sa oddávna snažili „obísť“ zákon zachovania energie, snažili sa vyrobiť večne pracujúci stroj, alebo stroj ktorý by vyrobil viac energie ako spotrebuje.</a:t>
            </a:r>
          </a:p>
          <a:p>
            <a:r>
              <a:rPr lang="sk-SK" dirty="0" smtClean="0"/>
              <a:t>Ostalo však len pri snahe a snoch – takýto stroj sa </a:t>
            </a:r>
            <a:r>
              <a:rPr lang="sk-SK" b="1" dirty="0" smtClean="0"/>
              <a:t>NEDÁ </a:t>
            </a:r>
            <a:r>
              <a:rPr lang="sk-SK" b="1" smtClean="0"/>
              <a:t>ZOSTROJIŤ. </a:t>
            </a:r>
            <a:r>
              <a:rPr lang="sk-SK" smtClean="0"/>
              <a:t>(</a:t>
            </a:r>
            <a:r>
              <a:rPr lang="sk-SK" i="1" dirty="0" smtClean="0"/>
              <a:t>trenie nakoniec vždy takýto stroj bez dodávania ďalšej energie zastaví)</a:t>
            </a:r>
          </a:p>
          <a:p>
            <a:r>
              <a:rPr lang="sk-SK" dirty="0" smtClean="0">
                <a:hlinkClick r:id="rId2"/>
              </a:rPr>
              <a:t>Zaujímavé videá</a:t>
            </a:r>
            <a:endParaRPr lang="sk-SK" dirty="0"/>
          </a:p>
        </p:txBody>
      </p:sp>
      <p:pic>
        <p:nvPicPr>
          <p:cNvPr id="1026" name="Picture 2" descr="http://www.cadtip.eu/obrazky/fotoalbum/2011-11-3d-modely/9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77072"/>
            <a:ext cx="2939819" cy="2204864"/>
          </a:xfrm>
          <a:prstGeom prst="rect">
            <a:avLst/>
          </a:prstGeom>
          <a:noFill/>
        </p:spPr>
      </p:pic>
      <p:pic>
        <p:nvPicPr>
          <p:cNvPr id="1028" name="Picture 4" descr="http://img.aktuality.sk/stories/NAJNOVSIE_FOTKY/ILUSTRACNE/VEDA/article/perpetuum-mobile1_dreamsti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05064"/>
            <a:ext cx="2376264" cy="2376264"/>
          </a:xfrm>
          <a:prstGeom prst="rect">
            <a:avLst/>
          </a:prstGeom>
          <a:noFill/>
        </p:spPr>
      </p:pic>
      <p:pic>
        <p:nvPicPr>
          <p:cNvPr id="1030" name="Picture 6" descr="http://thumbs.dreamstime.com/z/pendel-perpetuum-mobile-rad-420496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005064"/>
            <a:ext cx="2155059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00100" y="2214554"/>
            <a:ext cx="7467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755576" y="494116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2093</TotalTime>
  <Words>593</Words>
  <Application>Microsoft Office PowerPoint</Application>
  <PresentationFormat>Prezentácia na obrazovke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Snímka 1</vt:lpstr>
      <vt:lpstr>Práca. Výkon. energia</vt:lpstr>
      <vt:lpstr>Cyklista</vt:lpstr>
      <vt:lpstr>Cyklista</vt:lpstr>
      <vt:lpstr>Padajúca guľôčka      a          kyvadlo</vt:lpstr>
      <vt:lpstr>Padajúca guľôčka  a  kyvadlo</vt:lpstr>
      <vt:lpstr>Zákon zachovania energie</vt:lpstr>
      <vt:lpstr>Perpetum mobile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365</cp:revision>
  <dcterms:created xsi:type="dcterms:W3CDTF">2015-12-03T11:27:08Z</dcterms:created>
  <dcterms:modified xsi:type="dcterms:W3CDTF">2020-05-04T08:29:48Z</dcterms:modified>
</cp:coreProperties>
</file>