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handoutMasterIdLst>
    <p:handoutMasterId r:id="rId17"/>
  </p:handoutMasterIdLst>
  <p:sldIdLst>
    <p:sldId id="256" r:id="rId2"/>
    <p:sldId id="286" r:id="rId3"/>
    <p:sldId id="261" r:id="rId4"/>
    <p:sldId id="268" r:id="rId5"/>
    <p:sldId id="271" r:id="rId6"/>
    <p:sldId id="272" r:id="rId7"/>
    <p:sldId id="273" r:id="rId8"/>
    <p:sldId id="289" r:id="rId9"/>
    <p:sldId id="274" r:id="rId10"/>
    <p:sldId id="287" r:id="rId11"/>
    <p:sldId id="279" r:id="rId12"/>
    <p:sldId id="280" r:id="rId13"/>
    <p:sldId id="288" r:id="rId14"/>
    <p:sldId id="267" r:id="rId1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36" autoAdjust="0"/>
  </p:normalViewPr>
  <p:slideViewPr>
    <p:cSldViewPr>
      <p:cViewPr varScale="1">
        <p:scale>
          <a:sx n="75" d="100"/>
          <a:sy n="75" d="100"/>
        </p:scale>
        <p:origin x="9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23"/>
    </p:cViewPr>
  </p:sorterViewPr>
  <p:notesViewPr>
    <p:cSldViewPr>
      <p:cViewPr varScale="1">
        <p:scale>
          <a:sx n="68" d="100"/>
          <a:sy n="68" d="100"/>
        </p:scale>
        <p:origin x="-3086" y="-5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11B17-55CF-4549-B379-53084A23ACBF}" type="datetimeFigureOut">
              <a:rPr lang="sk-SK" smtClean="0"/>
              <a:pPr/>
              <a:t>19.4.2020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152D3-7A06-406D-992F-C24126FF582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3573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D50A5-A5D6-4575-A9FA-202F94A62609}" type="datetimeFigureOut">
              <a:rPr lang="sk-SK" smtClean="0"/>
              <a:pPr/>
              <a:t>19.4.2020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12005-D952-4A7B-BA07-414DE2759FA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281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12005-D952-4A7B-BA07-414DE2759FA9}" type="slidenum">
              <a:rPr lang="sk-SK" smtClean="0"/>
              <a:pPr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6104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12005-D952-4A7B-BA07-414DE2759FA9}" type="slidenum">
              <a:rPr lang="sk-SK" smtClean="0"/>
              <a:pPr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968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DF2E92-55AD-4E36-B5C7-708CCF263A33}" type="datetimeFigureOut">
              <a:rPr lang="sk-SK" smtClean="0"/>
              <a:pPr/>
              <a:t>19.4.2020</a:t>
            </a:fld>
            <a:endParaRPr lang="sk-SK"/>
          </a:p>
        </p:txBody>
      </p:sp>
      <p:sp>
        <p:nvSpPr>
          <p:cNvPr id="20" name="Zástupný symbol päty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10" name="Zástupný symbol čísla snímky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6A47-7F8C-406E-8E1E-6D3F438F281D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Ová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á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DF2E92-55AD-4E36-B5C7-708CCF263A33}" type="datetimeFigureOut">
              <a:rPr lang="sk-SK" smtClean="0"/>
              <a:pPr/>
              <a:t>19.4.2020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6A47-7F8C-406E-8E1E-6D3F438F281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DF2E92-55AD-4E36-B5C7-708CCF263A33}" type="datetimeFigureOut">
              <a:rPr lang="sk-SK" smtClean="0"/>
              <a:pPr/>
              <a:t>19.4.2020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6A47-7F8C-406E-8E1E-6D3F438F281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DF2E92-55AD-4E36-B5C7-708CCF263A33}" type="datetimeFigureOut">
              <a:rPr lang="sk-SK" smtClean="0"/>
              <a:pPr/>
              <a:t>19.4.2020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6A47-7F8C-406E-8E1E-6D3F438F281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DF2E92-55AD-4E36-B5C7-708CCF263A33}" type="datetimeFigureOut">
              <a:rPr lang="sk-SK" smtClean="0"/>
              <a:pPr/>
              <a:t>19.4.2020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6A47-7F8C-406E-8E1E-6D3F438F281D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Obdĺžni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á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á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DF2E92-55AD-4E36-B5C7-708CCF263A33}" type="datetimeFigureOut">
              <a:rPr lang="sk-SK" smtClean="0"/>
              <a:pPr/>
              <a:t>19.4.2020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6A47-7F8C-406E-8E1E-6D3F438F281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DF2E92-55AD-4E36-B5C7-708CCF263A33}" type="datetimeFigureOut">
              <a:rPr lang="sk-SK" smtClean="0"/>
              <a:pPr/>
              <a:t>19.4.2020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6A47-7F8C-406E-8E1E-6D3F438F281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DF2E92-55AD-4E36-B5C7-708CCF263A33}" type="datetimeFigureOut">
              <a:rPr lang="sk-SK" smtClean="0"/>
              <a:pPr/>
              <a:t>19.4.2020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6A47-7F8C-406E-8E1E-6D3F438F281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DF2E92-55AD-4E36-B5C7-708CCF263A33}" type="datetimeFigureOut">
              <a:rPr lang="sk-SK" smtClean="0"/>
              <a:pPr/>
              <a:t>19.4.2020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6A47-7F8C-406E-8E1E-6D3F438F281D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6" name="Obdĺžni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DF2E92-55AD-4E36-B5C7-708CCF263A33}" type="datetimeFigureOut">
              <a:rPr lang="sk-SK" smtClean="0"/>
              <a:pPr/>
              <a:t>19.4.2020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6A47-7F8C-406E-8E1E-6D3F438F281D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DF2E92-55AD-4E36-B5C7-708CCF263A33}" type="datetimeFigureOut">
              <a:rPr lang="sk-SK" smtClean="0"/>
              <a:pPr/>
              <a:t>19.4.2020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B346A47-7F8C-406E-8E1E-6D3F438F281D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Obdĺžni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9" name="Vývojový diagram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olá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á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nadpis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9" name="Zástupný symbol tex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24" name="Zástupný symbol dátumu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EDF2E92-55AD-4E36-B5C7-708CCF263A33}" type="datetimeFigureOut">
              <a:rPr lang="sk-SK" smtClean="0"/>
              <a:pPr/>
              <a:t>19.4.2020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sk-SK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B346A47-7F8C-406E-8E1E-6D3F438F281D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5" name="Obdĺžni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NULL" TargetMode="External"/><Relationship Id="rId3" Type="http://schemas.openxmlformats.org/officeDocument/2006/relationships/hyperlink" Target="https://fici.sme.sk/c/20432965/kviz-v-ktorych-slovenskych-mestach-striekaju-tieto-fontany.html" TargetMode="External"/><Relationship Id="rId7" Type="http://schemas.openxmlformats.org/officeDocument/2006/relationships/hyperlink" Target="https://spravy.pravda.sk/ekonomika/clanok/295560-continental-uz-buduje-novu-vyrobnu-v-puchov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pyridos.com/vrsatske-bradla/" TargetMode="External"/><Relationship Id="rId5" Type="http://schemas.openxmlformats.org/officeDocument/2006/relationships/hyperlink" Target="http://slovakia.travel/hrad-beckov" TargetMode="External"/><Relationship Id="rId10" Type="http://schemas.openxmlformats.org/officeDocument/2006/relationships/hyperlink" Target="https://www.sadmi.sk/krasy-dubnice-nad-vahom/" TargetMode="External"/><Relationship Id="rId4" Type="http://schemas.openxmlformats.org/officeDocument/2006/relationships/hyperlink" Target="http://www.vypadni.sk/sk/cachticky-hrad" TargetMode="External"/><Relationship Id="rId9" Type="http://schemas.openxmlformats.org/officeDocument/2006/relationships/hyperlink" Target="NUL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75656" y="620688"/>
            <a:ext cx="7406640" cy="1472184"/>
          </a:xfrm>
        </p:spPr>
        <p:txBody>
          <a:bodyPr>
            <a:normAutofit fontScale="90000"/>
          </a:bodyPr>
          <a:lstStyle/>
          <a:p>
            <a:r>
              <a:rPr lang="sk-SK" sz="66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Trenčín s okolím</a:t>
            </a:r>
            <a:endParaRPr lang="sk-SK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19672" y="4797152"/>
            <a:ext cx="7406640" cy="1752600"/>
          </a:xfrm>
        </p:spPr>
        <p:txBody>
          <a:bodyPr/>
          <a:lstStyle/>
          <a:p>
            <a:pPr algn="r"/>
            <a:r>
              <a:rPr lang="sk-SK" i="1" dirty="0" smtClean="0">
                <a:latin typeface="Arial Narrow" panose="020B0606020202030204" pitchFamily="34" charset="0"/>
              </a:rPr>
              <a:t>Vlastiveda</a:t>
            </a:r>
          </a:p>
          <a:p>
            <a:pPr algn="r"/>
            <a:r>
              <a:rPr lang="sk-SK" i="1" dirty="0" smtClean="0">
                <a:latin typeface="Arial Narrow" panose="020B0606020202030204" pitchFamily="34" charset="0"/>
              </a:rPr>
              <a:t>4. ročník</a:t>
            </a:r>
          </a:p>
        </p:txBody>
      </p:sp>
      <p:pic>
        <p:nvPicPr>
          <p:cNvPr id="2050" name="Picture 2" descr="VÃ½sledok vyhÄ¾adÃ¡vania obrÃ¡zkov pre dopyt trenÄÃ­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5611763" cy="252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1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498080" cy="1143000"/>
          </a:xfrm>
        </p:spPr>
        <p:txBody>
          <a:bodyPr/>
          <a:lstStyle/>
          <a:p>
            <a:r>
              <a:rPr lang="sk-SK" dirty="0" smtClean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Čachtický hrad</a:t>
            </a:r>
            <a:endParaRPr lang="sk-SK" dirty="0">
              <a:solidFill>
                <a:srgbClr val="00B05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71600" y="1249376"/>
            <a:ext cx="8064896" cy="2395648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zrúcanina</a:t>
            </a:r>
            <a:r>
              <a:rPr lang="sk-SK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sk-SK" b="1" dirty="0" smtClean="0">
                <a:latin typeface="Arial Narrow" panose="020B0606020202030204" pitchFamily="34" charset="0"/>
              </a:rPr>
              <a:t>hradu</a:t>
            </a:r>
            <a:r>
              <a:rPr lang="sk-SK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,</a:t>
            </a:r>
          </a:p>
          <a:p>
            <a:r>
              <a:rPr lang="sk-SK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Alžbeta </a:t>
            </a:r>
            <a:r>
              <a:rPr lang="sk-SK" b="1" dirty="0" err="1" smtClean="0">
                <a:solidFill>
                  <a:srgbClr val="0000FF"/>
                </a:solidFill>
                <a:latin typeface="Arial Narrow" panose="020B0606020202030204" pitchFamily="34" charset="0"/>
              </a:rPr>
              <a:t>Báthoryová</a:t>
            </a:r>
            <a:r>
              <a:rPr lang="sk-SK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sk-SK" dirty="0" smtClean="0">
                <a:latin typeface="Arial Narrow" panose="020B0606020202030204" pitchFamily="34" charset="0"/>
              </a:rPr>
              <a:t>– „krvavá grófka.  </a:t>
            </a:r>
          </a:p>
          <a:p>
            <a:r>
              <a:rPr lang="sk-SK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Podľa </a:t>
            </a:r>
            <a:r>
              <a:rPr lang="sk-SK" dirty="0">
                <a:solidFill>
                  <a:srgbClr val="0070C0"/>
                </a:solidFill>
                <a:latin typeface="Arial Narrow" panose="020B0606020202030204" pitchFamily="34" charset="0"/>
              </a:rPr>
              <a:t>legendy verila, že ak sa bude kúpať </a:t>
            </a:r>
            <a:r>
              <a:rPr lang="sk-SK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v krvi mladých panien, </a:t>
            </a:r>
            <a:r>
              <a:rPr lang="sk-SK" dirty="0">
                <a:solidFill>
                  <a:srgbClr val="0070C0"/>
                </a:solidFill>
                <a:latin typeface="Arial Narrow" panose="020B0606020202030204" pitchFamily="34" charset="0"/>
              </a:rPr>
              <a:t>zostane navždy mladá. </a:t>
            </a:r>
          </a:p>
        </p:txBody>
      </p:sp>
      <p:pic>
        <p:nvPicPr>
          <p:cNvPr id="19458" name="Picture 2" descr="http://upload.wikimedia.org/wikipedia/commons/7/7d/BathoryErzseb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559896"/>
            <a:ext cx="2337048" cy="2932995"/>
          </a:xfrm>
          <a:prstGeom prst="rect">
            <a:avLst/>
          </a:prstGeom>
          <a:noFill/>
        </p:spPr>
      </p:pic>
      <p:pic>
        <p:nvPicPr>
          <p:cNvPr id="2050" name="Picture 2" descr="PohÄ¾ad na hrad z hrebeÅa MalÃ½ch KarpÃ¡t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4347131" cy="289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Ã½sledok vyhÄ¾adÃ¡vania obrÃ¡zkov pre dopyt ÄachtickÃ½ hrad podzemi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12" y="3586416"/>
            <a:ext cx="4110590" cy="3082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VÃ½sledok vyhÄ¾adÃ¡vania obrÃ¡zkov pre dopyt ÄachtickÃ½ hr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68914"/>
            <a:ext cx="5094150" cy="29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Ã½sledok vyhÄ¾adÃ¡vania obrÃ¡zkov pre dopyt ÄachtickÃ½ hrad podzemi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58" y="3559896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Ã½sledok vyhÄ¾adÃ¡vania obrÃ¡zkov pre dopyt ÄachtickÃ½ hrad podzemi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202" y="3730767"/>
            <a:ext cx="4112915" cy="273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Ã½sledok vyhÄ¾adÃ¡vania obrÃ¡zkov pre dopyt ÄachtickÃ½ hrad podzemi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1"/>
          <a:stretch/>
        </p:blipFill>
        <p:spPr bwMode="auto">
          <a:xfrm>
            <a:off x="4908201" y="3556919"/>
            <a:ext cx="4112916" cy="308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37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hrad Beckov</a:t>
            </a:r>
            <a:endParaRPr lang="sk-SK" dirty="0">
              <a:solidFill>
                <a:srgbClr val="00B05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5" name="Zástupný symbol obsahu 2"/>
          <p:cNvSpPr txBox="1">
            <a:spLocks/>
          </p:cNvSpPr>
          <p:nvPr/>
        </p:nvSpPr>
        <p:spPr>
          <a:xfrm>
            <a:off x="1187624" y="1268760"/>
            <a:ext cx="7786112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sk-SK" sz="2800" dirty="0">
                <a:latin typeface="Arial Narrow" panose="020B0606020202030204" pitchFamily="34" charset="0"/>
              </a:rPr>
              <a:t>názov hradu </a:t>
            </a:r>
            <a:r>
              <a:rPr lang="sk-SK" sz="2800" dirty="0" smtClean="0">
                <a:latin typeface="Arial Narrow" panose="020B0606020202030204" pitchFamily="34" charset="0"/>
              </a:rPr>
              <a:t>je odvodený </a:t>
            </a:r>
            <a:r>
              <a:rPr lang="sk-SK" sz="2800" dirty="0">
                <a:latin typeface="Arial Narrow" panose="020B0606020202030204" pitchFamily="34" charset="0"/>
              </a:rPr>
              <a:t>od mena šaša </a:t>
            </a:r>
            <a:r>
              <a:rPr lang="sk-SK" sz="2800" dirty="0" err="1">
                <a:latin typeface="Arial Narrow" panose="020B0606020202030204" pitchFamily="34" charset="0"/>
              </a:rPr>
              <a:t>Becka</a:t>
            </a:r>
            <a:r>
              <a:rPr lang="sk-SK" sz="2800" dirty="0">
                <a:latin typeface="Arial Narrow" panose="020B0606020202030204" pitchFamily="34" charset="0"/>
              </a:rPr>
              <a:t>, pre ktorého dal hrad vybudovať vojvoda Ctibor. Ďalšia zase hovorí o tom, že hradný pán zhodil zo skaly svojho sluhu za to, že ten mu chrániac svoje dieťa zabil jeho obľúbeného psa. Sluha pri páde zo skaly zakričal, že sa v smrti stretnú do roka a do dňa. A ako povesť hovorí, presne v tomto čase hradného pána uštipla vretenica a on slepý spadol do priepasti.</a:t>
            </a:r>
            <a:endParaRPr lang="sk-SK" sz="2800" dirty="0" smtClean="0">
              <a:latin typeface="Arial Narrow" panose="020B0606020202030204" pitchFamily="34" charset="0"/>
            </a:endParaRPr>
          </a:p>
        </p:txBody>
      </p:sp>
      <p:sp>
        <p:nvSpPr>
          <p:cNvPr id="4" name="AutoShape 6" descr="VÃ½sledok vyhÄ¾adÃ¡vania obrÃ¡zkov pre dopyt dolnÃ½ kubÃ­n mÃºzeum po hviezdosla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074" name="Picture 2" descr="VÃ½sledok vyhÄ¾adÃ¡vania obrÃ¡zkov pre dopyt hrad beckov zaujimavost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" y="1412776"/>
            <a:ext cx="8588122" cy="495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Ã½sledok vyhÄ¾adÃ¡vania obrÃ¡zkov pre dopyt hrad beckov zaujimavost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7292803" cy="546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3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ok vyhÄ¾adÃ¡vania obrÃ¡zkov pre dopyt trenÄianske teplice kÃºpe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7620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Trenčianske Teplice</a:t>
            </a:r>
            <a:endParaRPr lang="sk-SK" dirty="0">
              <a:solidFill>
                <a:srgbClr val="00B05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5" name="Zástupný symbol obsahu 2"/>
          <p:cNvSpPr txBox="1">
            <a:spLocks/>
          </p:cNvSpPr>
          <p:nvPr/>
        </p:nvSpPr>
        <p:spPr>
          <a:xfrm>
            <a:off x="1187624" y="1268760"/>
            <a:ext cx="7786112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sk-SK" b="1" dirty="0">
                <a:solidFill>
                  <a:srgbClr val="0000FF"/>
                </a:solidFill>
                <a:latin typeface="Arial Narrow" panose="020B0606020202030204" pitchFamily="34" charset="0"/>
              </a:rPr>
              <a:t>v</a:t>
            </a:r>
            <a:r>
              <a:rPr lang="sk-SK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yhľadávané kúpele na Slovensku,</a:t>
            </a:r>
          </a:p>
        </p:txBody>
      </p:sp>
      <p:sp>
        <p:nvSpPr>
          <p:cNvPr id="4" name="AutoShape 6" descr="VÃ½sledok vyhÄ¾adÃ¡vania obrÃ¡zkov pre dopyt dolnÃ½ kubÃ­n mÃºzeum po hviezdosla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102" name="Picture 6" descr="SÃºvisiaci obrÃ¡z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7109737" cy="489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Ã½sledok vyhÄ¾adÃ¡vania obrÃ¡zkov pre dopyt trenÄianske teplice kÃºpe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65" y="1844824"/>
            <a:ext cx="7474507" cy="497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Ã½sledok vyhÄ¾adÃ¡vania obrÃ¡zkov pre dopyt trenÄianske teplice kÃºpel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4"/>
          <a:stretch/>
        </p:blipFill>
        <p:spPr bwMode="auto">
          <a:xfrm>
            <a:off x="971600" y="1964308"/>
            <a:ext cx="8100392" cy="477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04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Vršatecké</a:t>
            </a:r>
            <a:r>
              <a:rPr lang="sk-SK" dirty="0" smtClean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 bradlá</a:t>
            </a:r>
            <a:endParaRPr lang="sk-SK" dirty="0">
              <a:solidFill>
                <a:srgbClr val="00B05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5" name="Zástupný symbol obsahu 2"/>
          <p:cNvSpPr txBox="1">
            <a:spLocks/>
          </p:cNvSpPr>
          <p:nvPr/>
        </p:nvSpPr>
        <p:spPr>
          <a:xfrm>
            <a:off x="1043608" y="1268760"/>
            <a:ext cx="7930128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sk-SK" sz="2800" dirty="0">
                <a:latin typeface="Arial Narrow" panose="020B0606020202030204" pitchFamily="34" charset="0"/>
              </a:rPr>
              <a:t>Prírodná </a:t>
            </a:r>
            <a:r>
              <a:rPr lang="sk-SK" sz="2800" dirty="0" smtClean="0">
                <a:latin typeface="Arial Narrow" panose="020B0606020202030204" pitchFamily="34" charset="0"/>
              </a:rPr>
              <a:t>rezervácia tvorená dlhým skalnatým hrebeňom - skalných veží vykúkajúcich </a:t>
            </a:r>
            <a:r>
              <a:rPr lang="sk-SK" sz="2800" dirty="0">
                <a:latin typeface="Arial Narrow" panose="020B0606020202030204" pitchFamily="34" charset="0"/>
              </a:rPr>
              <a:t>z lesnej </a:t>
            </a:r>
            <a:r>
              <a:rPr lang="sk-SK" sz="2800" dirty="0" smtClean="0">
                <a:latin typeface="Arial Narrow" panose="020B0606020202030204" pitchFamily="34" charset="0"/>
              </a:rPr>
              <a:t>zelene pútajúcich pozornosť turistov</a:t>
            </a:r>
            <a:r>
              <a:rPr lang="sk-SK" sz="2800" dirty="0">
                <a:latin typeface="Arial Narrow" panose="020B0606020202030204" pitchFamily="34" charset="0"/>
              </a:rPr>
              <a:t>.</a:t>
            </a:r>
            <a:endParaRPr lang="sk-SK" sz="2800" b="1" dirty="0" smtClean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AutoShape 6" descr="VÃ½sledok vyhÄ¾adÃ¡vania obrÃ¡zkov pre dopyt dolnÃ½ kubÃ­n mÃºzeum po hviezdoslav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6146" name="Picture 2" descr="dsc 03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61758"/>
            <a:ext cx="5988593" cy="39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39" y="1412776"/>
            <a:ext cx="73247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14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578392" y="4851995"/>
            <a:ext cx="6400800" cy="881261"/>
          </a:xfrm>
        </p:spPr>
        <p:txBody>
          <a:bodyPr>
            <a:normAutofit/>
          </a:bodyPr>
          <a:lstStyle/>
          <a:p>
            <a:r>
              <a:rPr lang="sk-SK" sz="2000" dirty="0" smtClean="0"/>
              <a:t>Ďakujem za pozornosť</a:t>
            </a:r>
            <a:endParaRPr lang="sk-SK" sz="2000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293826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sk-SK" dirty="0" smtClean="0"/>
              <a:t>Zdroje:</a:t>
            </a:r>
          </a:p>
          <a:p>
            <a:pPr>
              <a:lnSpc>
                <a:spcPct val="120000"/>
              </a:lnSpc>
            </a:pPr>
            <a:r>
              <a:rPr lang="sk-SK" dirty="0" smtClean="0"/>
              <a:t>Vlastiveda pre štvrtákov, pracovná učebnica 1.časť</a:t>
            </a:r>
          </a:p>
          <a:p>
            <a:pPr>
              <a:lnSpc>
                <a:spcPct val="120000"/>
              </a:lnSpc>
            </a:pPr>
            <a:endParaRPr lang="sk-SK" dirty="0" smtClean="0"/>
          </a:p>
          <a:p>
            <a:pPr>
              <a:lnSpc>
                <a:spcPct val="120000"/>
              </a:lnSpc>
            </a:pPr>
            <a:r>
              <a:rPr lang="sk-SK" dirty="0" smtClean="0"/>
              <a:t>Obrázky:</a:t>
            </a:r>
          </a:p>
          <a:p>
            <a:pPr>
              <a:lnSpc>
                <a:spcPct val="120000"/>
              </a:lnSpc>
            </a:pPr>
            <a:r>
              <a:rPr lang="sk-SK" dirty="0">
                <a:hlinkClick r:id="rId3"/>
              </a:rPr>
              <a:t>https://</a:t>
            </a:r>
            <a:r>
              <a:rPr lang="sk-SK" dirty="0" smtClean="0">
                <a:hlinkClick r:id="rId3"/>
              </a:rPr>
              <a:t>fici.sme.sk/c/20432965/kviz-v-ktorych-slovenskych-mestach-striekaju-tieto-fontany.html</a:t>
            </a:r>
            <a:endParaRPr lang="sk-SK" dirty="0" smtClean="0"/>
          </a:p>
          <a:p>
            <a:pPr>
              <a:lnSpc>
                <a:spcPct val="120000"/>
              </a:lnSpc>
            </a:pPr>
            <a:r>
              <a:rPr lang="sk-SK" dirty="0">
                <a:hlinkClick r:id="rId4"/>
              </a:rPr>
              <a:t>http://</a:t>
            </a:r>
            <a:r>
              <a:rPr lang="sk-SK" dirty="0" smtClean="0">
                <a:hlinkClick r:id="rId4"/>
              </a:rPr>
              <a:t>www.vypadni.sk/sk/cachticky-hrad</a:t>
            </a:r>
            <a:r>
              <a:rPr lang="sk-SK" dirty="0" smtClean="0"/>
              <a:t>  </a:t>
            </a:r>
          </a:p>
          <a:p>
            <a:pPr>
              <a:lnSpc>
                <a:spcPct val="120000"/>
              </a:lnSpc>
            </a:pPr>
            <a:r>
              <a:rPr lang="sk-SK" dirty="0">
                <a:hlinkClick r:id="rId5"/>
              </a:rPr>
              <a:t>http://</a:t>
            </a:r>
            <a:r>
              <a:rPr lang="sk-SK" dirty="0" smtClean="0">
                <a:hlinkClick r:id="rId5"/>
              </a:rPr>
              <a:t>slovakia.travel/hrad-beckov</a:t>
            </a:r>
            <a:r>
              <a:rPr lang="sk-SK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sk-SK" dirty="0">
                <a:hlinkClick r:id="rId6"/>
              </a:rPr>
              <a:t>http://www.spyridos.com/vrsatske-bradla</a:t>
            </a:r>
            <a:r>
              <a:rPr lang="sk-SK" dirty="0" smtClean="0">
                <a:hlinkClick r:id="rId6"/>
              </a:rPr>
              <a:t>/</a:t>
            </a:r>
            <a:r>
              <a:rPr lang="sk-SK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sk-SK" dirty="0">
                <a:hlinkClick r:id="rId7"/>
              </a:rPr>
              <a:t>https://</a:t>
            </a:r>
            <a:r>
              <a:rPr lang="sk-SK" dirty="0" smtClean="0">
                <a:hlinkClick r:id="rId7"/>
              </a:rPr>
              <a:t>www.webnoviny.sk/boris-hanecka-oblieka-moderne-cisarovne/makyta-jpg/ </a:t>
            </a:r>
          </a:p>
          <a:p>
            <a:pPr>
              <a:lnSpc>
                <a:spcPct val="120000"/>
              </a:lnSpc>
            </a:pPr>
            <a:r>
              <a:rPr lang="sk-SK" dirty="0" smtClean="0">
                <a:hlinkClick r:id="rId8" invalidUrl="https:///"/>
              </a:rPr>
              <a:t>https</a:t>
            </a:r>
            <a:r>
              <a:rPr lang="sk-SK" dirty="0">
                <a:hlinkClick r:id="rId9" invalidUrl="https:///"/>
              </a:rPr>
              <a:t>://</a:t>
            </a:r>
            <a:r>
              <a:rPr lang="sk-SK" dirty="0">
                <a:hlinkClick r:id="rId7"/>
              </a:rPr>
              <a:t>spravy.pravda.sk/ekonomika/clanok/295560-continental-uz-buduje-novu-vyrobnu-v-puchove</a:t>
            </a:r>
            <a:r>
              <a:rPr lang="sk-SK" dirty="0" smtClean="0">
                <a:hlinkClick r:id="rId7"/>
              </a:rPr>
              <a:t>/</a:t>
            </a:r>
            <a:endParaRPr lang="sk-SK" dirty="0" smtClean="0"/>
          </a:p>
          <a:p>
            <a:pPr>
              <a:lnSpc>
                <a:spcPct val="120000"/>
              </a:lnSpc>
            </a:pPr>
            <a:r>
              <a:rPr lang="sk-SK" dirty="0">
                <a:hlinkClick r:id="rId10"/>
              </a:rPr>
              <a:t>https://www.sadmi.sk/krasy-dubnice-nad-vahom</a:t>
            </a:r>
            <a:r>
              <a:rPr lang="sk-SK" dirty="0" smtClean="0">
                <a:hlinkClick r:id="rId10"/>
              </a:rPr>
              <a:t>/</a:t>
            </a:r>
            <a:endParaRPr lang="sk-SK" dirty="0" smtClean="0"/>
          </a:p>
          <a:p>
            <a:pPr>
              <a:lnSpc>
                <a:spcPct val="120000"/>
              </a:lnSpc>
            </a:pP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05588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36912"/>
            <a:ext cx="7117080" cy="361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Trenčín s okolím</a:t>
            </a:r>
            <a:endParaRPr lang="sk-SK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87624" y="1447800"/>
            <a:ext cx="7776864" cy="4800600"/>
          </a:xfrm>
        </p:spPr>
        <p:txBody>
          <a:bodyPr/>
          <a:lstStyle/>
          <a:p>
            <a:r>
              <a:rPr lang="sk-SK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leží </a:t>
            </a:r>
            <a:r>
              <a:rPr lang="sk-SK" b="1" dirty="0">
                <a:solidFill>
                  <a:srgbClr val="0000FF"/>
                </a:solidFill>
                <a:latin typeface="Arial Narrow" panose="020B0606020202030204" pitchFamily="34" charset="0"/>
              </a:rPr>
              <a:t>na </a:t>
            </a:r>
            <a:r>
              <a:rPr lang="sk-SK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severozápade </a:t>
            </a:r>
            <a:r>
              <a:rPr lang="sk-SK" b="1" dirty="0">
                <a:solidFill>
                  <a:srgbClr val="0000FF"/>
                </a:solidFill>
                <a:latin typeface="Arial Narrow" panose="020B0606020202030204" pitchFamily="34" charset="0"/>
              </a:rPr>
              <a:t>SR,</a:t>
            </a:r>
          </a:p>
        </p:txBody>
      </p:sp>
      <p:cxnSp>
        <p:nvCxnSpPr>
          <p:cNvPr id="6" name="Rovná spojovacia šípka 5"/>
          <p:cNvCxnSpPr/>
          <p:nvPr/>
        </p:nvCxnSpPr>
        <p:spPr>
          <a:xfrm flipH="1">
            <a:off x="3419872" y="2060848"/>
            <a:ext cx="288032" cy="151216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29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ok 18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9832" y="1340768"/>
            <a:ext cx="5760720" cy="5334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143000"/>
          </a:xfrm>
        </p:spPr>
        <p:txBody>
          <a:bodyPr/>
          <a:lstStyle/>
          <a:p>
            <a:r>
              <a:rPr lang="sk-SK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Trenčín a okolie</a:t>
            </a:r>
            <a:endParaRPr lang="sk-SK" dirty="0">
              <a:solidFill>
                <a:srgbClr val="00B05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87624" y="1124744"/>
            <a:ext cx="4011728" cy="864096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sk-SK" b="1" dirty="0">
                <a:solidFill>
                  <a:srgbClr val="0000FF"/>
                </a:solidFill>
                <a:latin typeface="Arial Narrow" panose="020B0606020202030204" pitchFamily="34" charset="0"/>
              </a:rPr>
              <a:t>leží medzi </a:t>
            </a:r>
            <a:r>
              <a:rPr lang="sk-SK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pohoriami:</a:t>
            </a:r>
          </a:p>
          <a:p>
            <a:r>
              <a:rPr lang="sk-SK" sz="3100" b="1" dirty="0">
                <a:solidFill>
                  <a:srgbClr val="0000FF"/>
                </a:solidFill>
                <a:latin typeface="Arial Narrow" panose="020B0606020202030204" pitchFamily="34" charset="0"/>
              </a:rPr>
              <a:t>o</a:t>
            </a:r>
            <a:r>
              <a:rPr lang="sk-SK" sz="31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blasťou preteká rieka Váh:</a:t>
            </a:r>
            <a:endParaRPr lang="sk-SK" sz="3100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Ovál 6"/>
          <p:cNvSpPr/>
          <p:nvPr/>
        </p:nvSpPr>
        <p:spPr>
          <a:xfrm rot="19755304">
            <a:off x="5224138" y="5401692"/>
            <a:ext cx="2259324" cy="718126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vál 8"/>
          <p:cNvSpPr/>
          <p:nvPr/>
        </p:nvSpPr>
        <p:spPr>
          <a:xfrm rot="1299916">
            <a:off x="6271948" y="1312098"/>
            <a:ext cx="2091940" cy="851205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vál 10"/>
          <p:cNvSpPr/>
          <p:nvPr/>
        </p:nvSpPr>
        <p:spPr>
          <a:xfrm rot="19536123">
            <a:off x="4411991" y="3555711"/>
            <a:ext cx="3056400" cy="749828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bdĺžnik 15"/>
          <p:cNvSpPr/>
          <p:nvPr/>
        </p:nvSpPr>
        <p:spPr>
          <a:xfrm rot="19202275">
            <a:off x="4727890" y="3776735"/>
            <a:ext cx="245115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4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BIELE   KARPATY</a:t>
            </a:r>
            <a:endParaRPr lang="sk-SK" sz="14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Ovál 17"/>
          <p:cNvSpPr/>
          <p:nvPr/>
        </p:nvSpPr>
        <p:spPr>
          <a:xfrm rot="19020018">
            <a:off x="3700222" y="5569585"/>
            <a:ext cx="1385552" cy="996601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Obdĺžnik 19"/>
          <p:cNvSpPr/>
          <p:nvPr/>
        </p:nvSpPr>
        <p:spPr>
          <a:xfrm rot="1612835">
            <a:off x="6543569" y="1488029"/>
            <a:ext cx="154870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JAVORNÍKY</a:t>
            </a:r>
            <a:endParaRPr lang="sk-SK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1" name="Obdĺžnik 20"/>
          <p:cNvSpPr/>
          <p:nvPr/>
        </p:nvSpPr>
        <p:spPr>
          <a:xfrm rot="19921725">
            <a:off x="5214519" y="5558881"/>
            <a:ext cx="20882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POVAŽSKÝ INOVEC</a:t>
            </a:r>
            <a:endParaRPr lang="sk-SK" sz="1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Ovál 21"/>
          <p:cNvSpPr/>
          <p:nvPr/>
        </p:nvSpPr>
        <p:spPr>
          <a:xfrm rot="20394030">
            <a:off x="6741509" y="3918502"/>
            <a:ext cx="2259324" cy="718126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24" name="Rovná spojovacia šípka 23"/>
          <p:cNvCxnSpPr/>
          <p:nvPr/>
        </p:nvCxnSpPr>
        <p:spPr>
          <a:xfrm>
            <a:off x="4734625" y="1851293"/>
            <a:ext cx="2429663" cy="170086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Obdĺžnik 25"/>
          <p:cNvSpPr/>
          <p:nvPr/>
        </p:nvSpPr>
        <p:spPr>
          <a:xfrm rot="19921725">
            <a:off x="6702082" y="4007722"/>
            <a:ext cx="20882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STRÁŽOVSKÉ </a:t>
            </a:r>
          </a:p>
          <a:p>
            <a:pPr algn="ctr"/>
            <a:r>
              <a:rPr lang="sk-SK" sz="16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VRCHY</a:t>
            </a:r>
            <a:endParaRPr lang="sk-SK" sz="1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7" name="Obdĺžnik 26"/>
          <p:cNvSpPr/>
          <p:nvPr/>
        </p:nvSpPr>
        <p:spPr>
          <a:xfrm rot="19432239">
            <a:off x="3656083" y="5775499"/>
            <a:ext cx="15829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MALÉ </a:t>
            </a:r>
          </a:p>
          <a:p>
            <a:pPr algn="ctr"/>
            <a:r>
              <a:rPr lang="sk-SK" sz="16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KARPATY</a:t>
            </a:r>
            <a:endParaRPr lang="sk-SK" sz="1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596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6" grpId="0"/>
      <p:bldP spid="18" grpId="0" animBg="1"/>
      <p:bldP spid="20" grpId="0"/>
      <p:bldP spid="21" grpId="0"/>
      <p:bldP spid="22" grpId="0" animBg="1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3280" y="1340768"/>
            <a:ext cx="5760720" cy="5334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6592776" cy="1143000"/>
          </a:xfrm>
        </p:spPr>
        <p:txBody>
          <a:bodyPr>
            <a:normAutofit/>
          </a:bodyPr>
          <a:lstStyle/>
          <a:p>
            <a:r>
              <a:rPr lang="sk-SK" dirty="0" smtClean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Významné mestá:</a:t>
            </a:r>
            <a:endParaRPr lang="sk-SK" dirty="0">
              <a:solidFill>
                <a:srgbClr val="00B05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27584" y="1484784"/>
            <a:ext cx="4608512" cy="4800600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Trenčín</a:t>
            </a:r>
          </a:p>
          <a:p>
            <a:endParaRPr lang="sk-SK" b="1" dirty="0" smtClean="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r>
              <a:rPr lang="sk-SK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Púchov</a:t>
            </a:r>
          </a:p>
          <a:p>
            <a:endParaRPr lang="sk-SK" b="1" dirty="0" smtClean="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r>
              <a:rPr lang="sk-SK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Dubnica nad Váhom</a:t>
            </a:r>
          </a:p>
          <a:p>
            <a:endParaRPr lang="sk-SK" b="1" dirty="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r>
              <a:rPr lang="sk-SK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Nové Mesto nad Váhom</a:t>
            </a:r>
            <a:endParaRPr lang="sk-SK" b="1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2" name="Rovná spojovacia šípka 11"/>
          <p:cNvCxnSpPr/>
          <p:nvPr/>
        </p:nvCxnSpPr>
        <p:spPr>
          <a:xfrm>
            <a:off x="2555776" y="1772816"/>
            <a:ext cx="3888432" cy="255229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Rovná spojovacia šípka 10"/>
          <p:cNvCxnSpPr/>
          <p:nvPr/>
        </p:nvCxnSpPr>
        <p:spPr>
          <a:xfrm>
            <a:off x="2645786" y="2806352"/>
            <a:ext cx="5382598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" name="Rovná spojovacia šípka 4"/>
          <p:cNvCxnSpPr/>
          <p:nvPr/>
        </p:nvCxnSpPr>
        <p:spPr>
          <a:xfrm flipV="1">
            <a:off x="4572000" y="4007768"/>
            <a:ext cx="2520280" cy="5790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Rovná spojovacia šípka 12"/>
          <p:cNvCxnSpPr/>
          <p:nvPr/>
        </p:nvCxnSpPr>
        <p:spPr>
          <a:xfrm>
            <a:off x="5076056" y="5215098"/>
            <a:ext cx="360040" cy="30213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31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498080" cy="1143000"/>
          </a:xfrm>
        </p:spPr>
        <p:txBody>
          <a:bodyPr/>
          <a:lstStyle/>
          <a:p>
            <a:r>
              <a:rPr lang="sk-SK" dirty="0" smtClean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Trenčín</a:t>
            </a:r>
            <a:endParaRPr lang="sk-SK" sz="2400" dirty="0"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5" name="Zástupný symbol obsahu 2"/>
          <p:cNvSpPr txBox="1">
            <a:spLocks/>
          </p:cNvSpPr>
          <p:nvPr/>
        </p:nvSpPr>
        <p:spPr>
          <a:xfrm>
            <a:off x="1043608" y="1268760"/>
            <a:ext cx="36004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sk-SK" b="1" dirty="0">
                <a:solidFill>
                  <a:srgbClr val="0000FF"/>
                </a:solidFill>
                <a:latin typeface="Arial Narrow" panose="020B0606020202030204" pitchFamily="34" charset="0"/>
              </a:rPr>
              <a:t>mesto „módy“,</a:t>
            </a:r>
          </a:p>
          <a:p>
            <a:r>
              <a:rPr lang="sk-SK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Fontána </a:t>
            </a:r>
            <a:r>
              <a:rPr lang="sk-SK" b="1" dirty="0">
                <a:solidFill>
                  <a:srgbClr val="0000FF"/>
                </a:solidFill>
                <a:latin typeface="Arial Narrow" panose="020B0606020202030204" pitchFamily="34" charset="0"/>
              </a:rPr>
              <a:t>Vodníka Valentína,</a:t>
            </a:r>
          </a:p>
          <a:p>
            <a:endParaRPr lang="sk-SK" dirty="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endParaRPr lang="sk-SK" dirty="0">
              <a:solidFill>
                <a:srgbClr val="0000FF"/>
              </a:solidFill>
              <a:latin typeface="Arial Narrow" panose="020B0606020202030204" pitchFamily="34" charset="0"/>
            </a:endParaRPr>
          </a:p>
          <a:p>
            <a:r>
              <a:rPr lang="sk-SK" b="1" dirty="0">
                <a:solidFill>
                  <a:srgbClr val="0000FF"/>
                </a:solidFill>
                <a:latin typeface="Arial Narrow" panose="020B0606020202030204" pitchFamily="34" charset="0"/>
              </a:rPr>
              <a:t>Trenčiansky hrad - „Studňa lásky“, </a:t>
            </a:r>
            <a:r>
              <a:rPr lang="sk-SK" dirty="0">
                <a:latin typeface="Arial Narrow" panose="020B0606020202030204" pitchFamily="34" charset="0"/>
              </a:rPr>
              <a:t>(Omar a Fatima)</a:t>
            </a:r>
          </a:p>
        </p:txBody>
      </p:sp>
      <p:pic>
        <p:nvPicPr>
          <p:cNvPr id="1026" name="Picture 2" descr="VÃ½sledok vyhÄ¾adÃ¡vania obrÃ¡zkov pre dopyt trenÄÃ­n mesto mÃ³d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196751"/>
            <a:ext cx="4320480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Ãºvisiaci obrÃ¡z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765212"/>
            <a:ext cx="4355467" cy="290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Ãºvisiaci obrÃ¡z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883" y="3140968"/>
            <a:ext cx="436559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Ãºvisiaci obrÃ¡z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57910"/>
            <a:ext cx="4567823" cy="304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Ã½sledok vyhÄ¾adÃ¡vania obrÃ¡zkov pre dopyt fontÃ¡na vodnÃ­ka valentÃ­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883" y="3803125"/>
            <a:ext cx="4510117" cy="262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Ãºvisiaci obrÃ¡zo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797" y="1052736"/>
            <a:ext cx="7922707" cy="528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Ã½sledok vyhÄ¾adÃ¡vania obrÃ¡zkov pre dopyt trenÄiansky hr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797" y="1146212"/>
            <a:ext cx="7778692" cy="518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Ã½sledok vyhÄ¾adÃ¡vania obrÃ¡zkov pre dopyt studÅa lÃ¡sk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1" y="1348476"/>
            <a:ext cx="8578723" cy="50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Ã½sledok vyhÄ¾adÃ¡vania obrÃ¡zkov pre dopyt omar a fatima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t="13968" r="6450" b="2884"/>
          <a:stretch/>
        </p:blipFill>
        <p:spPr bwMode="auto">
          <a:xfrm>
            <a:off x="5596984" y="4797152"/>
            <a:ext cx="3511519" cy="195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47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143000"/>
          </a:xfrm>
        </p:spPr>
        <p:txBody>
          <a:bodyPr/>
          <a:lstStyle/>
          <a:p>
            <a:r>
              <a:rPr lang="sk-SK" dirty="0" smtClean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Púchov</a:t>
            </a:r>
            <a:endParaRPr lang="sk-SK" dirty="0">
              <a:solidFill>
                <a:srgbClr val="00B05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4" name="AutoShape 5" descr="VÃ½sledok vyhÄ¾adÃ¡vania obrÃ¡zkov pre dopyt ruzomberok celuloz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170" name="Picture 2" descr="VÃ½sledok vyhÄ¾adÃ¡vania obrÃ¡zkov pre dopyt pÃºcho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1"/>
            <a:ext cx="7416824" cy="494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Ã½sledok vyhÄ¾adÃ¡vania obrÃ¡zkov pre dopyt pÃºchov priemys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6815"/>
            <a:ext cx="3152775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VÃ½sledok vyhÄ¾adÃ¡vania obrÃ¡zkov pre dopyt pÃºchov priemyse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04"/>
          <a:stretch/>
        </p:blipFill>
        <p:spPr bwMode="auto">
          <a:xfrm>
            <a:off x="4499992" y="1705378"/>
            <a:ext cx="4120813" cy="467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90087"/>
            <a:ext cx="8905746" cy="530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47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143000"/>
          </a:xfrm>
        </p:spPr>
        <p:txBody>
          <a:bodyPr/>
          <a:lstStyle/>
          <a:p>
            <a:r>
              <a:rPr lang="sk-SK" dirty="0" smtClean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Dubnica nad Váhom</a:t>
            </a:r>
            <a:endParaRPr lang="sk-SK" dirty="0">
              <a:solidFill>
                <a:srgbClr val="00B05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026" name="Picture 2" descr="VÃ½sledok vyhÄ¾adÃ¡vania obrÃ¡zkov pre dopyt dubnica nad vah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8894"/>
            <a:ext cx="6048672" cy="402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72" y="2060848"/>
            <a:ext cx="7504984" cy="435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ok 4" descr="dubnica nad vaho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80" y="1700808"/>
            <a:ext cx="7432976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7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143000"/>
          </a:xfrm>
        </p:spPr>
        <p:txBody>
          <a:bodyPr/>
          <a:lstStyle/>
          <a:p>
            <a:r>
              <a:rPr lang="sk-SK" dirty="0" smtClean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Nové Mesto nad Váhom</a:t>
            </a:r>
            <a:endParaRPr lang="sk-SK" dirty="0">
              <a:solidFill>
                <a:srgbClr val="00B05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2052" name="Picture 4" descr="VÃ½sledok vyhÄ¾adÃ¡vania obrÃ¡zkov pre dopyt novÃ© mesto nad vah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Ã½sledok vyhÄ¾adÃ¡vania obrÃ¡zkov pre dopyt novÃ© mesto nad vah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86" y="2022946"/>
            <a:ext cx="7839075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3" y="1216574"/>
            <a:ext cx="7839075" cy="552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01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7784" y="1501389"/>
            <a:ext cx="5760720" cy="5334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413792"/>
            <a:ext cx="7776864" cy="1143000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Významné turistické miesta</a:t>
            </a:r>
            <a:endParaRPr lang="sk-SK" dirty="0">
              <a:solidFill>
                <a:srgbClr val="00B05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99592" y="1484784"/>
            <a:ext cx="3672408" cy="1152128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Čachtický hrad, </a:t>
            </a:r>
          </a:p>
          <a:p>
            <a:r>
              <a:rPr lang="sk-SK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hrad Beckov</a:t>
            </a:r>
          </a:p>
        </p:txBody>
      </p:sp>
      <p:cxnSp>
        <p:nvCxnSpPr>
          <p:cNvPr id="9" name="Rovná spojovacia šípka 8"/>
          <p:cNvCxnSpPr/>
          <p:nvPr/>
        </p:nvCxnSpPr>
        <p:spPr>
          <a:xfrm>
            <a:off x="3275856" y="1760912"/>
            <a:ext cx="1838570" cy="39968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Rovná spojovacia šípka 9"/>
          <p:cNvCxnSpPr/>
          <p:nvPr/>
        </p:nvCxnSpPr>
        <p:spPr>
          <a:xfrm>
            <a:off x="2961591" y="2205445"/>
            <a:ext cx="2762537" cy="32397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Zástupný symbol obsahu 2"/>
          <p:cNvSpPr txBox="1">
            <a:spLocks/>
          </p:cNvSpPr>
          <p:nvPr/>
        </p:nvSpPr>
        <p:spPr>
          <a:xfrm>
            <a:off x="827584" y="3281627"/>
            <a:ext cx="3672408" cy="1152128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sk-SK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Trenčianske Teplice</a:t>
            </a:r>
          </a:p>
          <a:p>
            <a:r>
              <a:rPr lang="sk-SK" sz="2400" b="1" dirty="0" err="1" smtClean="0">
                <a:solidFill>
                  <a:srgbClr val="0000FF"/>
                </a:solidFill>
                <a:latin typeface="Arial Narrow" panose="020B0606020202030204" pitchFamily="34" charset="0"/>
              </a:rPr>
              <a:t>Vršatecké</a:t>
            </a:r>
            <a:r>
              <a:rPr lang="sk-SK" sz="2400" b="1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 bradlá</a:t>
            </a:r>
          </a:p>
        </p:txBody>
      </p:sp>
      <p:cxnSp>
        <p:nvCxnSpPr>
          <p:cNvPr id="13" name="Rovná spojovacia šípka 12"/>
          <p:cNvCxnSpPr/>
          <p:nvPr/>
        </p:nvCxnSpPr>
        <p:spPr>
          <a:xfrm flipV="1">
            <a:off x="3347784" y="3171020"/>
            <a:ext cx="3924516" cy="7462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Rovná spojovacia šípka 14"/>
          <p:cNvCxnSpPr/>
          <p:nvPr/>
        </p:nvCxnSpPr>
        <p:spPr>
          <a:xfrm>
            <a:off x="3779912" y="3557072"/>
            <a:ext cx="3312368" cy="102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1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novrat">
  <a:themeElements>
    <a:clrScheme name="Sl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1322</TotalTime>
  <Words>243</Words>
  <Application>Microsoft Office PowerPoint</Application>
  <PresentationFormat>Prezentácia na obrazovke (4:3)</PresentationFormat>
  <Paragraphs>61</Paragraphs>
  <Slides>14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1" baseType="lpstr">
      <vt:lpstr>Arial Black</vt:lpstr>
      <vt:lpstr>Arial Narrow</vt:lpstr>
      <vt:lpstr>Calibri</vt:lpstr>
      <vt:lpstr>Gill Sans MT</vt:lpstr>
      <vt:lpstr>Verdana</vt:lpstr>
      <vt:lpstr>Wingdings 2</vt:lpstr>
      <vt:lpstr>Slnovrat</vt:lpstr>
      <vt:lpstr>Trenčín s okolím</vt:lpstr>
      <vt:lpstr>Trenčín s okolím</vt:lpstr>
      <vt:lpstr>Trenčín a okolie</vt:lpstr>
      <vt:lpstr>Významné mestá:</vt:lpstr>
      <vt:lpstr>Trenčín</vt:lpstr>
      <vt:lpstr>Púchov</vt:lpstr>
      <vt:lpstr>Dubnica nad Váhom</vt:lpstr>
      <vt:lpstr>Nové Mesto nad Váhom</vt:lpstr>
      <vt:lpstr>Významné turistické miesta</vt:lpstr>
      <vt:lpstr>Čachtický hrad</vt:lpstr>
      <vt:lpstr>hrad Beckov</vt:lpstr>
      <vt:lpstr>Trenčianske Teplice</vt:lpstr>
      <vt:lpstr>Vršatecké bradlá</vt:lpstr>
      <vt:lpstr>Ďakujem za pozornosť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Poprad a okolie</dc:title>
  <dc:creator>Gitka</dc:creator>
  <cp:lastModifiedBy>riaditel</cp:lastModifiedBy>
  <cp:revision>88</cp:revision>
  <dcterms:created xsi:type="dcterms:W3CDTF">2018-11-18T19:59:44Z</dcterms:created>
  <dcterms:modified xsi:type="dcterms:W3CDTF">2020-04-19T20:21:47Z</dcterms:modified>
</cp:coreProperties>
</file>