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61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685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37" autoAdjust="0"/>
    <p:restoredTop sz="94676" autoAdjust="0"/>
  </p:normalViewPr>
  <p:slideViewPr>
    <p:cSldViewPr>
      <p:cViewPr>
        <p:scale>
          <a:sx n="82" d="100"/>
          <a:sy n="82" d="100"/>
        </p:scale>
        <p:origin x="-8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19. 5. 2020</a:t>
            </a:fld>
            <a:endParaRPr lang="sk-SK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19. 5. 2020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19. 5. 2020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19. 5. 2020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19. 5. 2020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19. 5. 2020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19. 5. 2020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19. 5. 2020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19. 5. 2020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19. 5. 2020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19. 5. 2020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DBF51C5-EC21-4D3D-B713-4C1C5536DEA6}" type="datetimeFigureOut">
              <a:rPr lang="sk-SK" smtClean="0"/>
              <a:pPr/>
              <a:t>19. 5. 2020</a:t>
            </a:fld>
            <a:endParaRPr lang="sk-SK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Milí žiaci, tento týždeň si povieme niečo </a:t>
            </a:r>
            <a:r>
              <a:rPr lang="sk-SK" dirty="0" smtClean="0"/>
              <a:t>vedení el. prúdu v kvapalinách.  </a:t>
            </a:r>
            <a:r>
              <a:rPr lang="sk-SK" dirty="0" smtClean="0"/>
              <a:t>Do zošitov si napíšte názov, ktorý je na druhej snímke. Prezrite si </a:t>
            </a:r>
            <a:r>
              <a:rPr lang="sk-SK" dirty="0" smtClean="0"/>
              <a:t>prezentáciu. </a:t>
            </a:r>
            <a:r>
              <a:rPr lang="sk-SK" dirty="0" smtClean="0"/>
              <a:t>Poznámky k tejto téme sú v dokumente, pod prezentáciou na stránke školy.</a:t>
            </a:r>
          </a:p>
          <a:p>
            <a:r>
              <a:rPr lang="sk-SK" dirty="0" smtClean="0"/>
              <a:t>Pekný týždeň vám prajem. Odfotené poznámky mi </a:t>
            </a:r>
            <a:r>
              <a:rPr lang="sk-SK" dirty="0" err="1" smtClean="0"/>
              <a:t>prepošlite</a:t>
            </a:r>
            <a:r>
              <a:rPr lang="sk-SK" dirty="0" smtClean="0"/>
              <a:t> na email do 22.5.2020 na </a:t>
            </a:r>
            <a:r>
              <a:rPr lang="sk-SK" dirty="0" err="1" smtClean="0"/>
              <a:t>martinaonuf@centrum.sk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1500174"/>
            <a:ext cx="8172400" cy="1214446"/>
          </a:xfrm>
        </p:spPr>
        <p:txBody>
          <a:bodyPr>
            <a:noAutofit/>
          </a:bodyPr>
          <a:lstStyle/>
          <a:p>
            <a:pPr algn="ctr"/>
            <a:r>
              <a:rPr lang="sk-SK" sz="4400" b="1" dirty="0" smtClean="0"/>
              <a:t>Vedenie elektrického prúdu v kvapalinách. </a:t>
            </a:r>
            <a:br>
              <a:rPr lang="sk-SK" sz="4400" b="1" dirty="0" smtClean="0"/>
            </a:br>
            <a:r>
              <a:rPr lang="sk-SK" sz="4400" b="1" dirty="0" smtClean="0"/>
              <a:t>Elektrolýza a jej využitie</a:t>
            </a:r>
            <a:endParaRPr lang="sk-SK" sz="4400" b="1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1428728" y="4429132"/>
            <a:ext cx="7406640" cy="1752600"/>
          </a:xfrm>
        </p:spPr>
        <p:txBody>
          <a:bodyPr/>
          <a:lstStyle/>
          <a:p>
            <a:endParaRPr lang="sk-SK" dirty="0"/>
          </a:p>
        </p:txBody>
      </p:sp>
      <p:pic>
        <p:nvPicPr>
          <p:cNvPr id="11266" name="Picture 2" descr="http://www.energyweb.cz/web/EE/images/05/_pokovova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3357562"/>
            <a:ext cx="3071834" cy="245746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8005026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Opakujeme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85720" y="928670"/>
            <a:ext cx="8647968" cy="5319730"/>
          </a:xfrm>
        </p:spPr>
        <p:txBody>
          <a:bodyPr>
            <a:normAutofit/>
          </a:bodyPr>
          <a:lstStyle/>
          <a:p>
            <a:r>
              <a:rPr lang="sk-SK" sz="2800" dirty="0" smtClean="0">
                <a:latin typeface="Cambria Math" pitchFamily="18" charset="0"/>
                <a:ea typeface="Cambria Math" pitchFamily="18" charset="0"/>
              </a:rPr>
              <a:t>Ak atóm prijme elektrón(y), stáva sa z neho častica so záporným elektrickým nábojom – </a:t>
            </a:r>
            <a:r>
              <a:rPr lang="sk-SK" sz="2800" b="1" dirty="0" smtClean="0">
                <a:latin typeface="Cambria Math" pitchFamily="18" charset="0"/>
                <a:ea typeface="Cambria Math" pitchFamily="18" charset="0"/>
              </a:rPr>
              <a:t>anión.</a:t>
            </a:r>
          </a:p>
          <a:p>
            <a:r>
              <a:rPr lang="sk-SK" sz="2800" dirty="0" smtClean="0">
                <a:latin typeface="Cambria Math" pitchFamily="18" charset="0"/>
                <a:ea typeface="Cambria Math" pitchFamily="18" charset="0"/>
              </a:rPr>
              <a:t>Ak atóm odovzdá elektrón(y), stáva sa z neho častica s kladným elektrickým nábojom – </a:t>
            </a:r>
            <a:r>
              <a:rPr lang="sk-SK" sz="2800" b="1" dirty="0" smtClean="0">
                <a:latin typeface="Cambria Math" pitchFamily="18" charset="0"/>
                <a:ea typeface="Cambria Math" pitchFamily="18" charset="0"/>
              </a:rPr>
              <a:t>katión. </a:t>
            </a:r>
          </a:p>
          <a:p>
            <a:r>
              <a:rPr lang="sk-SK" sz="2800" dirty="0" smtClean="0">
                <a:latin typeface="Cambria Math" pitchFamily="18" charset="0"/>
                <a:ea typeface="Cambria Math" pitchFamily="18" charset="0"/>
              </a:rPr>
              <a:t>Ak rozpustíme vo vode kyseliny, hydroxidy, soli, dochádza k ich </a:t>
            </a:r>
            <a:r>
              <a:rPr lang="sk-SK" sz="2800" dirty="0" err="1" smtClean="0">
                <a:latin typeface="Cambria Math" pitchFamily="18" charset="0"/>
                <a:ea typeface="Cambria Math" pitchFamily="18" charset="0"/>
              </a:rPr>
              <a:t>disociácii</a:t>
            </a:r>
            <a:r>
              <a:rPr lang="sk-SK" sz="2800" dirty="0" smtClean="0">
                <a:latin typeface="Cambria Math" pitchFamily="18" charset="0"/>
                <a:ea typeface="Cambria Math" pitchFamily="18" charset="0"/>
              </a:rPr>
              <a:t> – rozkladu na anióny a katióny. </a:t>
            </a:r>
            <a:r>
              <a:rPr lang="sk-SK" sz="2800" dirty="0" err="1" smtClean="0">
                <a:latin typeface="Cambria Math" pitchFamily="18" charset="0"/>
                <a:ea typeface="Cambria Math" pitchFamily="18" charset="0"/>
              </a:rPr>
              <a:t>Napr</a:t>
            </a:r>
            <a:r>
              <a:rPr lang="sk-SK" sz="2800" dirty="0" smtClean="0">
                <a:latin typeface="Cambria Math" pitchFamily="18" charset="0"/>
                <a:ea typeface="Cambria Math" pitchFamily="18" charset="0"/>
              </a:rPr>
              <a:t>:</a:t>
            </a:r>
          </a:p>
          <a:p>
            <a:r>
              <a:rPr lang="sk-SK" sz="2800" dirty="0" err="1" smtClean="0">
                <a:latin typeface="Cambria Math" pitchFamily="18" charset="0"/>
                <a:ea typeface="Cambria Math" pitchFamily="18" charset="0"/>
              </a:rPr>
              <a:t>NaCl</a:t>
            </a:r>
            <a:r>
              <a:rPr lang="sk-SK" sz="2800" dirty="0" smtClean="0">
                <a:latin typeface="Cambria Math" pitchFamily="18" charset="0"/>
                <a:ea typeface="Cambria Math" pitchFamily="18" charset="0"/>
              </a:rPr>
              <a:t> 	   Na</a:t>
            </a:r>
            <a:r>
              <a:rPr lang="sk-SK" sz="2800" baseline="30000" dirty="0" smtClean="0">
                <a:latin typeface="Cambria Math" pitchFamily="18" charset="0"/>
                <a:ea typeface="Cambria Math" pitchFamily="18" charset="0"/>
              </a:rPr>
              <a:t>+ </a:t>
            </a:r>
            <a:r>
              <a:rPr lang="sk-SK" sz="2800" dirty="0" smtClean="0">
                <a:latin typeface="Cambria Math" pitchFamily="18" charset="0"/>
                <a:ea typeface="Cambria Math" pitchFamily="18" charset="0"/>
              </a:rPr>
              <a:t>+ </a:t>
            </a:r>
            <a:r>
              <a:rPr lang="sk-SK" sz="2800" dirty="0" err="1" smtClean="0">
                <a:latin typeface="Cambria Math" pitchFamily="18" charset="0"/>
                <a:ea typeface="Cambria Math" pitchFamily="18" charset="0"/>
              </a:rPr>
              <a:t>Cl</a:t>
            </a:r>
            <a:r>
              <a:rPr lang="sk-SK" sz="2800" baseline="52000" dirty="0" smtClean="0">
                <a:latin typeface="Cambria Math" pitchFamily="18" charset="0"/>
                <a:ea typeface="Cambria Math" pitchFamily="18" charset="0"/>
              </a:rPr>
              <a:t>- </a:t>
            </a:r>
            <a:endParaRPr lang="sk-SK" sz="28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sk-SK" sz="2800" baseline="5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sk-SK" sz="2800" dirty="0" err="1" smtClean="0">
                <a:latin typeface="Cambria Math" pitchFamily="18" charset="0"/>
                <a:ea typeface="Cambria Math" pitchFamily="18" charset="0"/>
              </a:rPr>
              <a:t>HCl</a:t>
            </a:r>
            <a:r>
              <a:rPr lang="sk-SK" sz="2800" dirty="0" smtClean="0">
                <a:latin typeface="Cambria Math" pitchFamily="18" charset="0"/>
                <a:ea typeface="Cambria Math" pitchFamily="18" charset="0"/>
              </a:rPr>
              <a:t>	 H</a:t>
            </a:r>
            <a:r>
              <a:rPr lang="sk-SK" sz="2800" baseline="30000" dirty="0" smtClean="0">
                <a:latin typeface="Cambria Math" pitchFamily="18" charset="0"/>
                <a:ea typeface="Cambria Math" pitchFamily="18" charset="0"/>
              </a:rPr>
              <a:t>+ </a:t>
            </a:r>
            <a:r>
              <a:rPr lang="sk-SK" sz="2800" dirty="0" smtClean="0">
                <a:latin typeface="Cambria Math" pitchFamily="18" charset="0"/>
                <a:ea typeface="Cambria Math" pitchFamily="18" charset="0"/>
              </a:rPr>
              <a:t>+ </a:t>
            </a:r>
            <a:r>
              <a:rPr lang="sk-SK" sz="2800" dirty="0" err="1" smtClean="0">
                <a:latin typeface="Cambria Math" pitchFamily="18" charset="0"/>
                <a:ea typeface="Cambria Math" pitchFamily="18" charset="0"/>
              </a:rPr>
              <a:t>Cl</a:t>
            </a:r>
            <a:r>
              <a:rPr lang="sk-SK" sz="2800" baseline="52000" dirty="0" smtClean="0">
                <a:latin typeface="Cambria Math" pitchFamily="18" charset="0"/>
                <a:ea typeface="Cambria Math" pitchFamily="18" charset="0"/>
              </a:rPr>
              <a:t>- </a:t>
            </a:r>
          </a:p>
          <a:p>
            <a:r>
              <a:rPr lang="sk-SK" sz="2800" dirty="0" err="1" smtClean="0">
                <a:latin typeface="Cambria Math" pitchFamily="18" charset="0"/>
                <a:ea typeface="Cambria Math" pitchFamily="18" charset="0"/>
              </a:rPr>
              <a:t>NaOH</a:t>
            </a:r>
            <a:r>
              <a:rPr lang="sk-SK" sz="2800" dirty="0" smtClean="0">
                <a:latin typeface="Cambria Math" pitchFamily="18" charset="0"/>
                <a:ea typeface="Cambria Math" pitchFamily="18" charset="0"/>
              </a:rPr>
              <a:t>	    Na</a:t>
            </a:r>
            <a:r>
              <a:rPr lang="sk-SK" sz="2800" baseline="30000" dirty="0" smtClean="0">
                <a:latin typeface="Cambria Math" pitchFamily="18" charset="0"/>
                <a:ea typeface="Cambria Math" pitchFamily="18" charset="0"/>
              </a:rPr>
              <a:t>+ </a:t>
            </a:r>
            <a:r>
              <a:rPr lang="sk-SK" sz="2800" dirty="0" smtClean="0">
                <a:latin typeface="Cambria Math" pitchFamily="18" charset="0"/>
                <a:ea typeface="Cambria Math" pitchFamily="18" charset="0"/>
              </a:rPr>
              <a:t>+ OH</a:t>
            </a:r>
            <a:r>
              <a:rPr lang="sk-SK" sz="2800" baseline="52000" dirty="0" smtClean="0">
                <a:latin typeface="Cambria Math" pitchFamily="18" charset="0"/>
                <a:ea typeface="Cambria Math" pitchFamily="18" charset="0"/>
              </a:rPr>
              <a:t>- </a:t>
            </a:r>
            <a:endParaRPr lang="sk-SK" sz="28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5" name="Rovná spojovacia šípka 4"/>
          <p:cNvCxnSpPr/>
          <p:nvPr/>
        </p:nvCxnSpPr>
        <p:spPr>
          <a:xfrm>
            <a:off x="1571604" y="4429132"/>
            <a:ext cx="71438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ovná spojovacia šípka 5"/>
          <p:cNvCxnSpPr/>
          <p:nvPr/>
        </p:nvCxnSpPr>
        <p:spPr>
          <a:xfrm>
            <a:off x="1428728" y="4929198"/>
            <a:ext cx="71438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ovacia šípka 6"/>
          <p:cNvCxnSpPr/>
          <p:nvPr/>
        </p:nvCxnSpPr>
        <p:spPr>
          <a:xfrm>
            <a:off x="1714480" y="5429264"/>
            <a:ext cx="71438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8147902" cy="725470"/>
          </a:xfrm>
        </p:spPr>
        <p:txBody>
          <a:bodyPr>
            <a:normAutofit/>
          </a:bodyPr>
          <a:lstStyle/>
          <a:p>
            <a:pPr algn="ctr"/>
            <a:r>
              <a:rPr lang="sk-SK" sz="3200" dirty="0" smtClean="0"/>
              <a:t>Vedenie elektrického prúdu v kvapalinách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285984" y="1000108"/>
            <a:ext cx="6858016" cy="5715040"/>
          </a:xfrm>
        </p:spPr>
        <p:txBody>
          <a:bodyPr>
            <a:normAutofit/>
          </a:bodyPr>
          <a:lstStyle/>
          <a:p>
            <a:r>
              <a:rPr lang="sk-SK" sz="2800" dirty="0" smtClean="0"/>
              <a:t>Aj kvapaliny sú za určitých podmienok elektricky vodivé.</a:t>
            </a:r>
          </a:p>
          <a:p>
            <a:r>
              <a:rPr lang="sk-SK" sz="2800" i="1" dirty="0" smtClean="0"/>
              <a:t>Touto podmienkou je prítomnosť katiónov a aniónov v kvapaline.</a:t>
            </a:r>
          </a:p>
          <a:p>
            <a:r>
              <a:rPr lang="sk-SK" sz="2800" dirty="0" smtClean="0"/>
              <a:t>Elektrický prúd je potom tvorený usmerneným pohybom katiónov a aniónov.</a:t>
            </a:r>
          </a:p>
          <a:p>
            <a:r>
              <a:rPr lang="sk-SK" sz="2800" i="1" dirty="0" smtClean="0"/>
              <a:t>Vodné roztoky solí, kyselín a zásad vedú elektrický prúd.</a:t>
            </a:r>
          </a:p>
          <a:p>
            <a:r>
              <a:rPr lang="sk-SK" sz="2800" dirty="0" smtClean="0"/>
              <a:t>Takýto vodný roztok nazývame </a:t>
            </a:r>
            <a:r>
              <a:rPr lang="sk-SK" sz="2800" b="1" dirty="0" smtClean="0"/>
              <a:t>elektrolyt.</a:t>
            </a:r>
          </a:p>
          <a:p>
            <a:r>
              <a:rPr lang="sk-SK" sz="2800" dirty="0" smtClean="0"/>
              <a:t>Dej, ku ktorému v elektrolyte prechodom elektrického prúdu dochádza sa nazýva </a:t>
            </a:r>
            <a:r>
              <a:rPr lang="sk-SK" sz="2800" b="1" dirty="0" smtClean="0"/>
              <a:t>elektrolýza.</a:t>
            </a:r>
          </a:p>
          <a:p>
            <a:endParaRPr lang="sk-SK" sz="2800" b="1" dirty="0" smtClean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000108"/>
            <a:ext cx="2344484" cy="3174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Elektrolýza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57224" y="928670"/>
            <a:ext cx="8076464" cy="5319730"/>
          </a:xfrm>
        </p:spPr>
        <p:txBody>
          <a:bodyPr>
            <a:normAutofit/>
          </a:bodyPr>
          <a:lstStyle/>
          <a:p>
            <a:r>
              <a:rPr lang="sk-SK" sz="3000" dirty="0" smtClean="0"/>
              <a:t>Do nádoby s elektrolytom sú ponorené dva vodiče – elektródy. </a:t>
            </a:r>
          </a:p>
          <a:p>
            <a:r>
              <a:rPr lang="sk-SK" sz="3000" dirty="0" smtClean="0"/>
              <a:t>Prvá je pripojená na kladný pól zdroja a nazýva sa </a:t>
            </a:r>
            <a:r>
              <a:rPr lang="sk-SK" sz="3000" dirty="0" smtClean="0">
                <a:solidFill>
                  <a:srgbClr val="FF0000"/>
                </a:solidFill>
              </a:rPr>
              <a:t>an</a:t>
            </a:r>
            <a:r>
              <a:rPr lang="sk-SK" sz="3000" dirty="0" smtClean="0"/>
              <a:t>óda (priťahuje </a:t>
            </a:r>
            <a:r>
              <a:rPr lang="sk-SK" sz="3000" dirty="0" smtClean="0">
                <a:solidFill>
                  <a:srgbClr val="FF0000"/>
                </a:solidFill>
              </a:rPr>
              <a:t>an</a:t>
            </a:r>
            <a:r>
              <a:rPr lang="sk-SK" sz="3000" dirty="0" smtClean="0"/>
              <a:t>ióny)</a:t>
            </a:r>
          </a:p>
          <a:p>
            <a:r>
              <a:rPr lang="sk-SK" sz="3000" dirty="0" smtClean="0"/>
              <a:t>Druhá je pripojená na záporný pól zdroja a nazýva sa </a:t>
            </a:r>
            <a:r>
              <a:rPr lang="sk-SK" sz="3000" dirty="0" smtClean="0">
                <a:solidFill>
                  <a:srgbClr val="0070C0"/>
                </a:solidFill>
              </a:rPr>
              <a:t>kat</a:t>
            </a:r>
            <a:r>
              <a:rPr lang="sk-SK" sz="3000" dirty="0" smtClean="0"/>
              <a:t>óda (priťahuje </a:t>
            </a:r>
            <a:r>
              <a:rPr lang="sk-SK" sz="3000" dirty="0" smtClean="0">
                <a:solidFill>
                  <a:srgbClr val="0070C0"/>
                </a:solidFill>
              </a:rPr>
              <a:t>kat</a:t>
            </a:r>
            <a:r>
              <a:rPr lang="sk-SK" sz="3000" dirty="0" smtClean="0"/>
              <a:t>ióny)</a:t>
            </a:r>
          </a:p>
          <a:p>
            <a:r>
              <a:rPr lang="sk-SK" sz="3000" dirty="0" smtClean="0"/>
              <a:t>Počas elektrolýzy prebiehajú v elektrolyte a na elektródach </a:t>
            </a:r>
            <a:r>
              <a:rPr lang="sk-SK" sz="3000" dirty="0" err="1" smtClean="0"/>
              <a:t>redoxné</a:t>
            </a:r>
            <a:r>
              <a:rPr lang="sk-SK" sz="3000" dirty="0" smtClean="0"/>
              <a:t> chemické reakcie a dochádza k prenosu hmoty.</a:t>
            </a:r>
          </a:p>
          <a:p>
            <a:endParaRPr lang="sk-SK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Elektrolýza </a:t>
            </a:r>
            <a:r>
              <a:rPr lang="sk-SK" dirty="0" err="1" smtClean="0"/>
              <a:t>NaCl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http://dragonadam.wz.cz/obrazky/elektrolyza_nacl_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214422"/>
            <a:ext cx="5643602" cy="4024440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1142976" y="5357826"/>
            <a:ext cx="75009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200" i="1" dirty="0" smtClean="0"/>
              <a:t>Pri elektrolýze chloridu sodného sa na zápornej elektróde uvoľňuje plynný </a:t>
            </a:r>
            <a:r>
              <a:rPr lang="sk-SK" sz="2200" i="1" dirty="0" smtClean="0">
                <a:solidFill>
                  <a:srgbClr val="00B050"/>
                </a:solidFill>
              </a:rPr>
              <a:t>vodík</a:t>
            </a:r>
            <a:r>
              <a:rPr lang="sk-SK" sz="2200" i="1" dirty="0" smtClean="0"/>
              <a:t>, na kladnej elektróde plynný </a:t>
            </a:r>
            <a:r>
              <a:rPr lang="sk-SK" sz="2200" i="1" dirty="0" smtClean="0">
                <a:solidFill>
                  <a:srgbClr val="00B050"/>
                </a:solidFill>
              </a:rPr>
              <a:t>chlór</a:t>
            </a:r>
            <a:r>
              <a:rPr lang="sk-SK" sz="2200" i="1" dirty="0" smtClean="0"/>
              <a:t>, v elektrolyte vzniká ešte </a:t>
            </a:r>
            <a:r>
              <a:rPr lang="sk-SK" sz="2200" i="1" dirty="0" smtClean="0">
                <a:solidFill>
                  <a:srgbClr val="00B050"/>
                </a:solidFill>
              </a:rPr>
              <a:t>hydroxid sodný </a:t>
            </a:r>
            <a:r>
              <a:rPr lang="sk-SK" sz="2200" i="1" dirty="0" smtClean="0"/>
              <a:t>.</a:t>
            </a:r>
            <a:endParaRPr lang="sk-SK" sz="2200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Využitie elektrolýzy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000108"/>
            <a:ext cx="8643966" cy="5500726"/>
          </a:xfrm>
        </p:spPr>
        <p:txBody>
          <a:bodyPr/>
          <a:lstStyle/>
          <a:p>
            <a:r>
              <a:rPr lang="sk-SK" sz="2800" dirty="0" smtClean="0"/>
              <a:t>Je to dej, ktorý má obrovské využitie:</a:t>
            </a:r>
          </a:p>
          <a:p>
            <a:pPr lvl="1"/>
            <a:r>
              <a:rPr lang="sk-SK" sz="2400" dirty="0" smtClean="0"/>
              <a:t>Oddeľovanie častíc chemických látok (elektrolýza vody)</a:t>
            </a:r>
          </a:p>
          <a:p>
            <a:pPr lvl="1"/>
            <a:r>
              <a:rPr lang="sk-SK" sz="2400" dirty="0" smtClean="0"/>
              <a:t>Výroba čistých kovov (hliník)</a:t>
            </a:r>
          </a:p>
          <a:p>
            <a:pPr lvl="1"/>
            <a:r>
              <a:rPr lang="sk-SK" sz="2400" dirty="0" smtClean="0"/>
              <a:t>Galvanické pokovovanie predmetov(pochrómovanie, pozinkovanie, pozlátenie, postriebrenie,...)</a:t>
            </a:r>
          </a:p>
          <a:p>
            <a:pPr lvl="1"/>
            <a:r>
              <a:rPr lang="sk-SK" sz="2400" dirty="0" smtClean="0"/>
              <a:t>Zdroje jednosmerného elektrického napätia(monočlánky, batérie, akumulátory)</a:t>
            </a:r>
          </a:p>
          <a:p>
            <a:pPr lvl="1"/>
            <a:endParaRPr lang="sk-SK" dirty="0"/>
          </a:p>
        </p:txBody>
      </p:sp>
      <p:pic>
        <p:nvPicPr>
          <p:cNvPr id="19458" name="Picture 2" descr="http://www.amvslovakia.sk/u/photoalbum/133459109060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214818"/>
            <a:ext cx="3048710" cy="2414579"/>
          </a:xfrm>
          <a:prstGeom prst="rect">
            <a:avLst/>
          </a:prstGeom>
          <a:noFill/>
        </p:spPr>
      </p:pic>
      <p:pic>
        <p:nvPicPr>
          <p:cNvPr id="19460" name="Picture 4" descr="http://www.amvslovakia.sk/u/photoalbum/133459123543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4214818"/>
            <a:ext cx="3240908" cy="2433628"/>
          </a:xfrm>
          <a:prstGeom prst="rect">
            <a:avLst/>
          </a:prstGeom>
          <a:noFill/>
        </p:spPr>
      </p:pic>
      <p:pic>
        <p:nvPicPr>
          <p:cNvPr id="19462" name="Picture 6" descr="http://www.avaryacht.sk/files/elektro/3/4604_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4143380"/>
            <a:ext cx="2214578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1152</TotalTime>
  <Words>321</Words>
  <Application>Microsoft Office PowerPoint</Application>
  <PresentationFormat>Prezentácia na obrazovke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Slunovrat</vt:lpstr>
      <vt:lpstr>Snímka 1</vt:lpstr>
      <vt:lpstr>Vedenie elektrického prúdu v kvapalinách.  Elektrolýza a jej využitie</vt:lpstr>
      <vt:lpstr>Opakujeme</vt:lpstr>
      <vt:lpstr>Vedenie elektrického prúdu v kvapalinách</vt:lpstr>
      <vt:lpstr>Elektrolýza </vt:lpstr>
      <vt:lpstr>Elektrolýza NaCl</vt:lpstr>
      <vt:lpstr>Využitie elektrolýzy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Skúmame magnetické vlastnosti látok</dc:title>
  <dc:creator>pedagog</dc:creator>
  <cp:lastModifiedBy>xxx</cp:lastModifiedBy>
  <cp:revision>193</cp:revision>
  <dcterms:created xsi:type="dcterms:W3CDTF">2015-09-07T11:27:53Z</dcterms:created>
  <dcterms:modified xsi:type="dcterms:W3CDTF">2020-05-19T07:49:33Z</dcterms:modified>
</cp:coreProperties>
</file>