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553029"/>
            <a:ext cx="8825658" cy="2413664"/>
          </a:xfrm>
        </p:spPr>
        <p:txBody>
          <a:bodyPr/>
          <a:lstStyle/>
          <a:p>
            <a:r>
              <a:rPr lang="sk-SK" dirty="0" smtClean="0"/>
              <a:t>Rok v kalendári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3744" y="4262907"/>
            <a:ext cx="8825658" cy="1221346"/>
          </a:xfrm>
        </p:spPr>
        <p:txBody>
          <a:bodyPr/>
          <a:lstStyle/>
          <a:p>
            <a:r>
              <a:rPr lang="sk-SK" dirty="0" smtClean="0"/>
              <a:t>                            </a:t>
            </a:r>
            <a:r>
              <a:rPr lang="sk-SK" sz="2400" b="1" dirty="0" smtClean="0"/>
              <a:t>2. ročník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2547" r="15446"/>
          <a:stretch/>
        </p:blipFill>
        <p:spPr>
          <a:xfrm>
            <a:off x="6763656" y="1553029"/>
            <a:ext cx="5182636" cy="45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Rok má 4 ročné obdobia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0708" y="2008413"/>
            <a:ext cx="8825659" cy="4073071"/>
          </a:xfrm>
        </p:spPr>
        <p:txBody>
          <a:bodyPr>
            <a:normAutofit/>
          </a:bodyPr>
          <a:lstStyle/>
          <a:p>
            <a:r>
              <a:rPr lang="sk-SK" sz="5400" dirty="0" smtClean="0"/>
              <a:t>Jar</a:t>
            </a:r>
          </a:p>
          <a:p>
            <a:r>
              <a:rPr lang="sk-SK" sz="5400" dirty="0" smtClean="0"/>
              <a:t>Leto</a:t>
            </a:r>
          </a:p>
          <a:p>
            <a:r>
              <a:rPr lang="sk-SK" sz="5400" dirty="0" smtClean="0"/>
              <a:t>Jeseň</a:t>
            </a:r>
          </a:p>
          <a:p>
            <a:r>
              <a:rPr lang="sk-SK" sz="5400" dirty="0" smtClean="0"/>
              <a:t>Zima</a:t>
            </a:r>
          </a:p>
          <a:p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9416" r="12385" b="10039"/>
          <a:stretch/>
        </p:blipFill>
        <p:spPr>
          <a:xfrm>
            <a:off x="5425439" y="1836964"/>
            <a:ext cx="6238241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Rok má 12 mesiacov</a:t>
            </a:r>
            <a:endParaRPr lang="sk-SK" dirty="0"/>
          </a:p>
        </p:txBody>
      </p:sp>
      <p:graphicFrame>
        <p:nvGraphicFramePr>
          <p:cNvPr id="8" name="Zástupný symbol obsah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778278"/>
              </p:ext>
            </p:extLst>
          </p:nvPr>
        </p:nvGraphicFramePr>
        <p:xfrm>
          <a:off x="0" y="3039414"/>
          <a:ext cx="9566276" cy="3243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138"/>
                <a:gridCol w="4783138"/>
              </a:tblGrid>
              <a:tr h="540537"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rgbClr val="0070C0"/>
                          </a:solidFill>
                        </a:rPr>
                        <a:t>                           </a:t>
                      </a:r>
                      <a:r>
                        <a:rPr lang="sk-SK" sz="2400" dirty="0" smtClean="0">
                          <a:solidFill>
                            <a:srgbClr val="0070C0"/>
                          </a:solidFill>
                        </a:rPr>
                        <a:t>január</a:t>
                      </a:r>
                      <a:endParaRPr lang="sk-SK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 </a:t>
                      </a:r>
                      <a:r>
                        <a:rPr lang="sk-SK" sz="2400" b="1" dirty="0" smtClean="0">
                          <a:solidFill>
                            <a:srgbClr val="FFFF00"/>
                          </a:solidFill>
                        </a:rPr>
                        <a:t>júl</a:t>
                      </a:r>
                      <a:endParaRPr lang="sk-SK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40537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solidFill>
                            <a:srgbClr val="0070C0"/>
                          </a:solidFill>
                        </a:rPr>
                        <a:t>                    február</a:t>
                      </a:r>
                      <a:endParaRPr lang="sk-SK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sk-SK" sz="2400" b="1" dirty="0" smtClean="0">
                          <a:solidFill>
                            <a:srgbClr val="FFFF00"/>
                          </a:solidFill>
                        </a:rPr>
                        <a:t>august </a:t>
                      </a:r>
                      <a:endParaRPr lang="sk-SK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40537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rgbClr val="00B050"/>
                          </a:solidFill>
                        </a:rPr>
                        <a:t>                           </a:t>
                      </a:r>
                      <a:r>
                        <a:rPr lang="sk-SK" sz="2400" b="1" dirty="0" smtClean="0">
                          <a:solidFill>
                            <a:srgbClr val="00B050"/>
                          </a:solidFill>
                        </a:rPr>
                        <a:t>marec</a:t>
                      </a:r>
                      <a:endParaRPr lang="sk-SK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 </a:t>
                      </a:r>
                      <a:r>
                        <a:rPr lang="sk-SK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september</a:t>
                      </a:r>
                      <a:endParaRPr lang="sk-SK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537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rgbClr val="00B050"/>
                          </a:solidFill>
                        </a:rPr>
                        <a:t>                           </a:t>
                      </a:r>
                      <a:r>
                        <a:rPr lang="sk-SK" sz="2400" b="1" dirty="0" smtClean="0">
                          <a:solidFill>
                            <a:srgbClr val="00B050"/>
                          </a:solidFill>
                        </a:rPr>
                        <a:t>apríl</a:t>
                      </a:r>
                      <a:endParaRPr lang="sk-SK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 </a:t>
                      </a:r>
                      <a:r>
                        <a:rPr lang="sk-SK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október</a:t>
                      </a:r>
                      <a:endParaRPr lang="sk-SK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537">
                <a:tc>
                  <a:txBody>
                    <a:bodyPr/>
                    <a:lstStyle/>
                    <a:p>
                      <a:r>
                        <a:rPr lang="sk-SK" dirty="0" smtClean="0"/>
                        <a:t>                           </a:t>
                      </a:r>
                      <a:r>
                        <a:rPr lang="sk-SK" sz="2400" b="1" dirty="0" smtClean="0">
                          <a:solidFill>
                            <a:srgbClr val="00B050"/>
                          </a:solidFill>
                        </a:rPr>
                        <a:t>máj</a:t>
                      </a:r>
                      <a:endParaRPr lang="sk-SK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 </a:t>
                      </a:r>
                      <a:r>
                        <a:rPr lang="sk-SK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november</a:t>
                      </a:r>
                      <a:endParaRPr lang="sk-SK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537">
                <a:tc>
                  <a:txBody>
                    <a:bodyPr/>
                    <a:lstStyle/>
                    <a:p>
                      <a:r>
                        <a:rPr lang="sk-SK" b="1" baseline="0" dirty="0" smtClean="0">
                          <a:solidFill>
                            <a:srgbClr val="FFFF00"/>
                          </a:solidFill>
                        </a:rPr>
                        <a:t>                           </a:t>
                      </a:r>
                      <a:r>
                        <a:rPr lang="sk-SK" sz="2400" b="1" dirty="0" smtClean="0">
                          <a:solidFill>
                            <a:srgbClr val="FFFF00"/>
                          </a:solidFill>
                        </a:rPr>
                        <a:t>jún</a:t>
                      </a:r>
                      <a:endParaRPr lang="sk-SK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sk-SK" sz="2400" b="1" dirty="0" smtClean="0">
                          <a:solidFill>
                            <a:srgbClr val="0070C0"/>
                          </a:solidFill>
                        </a:rPr>
                        <a:t>december</a:t>
                      </a:r>
                      <a:endParaRPr lang="sk-SK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ĺžnik 3"/>
          <p:cNvSpPr/>
          <p:nvPr/>
        </p:nvSpPr>
        <p:spPr>
          <a:xfrm>
            <a:off x="119270" y="1780342"/>
            <a:ext cx="75341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sk-S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446">
            <a:off x="9025424" y="2016543"/>
            <a:ext cx="2786505" cy="42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603500"/>
            <a:ext cx="10784114" cy="34163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Každý deň v roku má svoj dátum.</a:t>
            </a:r>
          </a:p>
          <a:p>
            <a:r>
              <a:rPr lang="sk-SK" sz="3200" dirty="0" smtClean="0"/>
              <a:t>Z neho sa dozvieme deň, mesiac, rok.</a:t>
            </a:r>
          </a:p>
          <a:p>
            <a:r>
              <a:rPr lang="sk-SK" sz="3200" dirty="0" smtClean="0"/>
              <a:t>Počas roka oslavujeme rôzne sviatky.</a:t>
            </a:r>
          </a:p>
          <a:p>
            <a:pPr marL="0" indent="0">
              <a:buNone/>
            </a:pPr>
            <a:endParaRPr lang="sk-SK" sz="3600" dirty="0"/>
          </a:p>
        </p:txBody>
      </p:sp>
      <p:sp>
        <p:nvSpPr>
          <p:cNvPr id="4" name="Obdĺžnik 3"/>
          <p:cNvSpPr/>
          <p:nvPr/>
        </p:nvSpPr>
        <p:spPr>
          <a:xfrm>
            <a:off x="1200997" y="4601643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18.5.2020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768070"/>
            <a:ext cx="4206240" cy="52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Vianoce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" y="2603500"/>
            <a:ext cx="6258560" cy="34163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Najkrajšie obdobie roka.</a:t>
            </a:r>
          </a:p>
          <a:p>
            <a:r>
              <a:rPr lang="sk-SK" sz="2400" dirty="0" smtClean="0"/>
              <a:t>24.12. štedrý deň začiatok vianočného obdobia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1" y="1897062"/>
            <a:ext cx="5770879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Veľká noc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603500"/>
            <a:ext cx="6116320" cy="3416300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Jej termín sa mení pripadá na marec alebo apríl.</a:t>
            </a:r>
          </a:p>
          <a:p>
            <a:r>
              <a:rPr lang="sk-SK" sz="2800" dirty="0" smtClean="0"/>
              <a:t>Veľkonočné obdobie tvorí: zelený štvrtok, veľký piatok, biela sobota, veľkonočná nedeľa, veľkonočný pondelok.</a:t>
            </a:r>
            <a:r>
              <a:rPr lang="sk-SK" sz="2800" dirty="0"/>
              <a:t> </a:t>
            </a:r>
            <a:endParaRPr lang="sk-SK" sz="2800" dirty="0" smtClean="0"/>
          </a:p>
          <a:p>
            <a:r>
              <a:rPr lang="sk-SK" sz="2800" dirty="0" smtClean="0"/>
              <a:t>Oslavuje </a:t>
            </a:r>
            <a:r>
              <a:rPr lang="sk-SK" sz="2800" dirty="0"/>
              <a:t>sa nový život- </a:t>
            </a:r>
            <a:r>
              <a:rPr lang="sk-SK" sz="2800" dirty="0" smtClean="0"/>
              <a:t>jar všetko sa zobúdza príroda, zvieratá.</a:t>
            </a:r>
            <a:endParaRPr lang="sk-SK" sz="2800" dirty="0"/>
          </a:p>
          <a:p>
            <a:endParaRPr lang="sk-SK" sz="2800" dirty="0" smtClean="0"/>
          </a:p>
          <a:p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2885440"/>
            <a:ext cx="5466079" cy="39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Pamiatka zosnulých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316480"/>
            <a:ext cx="9448800" cy="392684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Spomíname na zosnulých, chodíme na cintorín zapáliť sviečky a pomodliť sa.</a:t>
            </a:r>
          </a:p>
          <a:p>
            <a:r>
              <a:rPr lang="sk-SK" sz="3200" b="1" dirty="0"/>
              <a:t>Katolícka cirkev 1. novembra slávi </a:t>
            </a:r>
            <a:endParaRPr lang="sk-SK" sz="3200" b="1" dirty="0" smtClean="0"/>
          </a:p>
          <a:p>
            <a:pPr marL="0" indent="0">
              <a:buNone/>
            </a:pPr>
            <a:r>
              <a:rPr lang="sk-SK" sz="3200" b="1" dirty="0" smtClean="0"/>
              <a:t>prikázaný </a:t>
            </a:r>
            <a:r>
              <a:rPr lang="sk-SK" sz="3200" b="1" dirty="0"/>
              <a:t>sviatok Všetkých svätých, na ktorý 2. novembra nadväzuje deň Spomienky na všetkých verných zosnulých, ľudovo nazývaný Dušičky.</a:t>
            </a:r>
            <a:endParaRPr lang="sk-SK" sz="32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48" y="1680632"/>
            <a:ext cx="3138152" cy="4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Vznik Slovenskej republiky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" y="3740006"/>
            <a:ext cx="8019728" cy="3107645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9920" y="2603500"/>
            <a:ext cx="9350693" cy="34163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1.1.1993 vznik Slovenskej republiky</a:t>
            </a:r>
            <a:endParaRPr lang="sk-SK" sz="3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21288" y="2883682"/>
            <a:ext cx="3841648" cy="306434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00" y="0"/>
            <a:ext cx="4167659" cy="285782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09" y="3081396"/>
            <a:ext cx="2198461" cy="21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4945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3682" y="1958521"/>
            <a:ext cx="1021576" cy="4452257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2" y="476518"/>
            <a:ext cx="9602685" cy="69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</TotalTime>
  <Words>176</Words>
  <Application>Microsoft Office PowerPoint</Application>
  <PresentationFormat>Širokouhlá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Ión − zasadacia miestnosť</vt:lpstr>
      <vt:lpstr>Rok v kalendári</vt:lpstr>
      <vt:lpstr>Rok má 4 ročné obdobia</vt:lpstr>
      <vt:lpstr>Rok má 12 mesiacov</vt:lpstr>
      <vt:lpstr>Rok </vt:lpstr>
      <vt:lpstr>Vianoce </vt:lpstr>
      <vt:lpstr>Veľká noc</vt:lpstr>
      <vt:lpstr>Pamiatka zosnulých</vt:lpstr>
      <vt:lpstr>Vznik Slovenskej republiky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v kalendári</dc:title>
  <dc:creator>Renka</dc:creator>
  <cp:lastModifiedBy>riaditel</cp:lastModifiedBy>
  <cp:revision>25</cp:revision>
  <dcterms:created xsi:type="dcterms:W3CDTF">2018-03-12T17:32:43Z</dcterms:created>
  <dcterms:modified xsi:type="dcterms:W3CDTF">2020-05-19T19:46:23Z</dcterms:modified>
</cp:coreProperties>
</file>