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2" r:id="rId4"/>
    <p:sldId id="259" r:id="rId5"/>
    <p:sldId id="260" r:id="rId6"/>
    <p:sldId id="261" r:id="rId7"/>
    <p:sldId id="262" r:id="rId8"/>
    <p:sldId id="264" r:id="rId9"/>
    <p:sldId id="265" r:id="rId10"/>
    <p:sldId id="274" r:id="rId11"/>
    <p:sldId id="268" r:id="rId12"/>
    <p:sldId id="273" r:id="rId13"/>
    <p:sldId id="280" r:id="rId14"/>
    <p:sldId id="275" r:id="rId15"/>
    <p:sldId id="270" r:id="rId16"/>
    <p:sldId id="279" r:id="rId17"/>
    <p:sldId id="276" r:id="rId18"/>
    <p:sldId id="277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redvolená sekcia" id="{81F7D61F-420B-4E38-871F-FAF7518E54EF}">
          <p14:sldIdLst>
            <p14:sldId id="256"/>
            <p14:sldId id="257"/>
            <p14:sldId id="272"/>
            <p14:sldId id="259"/>
            <p14:sldId id="260"/>
            <p14:sldId id="261"/>
            <p14:sldId id="262"/>
            <p14:sldId id="264"/>
          </p14:sldIdLst>
        </p14:section>
        <p14:section name="Sekcia bez názvu" id="{5B11A9FC-19A6-48DD-A88D-B2B27708B7F1}">
          <p14:sldIdLst>
            <p14:sldId id="265"/>
            <p14:sldId id="274"/>
            <p14:sldId id="268"/>
            <p14:sldId id="273"/>
            <p14:sldId id="280"/>
            <p14:sldId id="275"/>
            <p14:sldId id="270"/>
            <p14:sldId id="279"/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B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50" autoAdjust="0"/>
    <p:restoredTop sz="94660"/>
  </p:normalViewPr>
  <p:slideViewPr>
    <p:cSldViewPr>
      <p:cViewPr varScale="1">
        <p:scale>
          <a:sx n="72" d="100"/>
          <a:sy n="72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sk-SK" smtClean="0"/>
              <a:t>Ak chcete pridať obrázok, kliknite na ikonu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pPr/>
              <a:t>21. 5. 2020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280920" cy="1381262"/>
          </a:xfrm>
        </p:spPr>
        <p:txBody>
          <a:bodyPr/>
          <a:lstStyle/>
          <a:p>
            <a:pPr algn="ctr"/>
            <a:r>
              <a:rPr lang="sk-SK" sz="5400" b="1" i="1" dirty="0" smtClean="0">
                <a:solidFill>
                  <a:schemeClr val="accent4"/>
                </a:solidFill>
              </a:rPr>
              <a:t/>
            </a:r>
            <a:br>
              <a:rPr lang="sk-SK" sz="5400" b="1" i="1" dirty="0" smtClean="0">
                <a:solidFill>
                  <a:schemeClr val="accent4"/>
                </a:solidFill>
              </a:rPr>
            </a:br>
            <a:r>
              <a:rPr lang="sk-SK" sz="5400" b="1" i="1" dirty="0" smtClean="0">
                <a:solidFill>
                  <a:schemeClr val="accent4"/>
                </a:solidFill>
              </a:rPr>
              <a:t/>
            </a:r>
            <a:br>
              <a:rPr lang="sk-SK" sz="5400" b="1" i="1" dirty="0" smtClean="0">
                <a:solidFill>
                  <a:schemeClr val="accent4"/>
                </a:solidFill>
              </a:rPr>
            </a:br>
            <a:r>
              <a:rPr lang="sk-SK" sz="5400" b="1" i="1" dirty="0" smtClean="0">
                <a:solidFill>
                  <a:schemeClr val="accent4"/>
                </a:solidFill>
              </a:rPr>
              <a:t/>
            </a:r>
            <a:br>
              <a:rPr lang="sk-SK" sz="5400" b="1" i="1" dirty="0" smtClean="0">
                <a:solidFill>
                  <a:schemeClr val="accent4"/>
                </a:solidFill>
              </a:rPr>
            </a:br>
            <a:r>
              <a:rPr lang="sk-SK" sz="3200" b="1" i="1" dirty="0" smtClean="0">
                <a:solidFill>
                  <a:schemeClr val="bg1"/>
                </a:solidFill>
              </a:rPr>
              <a:t>10.týždeň</a:t>
            </a:r>
            <a:r>
              <a:rPr lang="sk-SK" sz="5400" b="1" i="1" dirty="0" smtClean="0">
                <a:solidFill>
                  <a:schemeClr val="accent4"/>
                </a:solidFill>
              </a:rPr>
              <a:t/>
            </a:r>
            <a:br>
              <a:rPr lang="sk-SK" sz="5400" b="1" i="1" dirty="0" smtClean="0">
                <a:solidFill>
                  <a:schemeClr val="accent4"/>
                </a:solidFill>
              </a:rPr>
            </a:br>
            <a:r>
              <a:rPr lang="sk-SK" sz="5400" b="1" i="1" dirty="0" smtClean="0">
                <a:solidFill>
                  <a:schemeClr val="accent4"/>
                </a:solidFill>
              </a:rPr>
              <a:t>Obilniny </a:t>
            </a:r>
            <a:r>
              <a:rPr lang="sk-SK" sz="5400" b="1" i="1" dirty="0" smtClean="0">
                <a:solidFill>
                  <a:schemeClr val="accent4"/>
                </a:solidFill>
              </a:rPr>
              <a:t>a krmoviny</a:t>
            </a:r>
            <a:endParaRPr lang="sk-SK" sz="5400" b="1" i="1" dirty="0">
              <a:solidFill>
                <a:schemeClr val="accent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1130" y="3140968"/>
            <a:ext cx="4486063" cy="33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62012"/>
            <a:ext cx="3963860" cy="296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14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-7283"/>
            <a:ext cx="8784976" cy="3076244"/>
          </a:xfrm>
        </p:spPr>
        <p:txBody>
          <a:bodyPr>
            <a:normAutofit/>
          </a:bodyPr>
          <a:lstStyle/>
          <a:p>
            <a:r>
              <a:rPr lang="sk-SK" sz="3200" dirty="0"/>
              <a:t>Nazývajú sa aj </a:t>
            </a:r>
            <a:r>
              <a:rPr lang="sk-SK" sz="3200" b="1" dirty="0">
                <a:solidFill>
                  <a:schemeClr val="tx2"/>
                </a:solidFill>
              </a:rPr>
              <a:t>strukoviny</a:t>
            </a:r>
            <a:r>
              <a:rPr lang="sk-SK" sz="3200" dirty="0"/>
              <a:t> lebo majú struk (napr. bôb)</a:t>
            </a:r>
          </a:p>
          <a:p>
            <a:r>
              <a:rPr lang="sk-SK" sz="3200" dirty="0" smtClean="0"/>
              <a:t>Rastliny podobné bôbu sa nazývajú </a:t>
            </a:r>
            <a:r>
              <a:rPr lang="sk-SK" sz="3200" b="1" dirty="0" smtClean="0">
                <a:solidFill>
                  <a:schemeClr val="tx2"/>
                </a:solidFill>
              </a:rPr>
              <a:t>bôbovité rastliny</a:t>
            </a:r>
            <a:endParaRPr lang="sk-SK" sz="3200" b="1" dirty="0">
              <a:solidFill>
                <a:schemeClr val="tx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2936"/>
            <a:ext cx="6597773" cy="369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741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13176"/>
            <a:ext cx="3346533" cy="924475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chemeClr val="accent4"/>
                </a:solidFill>
              </a:rPr>
              <a:t>Ďatelina lúčna</a:t>
            </a:r>
            <a:endParaRPr lang="sk-SK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89364" y="188640"/>
            <a:ext cx="7125112" cy="864096"/>
          </a:xfrm>
        </p:spPr>
        <p:txBody>
          <a:bodyPr>
            <a:normAutofit/>
          </a:bodyPr>
          <a:lstStyle/>
          <a:p>
            <a:r>
              <a:rPr lang="sk-SK" sz="2000" dirty="0" smtClean="0"/>
              <a:t>Krmoviny sú súčasťou kŕmnych zmesí, na kŕmenie sa využíva ich nadzemná časť.</a:t>
            </a:r>
            <a:endParaRPr lang="sk-SK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614130" cy="377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051720" y="633980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Súkvetie - </a:t>
            </a:r>
            <a:r>
              <a:rPr lang="sk-SK" sz="2400" dirty="0">
                <a:solidFill>
                  <a:schemeClr val="accent4"/>
                </a:solidFill>
              </a:rPr>
              <a:t>h</a:t>
            </a:r>
            <a:r>
              <a:rPr lang="sk-SK" sz="2400" dirty="0" smtClean="0">
                <a:solidFill>
                  <a:schemeClr val="accent4"/>
                </a:solidFill>
              </a:rPr>
              <a:t>lávka</a:t>
            </a:r>
            <a:endParaRPr lang="sk-SK" sz="2400" dirty="0">
              <a:solidFill>
                <a:schemeClr val="accent4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64228"/>
            <a:ext cx="2766320" cy="206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5546" y="823392"/>
            <a:ext cx="259715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4267200" y="1934989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accent4"/>
                </a:solidFill>
              </a:rPr>
              <a:t>Lucerna siata</a:t>
            </a:r>
            <a:endParaRPr lang="sk-SK" sz="32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73389"/>
            <a:ext cx="1910858" cy="270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90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1088"/>
            <a:ext cx="8136904" cy="3430749"/>
          </a:xfrm>
        </p:spPr>
        <p:txBody>
          <a:bodyPr/>
          <a:lstStyle/>
          <a:p>
            <a:r>
              <a:rPr lang="sk-SK" sz="2800" dirty="0"/>
              <a:t>Na koreňoch krmovín žijú </a:t>
            </a:r>
            <a:r>
              <a:rPr lang="sk-SK" sz="2800" b="1" smtClean="0">
                <a:solidFill>
                  <a:schemeClr val="accent4"/>
                </a:solidFill>
              </a:rPr>
              <a:t>hľuzkové</a:t>
            </a:r>
            <a:r>
              <a:rPr lang="sk-SK" sz="2800" b="1" dirty="0" smtClean="0">
                <a:solidFill>
                  <a:schemeClr val="accent4"/>
                </a:solidFill>
              </a:rPr>
              <a:t> </a:t>
            </a:r>
            <a:r>
              <a:rPr lang="sk-SK" sz="2800" b="1" dirty="0">
                <a:solidFill>
                  <a:schemeClr val="accent4"/>
                </a:solidFill>
              </a:rPr>
              <a:t>baktérie</a:t>
            </a:r>
            <a:r>
              <a:rPr lang="sk-SK" sz="2800" dirty="0"/>
              <a:t>. Premieňajú vzdušný dusík na dusičnany (hnojivo).</a:t>
            </a:r>
          </a:p>
          <a:p>
            <a:endParaRPr lang="sk-S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3810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131" y="2804432"/>
            <a:ext cx="4567024" cy="343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537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496944" cy="1584176"/>
          </a:xfrm>
        </p:spPr>
        <p:txBody>
          <a:bodyPr/>
          <a:lstStyle/>
          <a:p>
            <a:pPr algn="ctr"/>
            <a:r>
              <a:rPr lang="sk-SK" dirty="0" smtClean="0"/>
              <a:t>Vyhľadaj na internete, čo je </a:t>
            </a:r>
            <a:r>
              <a:rPr lang="sk-SK" b="1" dirty="0" smtClean="0">
                <a:solidFill>
                  <a:schemeClr val="accent4"/>
                </a:solidFill>
              </a:rPr>
              <a:t>„zelené hnojenie“ </a:t>
            </a:r>
            <a:r>
              <a:rPr lang="sk-SK" dirty="0" smtClean="0"/>
              <a:t>a jeho význam pri pestovaní plodín.</a:t>
            </a:r>
            <a:endParaRPr lang="sk-SK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446096" cy="446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60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476672"/>
            <a:ext cx="8712967" cy="1981679"/>
          </a:xfrm>
        </p:spPr>
        <p:txBody>
          <a:bodyPr>
            <a:normAutofit/>
          </a:bodyPr>
          <a:lstStyle/>
          <a:p>
            <a:r>
              <a:rPr lang="sk-SK" sz="2600" dirty="0" smtClean="0"/>
              <a:t>Kvety ďateliny a lucerny opeľujú </a:t>
            </a:r>
            <a:r>
              <a:rPr lang="sk-SK" sz="2600" b="1" dirty="0" smtClean="0">
                <a:solidFill>
                  <a:schemeClr val="accent4"/>
                </a:solidFill>
              </a:rPr>
              <a:t>čmele.</a:t>
            </a:r>
            <a:r>
              <a:rPr lang="sk-SK" sz="2600" dirty="0" smtClean="0"/>
              <a:t> </a:t>
            </a:r>
          </a:p>
          <a:p>
            <a:r>
              <a:rPr lang="sk-SK" sz="2600" dirty="0" smtClean="0"/>
              <a:t>Majú dlhý cuciak, môžu vniknúť do ich rúrkovitej koruny.</a:t>
            </a:r>
            <a:endParaRPr lang="sk-SK" sz="2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5531"/>
            <a:ext cx="3982440" cy="265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1444" y="3356992"/>
            <a:ext cx="4304972" cy="286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069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48680" y="208801"/>
            <a:ext cx="7125113" cy="924475"/>
          </a:xfrm>
        </p:spPr>
        <p:txBody>
          <a:bodyPr/>
          <a:lstStyle/>
          <a:p>
            <a:pPr algn="ctr"/>
            <a:r>
              <a:rPr lang="sk-SK" sz="4400" dirty="0" smtClean="0">
                <a:solidFill>
                  <a:schemeClr val="accent4"/>
                </a:solidFill>
              </a:rPr>
              <a:t>Vika siata</a:t>
            </a:r>
            <a:endParaRPr lang="sk-SK" sz="4400" dirty="0">
              <a:solidFill>
                <a:schemeClr val="accent4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5"/>
            <a:ext cx="3941509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3062273" cy="229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651" y="4237916"/>
            <a:ext cx="382905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4320" y="1484784"/>
            <a:ext cx="3461610" cy="236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571999" y="476672"/>
            <a:ext cx="3993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solidFill>
                  <a:schemeClr val="accent4"/>
                </a:solidFill>
              </a:rPr>
              <a:t>Bôb obyčajný</a:t>
            </a:r>
            <a:endParaRPr lang="sk-SK" sz="4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5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064896" cy="924475"/>
          </a:xfrm>
        </p:spPr>
        <p:txBody>
          <a:bodyPr/>
          <a:lstStyle/>
          <a:p>
            <a:r>
              <a:rPr lang="sk-SK" sz="2800" b="1" dirty="0" smtClean="0"/>
              <a:t>Doplň aspoň dva výrobky  z obilnín:</a:t>
            </a:r>
            <a:endParaRPr lang="sk-SK" sz="28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61662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sk-SK" sz="2400" b="1" dirty="0" smtClean="0"/>
              <a:t>PŠENICA ........................................................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sk-SK" sz="2400" b="1" dirty="0" smtClean="0"/>
              <a:t>JAČMEŇ .........................................................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sk-SK" sz="2400" b="1" dirty="0" smtClean="0"/>
              <a:t>RAŽ ................................................................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sk-SK" sz="2400" b="1" dirty="0" smtClean="0"/>
              <a:t>OVOS..............................................................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sk-SK" sz="2400" b="1" dirty="0" smtClean="0"/>
              <a:t>KUKURICA.......................................................</a:t>
            </a:r>
            <a:endParaRPr lang="sk-SK" sz="2400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9157681" y="105273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b</a:t>
            </a:r>
            <a:r>
              <a:rPr lang="sk-SK" b="1" dirty="0" smtClean="0">
                <a:solidFill>
                  <a:srgbClr val="FFFF00"/>
                </a:solidFill>
              </a:rPr>
              <a:t>iela múka, krupica, biele pečivo 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9612560" y="198884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j</a:t>
            </a:r>
            <a:r>
              <a:rPr lang="sk-SK" b="1" dirty="0" smtClean="0">
                <a:solidFill>
                  <a:srgbClr val="FFFF00"/>
                </a:solidFill>
              </a:rPr>
              <a:t>ačmenné krúpy, pivo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9140350" y="314096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t</a:t>
            </a:r>
            <a:r>
              <a:rPr lang="sk-SK" b="1" dirty="0" smtClean="0">
                <a:solidFill>
                  <a:srgbClr val="FFFF00"/>
                </a:solidFill>
              </a:rPr>
              <a:t>mavá múka, perníky, káva, lieh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9144000" y="413256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o</a:t>
            </a:r>
            <a:r>
              <a:rPr lang="sk-SK" b="1" dirty="0" smtClean="0">
                <a:solidFill>
                  <a:srgbClr val="FFFF00"/>
                </a:solidFill>
              </a:rPr>
              <a:t>vsené vločky, krmivo pre kone, králiky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9036496" y="5218743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p</a:t>
            </a:r>
            <a:r>
              <a:rPr lang="sk-SK" b="1" dirty="0" smtClean="0">
                <a:solidFill>
                  <a:srgbClr val="FFFF00"/>
                </a:solidFill>
              </a:rPr>
              <a:t>ukance, zaváraniny, kukuričná múka, krmivo</a:t>
            </a:r>
            <a:endParaRPr lang="sk-SK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55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85 0.00462 L -0.62205 0.09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95" y="4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39306E-6 L -0.68507 0.094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53" y="4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06358E-6 L -0.7441 0.04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05" y="2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3 0.00463 L -0.66545 0.04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44" y="1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31 0.01503 L -0.72447 0.006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98" y="-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8581" y="476672"/>
            <a:ext cx="8640960" cy="504056"/>
          </a:xfrm>
        </p:spPr>
        <p:txBody>
          <a:bodyPr/>
          <a:lstStyle/>
          <a:p>
            <a:r>
              <a:rPr lang="sk-SK" sz="3600" dirty="0" smtClean="0">
                <a:solidFill>
                  <a:schemeClr val="accent4"/>
                </a:solidFill>
              </a:rPr>
              <a:t>Vytvor správne dvojice:</a:t>
            </a:r>
            <a:endParaRPr lang="sk-SK" sz="3600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1052736"/>
            <a:ext cx="8136904" cy="5472607"/>
          </a:xfrm>
        </p:spPr>
        <p:txBody>
          <a:bodyPr>
            <a:normAutofit/>
          </a:bodyPr>
          <a:lstStyle/>
          <a:p>
            <a:endParaRPr lang="sk-SK" sz="2600" dirty="0" smtClean="0"/>
          </a:p>
          <a:p>
            <a:endParaRPr lang="sk-SK" sz="2600" dirty="0"/>
          </a:p>
          <a:p>
            <a:endParaRPr lang="sk-SK" sz="2600" dirty="0" smtClean="0"/>
          </a:p>
          <a:p>
            <a:endParaRPr lang="sk-SK" sz="2600" dirty="0"/>
          </a:p>
          <a:p>
            <a:endParaRPr lang="sk-SK" sz="2600" dirty="0" smtClean="0"/>
          </a:p>
          <a:p>
            <a:endParaRPr lang="sk-SK" sz="2600" dirty="0"/>
          </a:p>
          <a:p>
            <a:pPr marL="0" indent="0">
              <a:buNone/>
            </a:pPr>
            <a:r>
              <a:rPr lang="sk-SK" sz="2600" dirty="0" smtClean="0"/>
              <a:t>   Pšenica    Jačmeň     Raž     Ovos     Kukurica</a:t>
            </a:r>
            <a:endParaRPr lang="sk-SK" sz="2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0594" y="1305928"/>
            <a:ext cx="1363668" cy="136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89684"/>
            <a:ext cx="2028029" cy="134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9916" y="1232562"/>
            <a:ext cx="1844083" cy="141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8434" y="1187332"/>
            <a:ext cx="1447023" cy="144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7923" y="1341169"/>
            <a:ext cx="1724248" cy="129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ovacia šípka 4"/>
          <p:cNvCxnSpPr>
            <a:endCxn id="14341" idx="2"/>
          </p:cNvCxnSpPr>
          <p:nvPr/>
        </p:nvCxnSpPr>
        <p:spPr>
          <a:xfrm flipH="1" flipV="1">
            <a:off x="3021946" y="2634355"/>
            <a:ext cx="3134230" cy="2702859"/>
          </a:xfrm>
          <a:prstGeom prst="straightConnector1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>
            <a:endCxn id="14340" idx="2"/>
          </p:cNvCxnSpPr>
          <p:nvPr/>
        </p:nvCxnSpPr>
        <p:spPr>
          <a:xfrm flipV="1">
            <a:off x="4858060" y="2648443"/>
            <a:ext cx="3363898" cy="266305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H="1" flipV="1">
            <a:off x="5148064" y="2669596"/>
            <a:ext cx="2664297" cy="266761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/>
          <p:cNvCxnSpPr/>
          <p:nvPr/>
        </p:nvCxnSpPr>
        <p:spPr>
          <a:xfrm flipV="1">
            <a:off x="2254214" y="2634355"/>
            <a:ext cx="4117986" cy="270285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8"/>
          <p:cNvCxnSpPr/>
          <p:nvPr/>
        </p:nvCxnSpPr>
        <p:spPr>
          <a:xfrm flipH="1" flipV="1">
            <a:off x="1475656" y="2634355"/>
            <a:ext cx="2123250" cy="270285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142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52928" cy="924475"/>
          </a:xfrm>
        </p:spPr>
        <p:txBody>
          <a:bodyPr/>
          <a:lstStyle/>
          <a:p>
            <a:r>
              <a:rPr lang="sk-SK" sz="3600" dirty="0" smtClean="0">
                <a:solidFill>
                  <a:schemeClr val="accent4"/>
                </a:solidFill>
              </a:rPr>
              <a:t>Vytvor správne dvojice:</a:t>
            </a:r>
            <a:endParaRPr lang="sk-SK" sz="3600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3106551"/>
            <a:ext cx="8692731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 smtClean="0"/>
              <a:t>   Ďatelina lúčna     Lucerna siata      Vika siata        Bôb obyčajný</a:t>
            </a:r>
            <a:endParaRPr lang="sk-SK" sz="20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15438"/>
            <a:ext cx="1702753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15438"/>
            <a:ext cx="1559488" cy="220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68760"/>
            <a:ext cx="2212011" cy="165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00442"/>
            <a:ext cx="2448272" cy="154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ovacia šípka 4"/>
          <p:cNvCxnSpPr/>
          <p:nvPr/>
        </p:nvCxnSpPr>
        <p:spPr>
          <a:xfrm flipV="1">
            <a:off x="1691680" y="3322714"/>
            <a:ext cx="3600400" cy="169046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/>
          <p:nvPr/>
        </p:nvCxnSpPr>
        <p:spPr>
          <a:xfrm flipH="1" flipV="1">
            <a:off x="1691680" y="3347687"/>
            <a:ext cx="1872208" cy="166548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 flipV="1">
            <a:off x="5652120" y="2925828"/>
            <a:ext cx="2016224" cy="208734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 flipH="1" flipV="1">
            <a:off x="3995936" y="3048614"/>
            <a:ext cx="3672408" cy="196456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0518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7740125" cy="924475"/>
          </a:xfrm>
          <a:solidFill>
            <a:srgbClr val="00B050"/>
          </a:solidFill>
        </p:spPr>
        <p:txBody>
          <a:bodyPr/>
          <a:lstStyle/>
          <a:p>
            <a:r>
              <a:rPr lang="sk-SK" sz="4000" dirty="0" smtClean="0">
                <a:solidFill>
                  <a:schemeClr val="bg1"/>
                </a:solidFill>
              </a:rPr>
              <a:t>1.téma:</a:t>
            </a:r>
            <a:r>
              <a:rPr lang="sk-SK" sz="6000" dirty="0" smtClean="0">
                <a:solidFill>
                  <a:schemeClr val="accent4"/>
                </a:solidFill>
              </a:rPr>
              <a:t>  Obilniny</a:t>
            </a:r>
            <a:endParaRPr lang="sk-SK" sz="6000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214423"/>
            <a:ext cx="8280920" cy="2428892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Sú rastliny, ktoré pestuje človek na poli. </a:t>
            </a:r>
          </a:p>
          <a:p>
            <a:r>
              <a:rPr lang="sk-SK" sz="2800" dirty="0" smtClean="0"/>
              <a:t>Patrí medzi ne:</a:t>
            </a:r>
          </a:p>
          <a:p>
            <a:pPr marL="0" indent="0">
              <a:buNone/>
            </a:pPr>
            <a:r>
              <a:rPr lang="sk-SK" sz="2800" dirty="0" smtClean="0"/>
              <a:t>   pšenica, jačmeň, raž, ovos, kukurica</a:t>
            </a:r>
            <a:endParaRPr lang="sk-SK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4221088"/>
            <a:ext cx="628651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5321" y="3357562"/>
            <a:ext cx="3078679" cy="271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6537296" y="401997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 </a:t>
            </a:r>
            <a:endParaRPr lang="sk-SK" sz="12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70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125113" cy="648072"/>
          </a:xfrm>
        </p:spPr>
        <p:txBody>
          <a:bodyPr/>
          <a:lstStyle/>
          <a:p>
            <a:r>
              <a:rPr lang="sk-SK" sz="4000" u="sng" dirty="0" smtClean="0">
                <a:solidFill>
                  <a:schemeClr val="bg1"/>
                </a:solidFill>
              </a:rPr>
              <a:t>Stavba </a:t>
            </a:r>
            <a:r>
              <a:rPr lang="sk-SK" sz="4000" u="sng" dirty="0" smtClean="0">
                <a:solidFill>
                  <a:schemeClr val="bg1"/>
                </a:solidFill>
              </a:rPr>
              <a:t>tela  - znaky:</a:t>
            </a:r>
            <a:endParaRPr lang="sk-SK" sz="4000" u="sng" dirty="0">
              <a:solidFill>
                <a:schemeClr val="bg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908720"/>
            <a:ext cx="8280920" cy="7200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sk-SK" sz="2800" dirty="0" smtClean="0"/>
              <a:t>1. </a:t>
            </a:r>
            <a:r>
              <a:rPr lang="sk-SK" sz="2800" dirty="0" smtClean="0"/>
              <a:t>Majú </a:t>
            </a:r>
            <a:r>
              <a:rPr lang="sk-SK" sz="2800" dirty="0"/>
              <a:t>podobnú stavbu tela ako lúčne trávy.</a:t>
            </a:r>
          </a:p>
          <a:p>
            <a:endParaRPr lang="sk-SK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9687" y="1537300"/>
            <a:ext cx="3905242" cy="519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372200" y="2060848"/>
            <a:ext cx="288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3. Kvety </a:t>
            </a:r>
            <a:r>
              <a:rPr lang="sk-SK" b="1" dirty="0" smtClean="0"/>
              <a:t>v súkvetí </a:t>
            </a:r>
            <a:r>
              <a:rPr lang="sk-SK" b="1" dirty="0" smtClean="0">
                <a:solidFill>
                  <a:schemeClr val="accent4"/>
                </a:solidFill>
              </a:rPr>
              <a:t>klas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318447" y="3212976"/>
            <a:ext cx="2989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chemeClr val="accent4"/>
                </a:solidFill>
              </a:rPr>
              <a:t>4. Steblo </a:t>
            </a:r>
            <a:r>
              <a:rPr lang="sk-SK" b="1" dirty="0" smtClean="0">
                <a:solidFill>
                  <a:schemeClr val="accent4"/>
                </a:solidFill>
              </a:rPr>
              <a:t>-</a:t>
            </a:r>
            <a:r>
              <a:rPr lang="sk-SK" dirty="0" smtClean="0">
                <a:solidFill>
                  <a:schemeClr val="accent4"/>
                </a:solidFill>
              </a:rPr>
              <a:t> </a:t>
            </a:r>
            <a:r>
              <a:rPr lang="sk-SK" b="1" dirty="0" smtClean="0"/>
              <a:t>dutá článkovaná stonka </a:t>
            </a:r>
          </a:p>
          <a:p>
            <a:pPr algn="ctr"/>
            <a:r>
              <a:rPr lang="sk-SK" b="1" dirty="0" smtClean="0"/>
              <a:t>s kolienkami</a:t>
            </a:r>
            <a:endParaRPr lang="sk-SK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-129538" y="2137792"/>
            <a:ext cx="2532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2. Listy </a:t>
            </a:r>
            <a:r>
              <a:rPr lang="sk-SK" dirty="0" smtClean="0"/>
              <a:t>s </a:t>
            </a:r>
            <a:r>
              <a:rPr lang="sk-SK" b="1" dirty="0" smtClean="0">
                <a:solidFill>
                  <a:schemeClr val="accent4"/>
                </a:solidFill>
              </a:rPr>
              <a:t>rovnobežnou </a:t>
            </a:r>
            <a:r>
              <a:rPr lang="sk-SK" b="1" dirty="0" err="1" smtClean="0">
                <a:solidFill>
                  <a:schemeClr val="accent4"/>
                </a:solidFill>
              </a:rPr>
              <a:t>žilnatinou</a:t>
            </a:r>
            <a:endParaRPr lang="sk-SK" b="1" dirty="0">
              <a:solidFill>
                <a:schemeClr val="accent4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453455" y="5400505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chemeClr val="accent4"/>
                </a:solidFill>
              </a:rPr>
              <a:t>5. </a:t>
            </a:r>
            <a:r>
              <a:rPr lang="sk-SK" b="1" dirty="0" err="1" smtClean="0">
                <a:solidFill>
                  <a:schemeClr val="accent4"/>
                </a:solidFill>
              </a:rPr>
              <a:t>Zväzkovité</a:t>
            </a:r>
            <a:r>
              <a:rPr lang="sk-SK" dirty="0" smtClean="0"/>
              <a:t> </a:t>
            </a:r>
            <a:r>
              <a:rPr lang="sk-SK" b="1" dirty="0" smtClean="0"/>
              <a:t>korene</a:t>
            </a:r>
            <a:endParaRPr lang="sk-SK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4539325"/>
            <a:ext cx="2324116" cy="17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lokTextu 11"/>
          <p:cNvSpPr txBox="1"/>
          <p:nvPr/>
        </p:nvSpPr>
        <p:spPr>
          <a:xfrm>
            <a:off x="112560" y="3777453"/>
            <a:ext cx="232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6. Plod- </a:t>
            </a:r>
            <a:r>
              <a:rPr lang="sk-SK" sz="2400" b="1" dirty="0" smtClean="0">
                <a:solidFill>
                  <a:schemeClr val="accent4"/>
                </a:solidFill>
              </a:rPr>
              <a:t>zrno</a:t>
            </a:r>
            <a:endParaRPr lang="sk-SK" sz="2400" b="1" dirty="0">
              <a:solidFill>
                <a:schemeClr val="accent4"/>
              </a:solidFill>
            </a:endParaRPr>
          </a:p>
        </p:txBody>
      </p:sp>
      <p:cxnSp>
        <p:nvCxnSpPr>
          <p:cNvPr id="14" name="Rovná spojovacia šípka 13"/>
          <p:cNvCxnSpPr/>
          <p:nvPr/>
        </p:nvCxnSpPr>
        <p:spPr>
          <a:xfrm flipV="1">
            <a:off x="4716016" y="2460958"/>
            <a:ext cx="1656184" cy="8960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Rovná spojovacia šípka 19"/>
          <p:cNvCxnSpPr/>
          <p:nvPr/>
        </p:nvCxnSpPr>
        <p:spPr>
          <a:xfrm flipH="1" flipV="1">
            <a:off x="2033602" y="2613358"/>
            <a:ext cx="738198" cy="5029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Rovná spojovacia šípka 20"/>
          <p:cNvCxnSpPr/>
          <p:nvPr/>
        </p:nvCxnSpPr>
        <p:spPr>
          <a:xfrm flipV="1">
            <a:off x="3347864" y="3443808"/>
            <a:ext cx="3456384" cy="4172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/>
          <p:nvPr/>
        </p:nvCxnSpPr>
        <p:spPr>
          <a:xfrm flipV="1">
            <a:off x="4716016" y="5723670"/>
            <a:ext cx="2232248" cy="8220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3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3379" y="188640"/>
            <a:ext cx="7125113" cy="924475"/>
          </a:xfrm>
        </p:spPr>
        <p:txBody>
          <a:bodyPr/>
          <a:lstStyle/>
          <a:p>
            <a:r>
              <a:rPr lang="sk-SK" sz="7200" dirty="0" smtClean="0">
                <a:solidFill>
                  <a:schemeClr val="accent4"/>
                </a:solidFill>
              </a:rPr>
              <a:t>Pšenica</a:t>
            </a:r>
            <a:r>
              <a:rPr lang="sk-SK" sz="6000" dirty="0">
                <a:solidFill>
                  <a:schemeClr val="accent4"/>
                </a:solidFill>
              </a:rPr>
              <a:t> </a:t>
            </a:r>
            <a:r>
              <a:rPr lang="sk-SK" sz="9600" dirty="0" smtClean="0"/>
              <a:t>=</a:t>
            </a:r>
            <a:endParaRPr lang="sk-SK" sz="6000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980728"/>
            <a:ext cx="5472608" cy="3384375"/>
          </a:xfrm>
        </p:spPr>
        <p:txBody>
          <a:bodyPr>
            <a:normAutofit/>
          </a:bodyPr>
          <a:lstStyle/>
          <a:p>
            <a:r>
              <a:rPr lang="sk-SK" sz="2600" dirty="0" smtClean="0"/>
              <a:t>Je naša najdôležitejšia obilnina. Zo </a:t>
            </a:r>
            <a:r>
              <a:rPr lang="sk-SK" sz="2600" dirty="0" smtClean="0">
                <a:solidFill>
                  <a:schemeClr val="accent4"/>
                </a:solidFill>
              </a:rPr>
              <a:t>zrna</a:t>
            </a:r>
            <a:r>
              <a:rPr lang="sk-SK" sz="2600" dirty="0" smtClean="0"/>
              <a:t> – sa mletím vyrába: </a:t>
            </a:r>
            <a:r>
              <a:rPr lang="sk-SK" sz="2000" i="1" dirty="0" smtClean="0"/>
              <a:t>krupica a biela múka na pečenie chleba, bieleho pečiva, rôznych cestovín a cukrárenských výrobkov.</a:t>
            </a:r>
            <a:endParaRPr lang="sk-SK" sz="26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3078" y="247743"/>
            <a:ext cx="3498655" cy="254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41168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1143" y="3977475"/>
            <a:ext cx="2598689" cy="172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49383"/>
            <a:ext cx="260101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61983"/>
            <a:ext cx="2729623" cy="204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29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102" y="260648"/>
            <a:ext cx="7125113" cy="924475"/>
          </a:xfrm>
        </p:spPr>
        <p:txBody>
          <a:bodyPr/>
          <a:lstStyle/>
          <a:p>
            <a:r>
              <a:rPr lang="sk-SK" sz="6000" dirty="0" smtClean="0">
                <a:solidFill>
                  <a:schemeClr val="accent4"/>
                </a:solidFill>
              </a:rPr>
              <a:t>Jačmeň</a:t>
            </a:r>
            <a:endParaRPr lang="sk-SK" sz="6000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431" y="422300"/>
            <a:ext cx="7516898" cy="4051437"/>
          </a:xfrm>
        </p:spPr>
        <p:txBody>
          <a:bodyPr>
            <a:normAutofit/>
          </a:bodyPr>
          <a:lstStyle/>
          <a:p>
            <a:r>
              <a:rPr lang="sk-SK" sz="2600" dirty="0"/>
              <a:t>Jačmeň </a:t>
            </a:r>
            <a:r>
              <a:rPr lang="sk-SK" sz="2600" dirty="0" smtClean="0"/>
              <a:t>je </a:t>
            </a:r>
            <a:r>
              <a:rPr lang="sk-SK" sz="2600" dirty="0"/>
              <a:t>spolu </a:t>
            </a:r>
            <a:r>
              <a:rPr lang="sk-SK" sz="2600" dirty="0" smtClean="0"/>
              <a:t>s </a:t>
            </a:r>
            <a:r>
              <a:rPr lang="sk-SK" sz="2600" dirty="0"/>
              <a:t>pšenicou </a:t>
            </a:r>
            <a:r>
              <a:rPr lang="sk-SK" sz="2600" u="sng" dirty="0">
                <a:solidFill>
                  <a:schemeClr val="bg1"/>
                </a:solidFill>
              </a:rPr>
              <a:t>najstaršia kultúrne pestovaná plodina.</a:t>
            </a:r>
            <a:r>
              <a:rPr lang="sk-SK" sz="2600" dirty="0"/>
              <a:t> Je to hlavná obilnina suchších oblastí, vo svete hojne rozšírená. Pestuje sa ako </a:t>
            </a:r>
            <a:r>
              <a:rPr lang="sk-SK" sz="2600" dirty="0">
                <a:solidFill>
                  <a:schemeClr val="bg1"/>
                </a:solidFill>
              </a:rPr>
              <a:t>sladovnícky jačmeň</a:t>
            </a:r>
            <a:r>
              <a:rPr lang="sk-SK" sz="2600" dirty="0"/>
              <a:t>, na výrobu </a:t>
            </a:r>
            <a:r>
              <a:rPr lang="sk-SK" sz="2600" dirty="0" smtClean="0"/>
              <a:t>krúp. Vyrába sa z neho aj </a:t>
            </a:r>
            <a:r>
              <a:rPr lang="sk-SK" sz="2600" b="1" dirty="0" smtClean="0">
                <a:solidFill>
                  <a:schemeClr val="bg1"/>
                </a:solidFill>
              </a:rPr>
              <a:t>slad, </a:t>
            </a:r>
            <a:r>
              <a:rPr lang="sk-SK" sz="2600" dirty="0" smtClean="0"/>
              <a:t>z ktorého sa varí pivo.</a:t>
            </a:r>
            <a:endParaRPr lang="sk-SK" sz="2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68401"/>
            <a:ext cx="4049484" cy="269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356422" y="4473737"/>
            <a:ext cx="1368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0" dirty="0"/>
              <a:t>=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9618" y="2009918"/>
            <a:ext cx="1915344" cy="195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74" y="4153860"/>
            <a:ext cx="2159794" cy="25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534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5262" y="188640"/>
            <a:ext cx="7125113" cy="924475"/>
          </a:xfrm>
        </p:spPr>
        <p:txBody>
          <a:bodyPr/>
          <a:lstStyle/>
          <a:p>
            <a:r>
              <a:rPr lang="sk-SK" sz="6000" dirty="0" smtClean="0">
                <a:solidFill>
                  <a:schemeClr val="accent4"/>
                </a:solidFill>
              </a:rPr>
              <a:t>Raž</a:t>
            </a:r>
            <a:endParaRPr lang="sk-SK" sz="6000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7356" y="0"/>
            <a:ext cx="7125112" cy="4051437"/>
          </a:xfrm>
        </p:spPr>
        <p:txBody>
          <a:bodyPr>
            <a:normAutofit/>
          </a:bodyPr>
          <a:lstStyle/>
          <a:p>
            <a:r>
              <a:rPr lang="sk-SK" sz="2400" dirty="0"/>
              <a:t>Zo zrna </a:t>
            </a:r>
            <a:r>
              <a:rPr lang="sk-SK" sz="2400" dirty="0" smtClean="0"/>
              <a:t>raže </a:t>
            </a:r>
            <a:r>
              <a:rPr lang="sk-SK" sz="2400" dirty="0"/>
              <a:t>sa získava ražná múka. Z nej sa vyrába tmavý </a:t>
            </a:r>
            <a:r>
              <a:rPr lang="sk-SK" sz="2400" dirty="0" smtClean="0"/>
              <a:t>pšenično-ražný </a:t>
            </a:r>
            <a:r>
              <a:rPr lang="sk-SK" sz="2400" dirty="0"/>
              <a:t>chlieb, pečivo a perníky. Používa sa aj na výrobu sladovej ražnej kávy a liehu.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820" y="3019690"/>
            <a:ext cx="3168534" cy="290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276212" y="3428218"/>
            <a:ext cx="1440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0" dirty="0" smtClean="0"/>
              <a:t>=</a:t>
            </a:r>
            <a:endParaRPr lang="sk-SK" sz="10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7837" y="4806184"/>
            <a:ext cx="2576411" cy="192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5392" y="4788317"/>
            <a:ext cx="2028005" cy="152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693" y="91449"/>
            <a:ext cx="2661704" cy="1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508" y="2523685"/>
            <a:ext cx="1734884" cy="231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5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7125113" cy="924475"/>
          </a:xfrm>
        </p:spPr>
        <p:txBody>
          <a:bodyPr/>
          <a:lstStyle/>
          <a:p>
            <a:r>
              <a:rPr lang="sk-SK" sz="6000" dirty="0" smtClean="0">
                <a:solidFill>
                  <a:schemeClr val="accent4"/>
                </a:solidFill>
              </a:rPr>
              <a:t>Ovos</a:t>
            </a:r>
            <a:endParaRPr lang="sk-SK" sz="6000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-98178"/>
            <a:ext cx="8712968" cy="4051437"/>
          </a:xfrm>
        </p:spPr>
        <p:txBody>
          <a:bodyPr>
            <a:normAutofit/>
          </a:bodyPr>
          <a:lstStyle/>
          <a:p>
            <a:r>
              <a:rPr lang="sk-SK" sz="2400" dirty="0"/>
              <a:t>Ovos </a:t>
            </a:r>
            <a:r>
              <a:rPr lang="sk-SK" sz="2400" dirty="0" smtClean="0"/>
              <a:t>je </a:t>
            </a:r>
            <a:r>
              <a:rPr lang="sk-SK" sz="2400" dirty="0"/>
              <a:t>obilnina vhodná pre ľudskú </a:t>
            </a:r>
            <a:r>
              <a:rPr lang="sk-SK" sz="2400" dirty="0" smtClean="0"/>
              <a:t>konzumáciu, no </a:t>
            </a:r>
            <a:r>
              <a:rPr lang="sk-SK" sz="2400" dirty="0"/>
              <a:t>využíva sa najmä ako krmivo pre </a:t>
            </a:r>
            <a:r>
              <a:rPr lang="sk-SK" sz="2400" dirty="0" smtClean="0"/>
              <a:t>kone, ošípané a králiky. </a:t>
            </a:r>
          </a:p>
          <a:p>
            <a:r>
              <a:rPr lang="sk-SK" sz="2400" dirty="0" smtClean="0"/>
              <a:t>V potravinárstve sa využíva ovos na výrobu ovsených vločiek.</a:t>
            </a:r>
            <a:endParaRPr lang="sk-SK" sz="2400" dirty="0"/>
          </a:p>
        </p:txBody>
      </p:sp>
      <p:sp>
        <p:nvSpPr>
          <p:cNvPr id="4" name="BlokTextu 3"/>
          <p:cNvSpPr txBox="1"/>
          <p:nvPr/>
        </p:nvSpPr>
        <p:spPr>
          <a:xfrm>
            <a:off x="3779912" y="3170327"/>
            <a:ext cx="1368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0" dirty="0" smtClean="0"/>
              <a:t>=</a:t>
            </a:r>
            <a:endParaRPr lang="sk-SK" sz="10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50564"/>
            <a:ext cx="2592288" cy="193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3513770" cy="234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59163"/>
            <a:ext cx="2623447" cy="174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102" y="4823845"/>
            <a:ext cx="24765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89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3379" y="2526"/>
            <a:ext cx="7125113" cy="924475"/>
          </a:xfrm>
        </p:spPr>
        <p:txBody>
          <a:bodyPr/>
          <a:lstStyle/>
          <a:p>
            <a:r>
              <a:rPr lang="sk-SK" sz="6000" dirty="0" smtClean="0">
                <a:solidFill>
                  <a:schemeClr val="accent4"/>
                </a:solidFill>
              </a:rPr>
              <a:t>Kukurica</a:t>
            </a:r>
            <a:endParaRPr lang="sk-SK" sz="6000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16632"/>
            <a:ext cx="8730270" cy="3680446"/>
          </a:xfrm>
        </p:spPr>
        <p:txBody>
          <a:bodyPr>
            <a:normAutofit/>
          </a:bodyPr>
          <a:lstStyle/>
          <a:p>
            <a:r>
              <a:rPr lang="sk-SK" sz="2400" dirty="0"/>
              <a:t>Kukurica </a:t>
            </a:r>
            <a:r>
              <a:rPr lang="sk-SK" sz="2400" dirty="0">
                <a:solidFill>
                  <a:schemeClr val="bg1"/>
                </a:solidFill>
              </a:rPr>
              <a:t>je jednoročná </a:t>
            </a:r>
            <a:r>
              <a:rPr lang="sk-SK" sz="2400" dirty="0" smtClean="0">
                <a:solidFill>
                  <a:schemeClr val="bg1"/>
                </a:solidFill>
              </a:rPr>
              <a:t>obilnina </a:t>
            </a:r>
            <a:r>
              <a:rPr lang="sk-SK" sz="2400" dirty="0"/>
              <a:t>dorastajúca do výšky 1 až 3 </a:t>
            </a:r>
            <a:r>
              <a:rPr lang="sk-SK" sz="2400" dirty="0" smtClean="0"/>
              <a:t>metrov. Využíva sa ako </a:t>
            </a:r>
            <a:r>
              <a:rPr lang="sk-SK" sz="2400" dirty="0" smtClean="0">
                <a:solidFill>
                  <a:schemeClr val="bg1"/>
                </a:solidFill>
              </a:rPr>
              <a:t>krmivo </a:t>
            </a:r>
            <a:r>
              <a:rPr lang="sk-SK" sz="2400" dirty="0" smtClean="0"/>
              <a:t>pre hospodárske zvieratá. Kukuričný šrot je potravou pre ošípané a hydinu. Kukuričné zrná sa využívajú aj vo </a:t>
            </a:r>
            <a:r>
              <a:rPr lang="sk-SK" sz="2400" dirty="0" smtClean="0">
                <a:solidFill>
                  <a:schemeClr val="bg1"/>
                </a:solidFill>
              </a:rPr>
              <a:t>výžive ľudí </a:t>
            </a:r>
            <a:r>
              <a:rPr lang="sk-SK" sz="2400" dirty="0" smtClean="0"/>
              <a:t>ako </a:t>
            </a:r>
            <a:r>
              <a:rPr lang="sk-SK" sz="2400" u="sng" dirty="0" smtClean="0"/>
              <a:t>kukuričná múka, krupica, pukance, zaváraná a mrazená kukurica.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17" y="3184592"/>
            <a:ext cx="3407017" cy="255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574962" y="3031184"/>
            <a:ext cx="1296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0" dirty="0" smtClean="0"/>
              <a:t>=</a:t>
            </a:r>
            <a:endParaRPr lang="sk-SK" sz="10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979" y="3039534"/>
            <a:ext cx="1944215" cy="152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6150"/>
            <a:ext cx="2119985" cy="299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3031" y="4662400"/>
            <a:ext cx="1636055" cy="214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87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429684" cy="924475"/>
          </a:xfrm>
          <a:solidFill>
            <a:srgbClr val="00B050"/>
          </a:solidFill>
        </p:spPr>
        <p:txBody>
          <a:bodyPr/>
          <a:lstStyle/>
          <a:p>
            <a:r>
              <a:rPr lang="sk-SK" sz="4000" dirty="0" smtClean="0">
                <a:solidFill>
                  <a:schemeClr val="bg1"/>
                </a:solidFill>
              </a:rPr>
              <a:t>2.téma:</a:t>
            </a:r>
            <a:r>
              <a:rPr lang="sk-SK" sz="4000" dirty="0" smtClean="0">
                <a:solidFill>
                  <a:schemeClr val="accent4"/>
                </a:solidFill>
              </a:rPr>
              <a:t>    </a:t>
            </a:r>
            <a:r>
              <a:rPr lang="sk-SK" sz="6000" dirty="0" smtClean="0">
                <a:solidFill>
                  <a:schemeClr val="accent4"/>
                </a:solidFill>
              </a:rPr>
              <a:t>Krmoviny</a:t>
            </a:r>
            <a:endParaRPr lang="sk-SK" sz="6000" dirty="0">
              <a:solidFill>
                <a:schemeClr val="accent4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142984"/>
            <a:ext cx="8750206" cy="2358025"/>
          </a:xfrm>
        </p:spPr>
        <p:txBody>
          <a:bodyPr>
            <a:noAutofit/>
          </a:bodyPr>
          <a:lstStyle/>
          <a:p>
            <a:r>
              <a:rPr lang="sk-SK" sz="2400" dirty="0" smtClean="0"/>
              <a:t>Na poliach sa pestujú aj kŕmne rastliny: </a:t>
            </a:r>
          </a:p>
          <a:p>
            <a:pPr marL="0" indent="0">
              <a:buNone/>
            </a:pPr>
            <a:r>
              <a:rPr lang="sk-SK" sz="2400" dirty="0" smtClean="0">
                <a:solidFill>
                  <a:schemeClr val="accent4"/>
                </a:solidFill>
              </a:rPr>
              <a:t>ďatelina lúčna, lucerna siata, vika siata a bôb obyčajný</a:t>
            </a:r>
            <a:endParaRPr lang="sk-SK" sz="2400" dirty="0"/>
          </a:p>
          <a:p>
            <a:r>
              <a:rPr lang="sk-SK" sz="2400" dirty="0" smtClean="0"/>
              <a:t>Ich semená sú dôležitým zdrojom </a:t>
            </a:r>
            <a:r>
              <a:rPr lang="sk-SK" sz="2400" dirty="0" smtClean="0">
                <a:solidFill>
                  <a:schemeClr val="accent4"/>
                </a:solidFill>
              </a:rPr>
              <a:t>bielkovín</a:t>
            </a:r>
            <a:r>
              <a:rPr lang="sk-SK" sz="2400" dirty="0" smtClean="0"/>
              <a:t> vo výžive ľudí a hospodárskych zvierat.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9230" y="4005064"/>
            <a:ext cx="2210569" cy="271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36912"/>
            <a:ext cx="3015340" cy="22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65288"/>
            <a:ext cx="2597274" cy="172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981" y="3139478"/>
            <a:ext cx="2594731" cy="173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17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TC102455610[[fn=Jeseň]]</Template>
  <TotalTime>546</TotalTime>
  <Words>471</Words>
  <Application>Microsoft Office PowerPoint</Application>
  <PresentationFormat>Prezentácia na obrazovke (4:3)</PresentationFormat>
  <Paragraphs>66</Paragraphs>
  <Slides>18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Autumn</vt:lpstr>
      <vt:lpstr>   10.týždeň Obilniny a krmoviny</vt:lpstr>
      <vt:lpstr>1.téma:  Obilniny</vt:lpstr>
      <vt:lpstr>Stavba tela  - znaky:</vt:lpstr>
      <vt:lpstr>Pšenica =</vt:lpstr>
      <vt:lpstr>Jačmeň</vt:lpstr>
      <vt:lpstr>Raž</vt:lpstr>
      <vt:lpstr>Ovos</vt:lpstr>
      <vt:lpstr>Kukurica</vt:lpstr>
      <vt:lpstr>2.téma:    Krmoviny</vt:lpstr>
      <vt:lpstr>Snímka 10</vt:lpstr>
      <vt:lpstr>Ďatelina lúčna</vt:lpstr>
      <vt:lpstr>Snímka 12</vt:lpstr>
      <vt:lpstr>Vyhľadaj na internete, čo je „zelené hnojenie“ a jeho význam pri pestovaní plodín.</vt:lpstr>
      <vt:lpstr>Snímka 14</vt:lpstr>
      <vt:lpstr>Vika siata</vt:lpstr>
      <vt:lpstr>Doplň aspoň dva výrobky  z obilnín:</vt:lpstr>
      <vt:lpstr>Vytvor správne dvojice:</vt:lpstr>
      <vt:lpstr>Vytvor správne dvojice: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Obilniny a okopaniny</dc:title>
  <dc:creator>Romanka</dc:creator>
  <cp:lastModifiedBy>PC</cp:lastModifiedBy>
  <cp:revision>52</cp:revision>
  <dcterms:created xsi:type="dcterms:W3CDTF">2012-04-28T13:26:40Z</dcterms:created>
  <dcterms:modified xsi:type="dcterms:W3CDTF">2020-05-21T13:53:30Z</dcterms:modified>
</cp:coreProperties>
</file>