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4" r:id="rId5"/>
    <p:sldId id="265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BBF27-8602-4742-A1D8-72889BCDF562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0E68F-0D56-4D1B-BF20-37B8413E4AF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7175" y="-11796713"/>
            <a:ext cx="16656050" cy="12492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29162" cy="3498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22388" y="877888"/>
            <a:ext cx="4217987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29162" cy="34988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511D9D-1989-4739-A377-39A87D937AF0}" type="datetimeFigureOut">
              <a:rPr lang="en-US" smtClean="0"/>
              <a:pPr/>
              <a:t>10/28/2020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5923F3-DF41-48C4-8B4A-30F1AB356C07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svobodova.ivana\Downloads\to%20be.m4a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audio" Target="file:///C:\Users\svobodova.ivana\Downloads\she%20is.m4a" TargetMode="External"/><Relationship Id="rId7" Type="http://schemas.openxmlformats.org/officeDocument/2006/relationships/audio" Target="file:///C:\Users\svobodova.ivana\Downloads\it%20is.m4a" TargetMode="Externa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audio" Target="file:///C:\Users\svobodova.ivana\Downloads\you%20are.m4a" TargetMode="External"/><Relationship Id="rId16" Type="http://schemas.openxmlformats.org/officeDocument/2006/relationships/image" Target="../media/image10.png"/><Relationship Id="rId1" Type="http://schemas.openxmlformats.org/officeDocument/2006/relationships/audio" Target="file:///C:\Users\svobodova.ivana\Downloads\i%20am.m4a" TargetMode="External"/><Relationship Id="rId6" Type="http://schemas.openxmlformats.org/officeDocument/2006/relationships/audio" Target="file:///C:\Users\svobodova.ivana\Downloads\we%20are.m4a" TargetMode="External"/><Relationship Id="rId11" Type="http://schemas.openxmlformats.org/officeDocument/2006/relationships/image" Target="../media/image5.png"/><Relationship Id="rId5" Type="http://schemas.openxmlformats.org/officeDocument/2006/relationships/audio" Target="file:///C:\Users\svobodova.ivana\Downloads\they%20are.m4a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audio" Target="file:///C:\Users\svobodova.ivana\Downloads\he%20is.m4a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imezwjN6M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Sloveso</a:t>
            </a:r>
            <a:r>
              <a:rPr lang="en-IE" dirty="0" smtClean="0"/>
              <a:t> to BE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IE" sz="4000" dirty="0" smtClean="0"/>
              <a:t>Z</a:t>
            </a:r>
            <a:br>
              <a:rPr lang="en-IE" sz="4000" dirty="0" smtClean="0"/>
            </a:br>
            <a:r>
              <a:rPr lang="en-IE" sz="4000" dirty="0"/>
              <a:t/>
            </a:r>
            <a:br>
              <a:rPr lang="en-IE" sz="4000" dirty="0"/>
            </a:br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4000" dirty="0" smtClean="0"/>
              <a:t/>
            </a:r>
            <a:br>
              <a:rPr lang="en-IE" sz="4000" dirty="0" smtClean="0"/>
            </a:br>
            <a:r>
              <a:rPr lang="en-IE" sz="3100" dirty="0" smtClean="0"/>
              <a:t/>
            </a:r>
            <a:br>
              <a:rPr lang="en-IE" sz="3100" dirty="0" smtClean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sz="5400" dirty="0" smtClean="0"/>
              <a:t> </a:t>
            </a:r>
            <a:r>
              <a:rPr lang="en-IE" sz="4400" dirty="0" err="1" smtClean="0"/>
              <a:t>Zopakujme</a:t>
            </a:r>
            <a:r>
              <a:rPr lang="en-IE" sz="4400" dirty="0" smtClean="0"/>
              <a:t> </a:t>
            </a:r>
            <a:r>
              <a:rPr lang="en-IE" sz="4400" dirty="0" err="1" smtClean="0"/>
              <a:t>si</a:t>
            </a:r>
            <a:r>
              <a:rPr lang="en-IE" sz="4400" dirty="0" smtClean="0"/>
              <a:t> </a:t>
            </a:r>
            <a:r>
              <a:rPr lang="en-IE" sz="4400" dirty="0" err="1" smtClean="0"/>
              <a:t>sloveso</a:t>
            </a:r>
            <a:r>
              <a:rPr lang="en-IE" sz="4400" dirty="0" smtClean="0"/>
              <a:t> to be-  BYŤ</a:t>
            </a:r>
            <a:endParaRPr lang="en-IE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Singular-</a:t>
            </a:r>
            <a:r>
              <a:rPr lang="en-IE" dirty="0" err="1" smtClean="0"/>
              <a:t>jednotné</a:t>
            </a:r>
            <a:r>
              <a:rPr lang="en-IE" dirty="0" smtClean="0"/>
              <a:t> </a:t>
            </a:r>
            <a:r>
              <a:rPr lang="en-IE" dirty="0" err="1" smtClean="0"/>
              <a:t>číslo</a:t>
            </a:r>
            <a:endParaRPr lang="en-IE" dirty="0" smtClean="0"/>
          </a:p>
          <a:p>
            <a:pPr>
              <a:buNone/>
            </a:pPr>
            <a:endParaRPr lang="en-IE" dirty="0"/>
          </a:p>
          <a:p>
            <a:pPr>
              <a:buNone/>
            </a:pPr>
            <a:r>
              <a:rPr lang="en-IE" dirty="0" smtClean="0">
                <a:solidFill>
                  <a:srgbClr val="92D050"/>
                </a:solidFill>
              </a:rPr>
              <a:t>I         am</a:t>
            </a:r>
            <a:r>
              <a:rPr lang="en-IE" dirty="0" smtClean="0"/>
              <a:t>                  </a:t>
            </a:r>
            <a:r>
              <a:rPr lang="en-IE" dirty="0" err="1" smtClean="0"/>
              <a:t>Ja</a:t>
            </a:r>
            <a:r>
              <a:rPr lang="en-IE" dirty="0" smtClean="0"/>
              <a:t> </a:t>
            </a:r>
            <a:r>
              <a:rPr lang="en-IE" dirty="0" err="1" smtClean="0"/>
              <a:t>som</a:t>
            </a:r>
            <a:endParaRPr lang="en-IE" dirty="0" smtClean="0"/>
          </a:p>
          <a:p>
            <a:pPr>
              <a:buNone/>
            </a:pPr>
            <a:r>
              <a:rPr lang="en-IE" b="1" dirty="0" smtClean="0">
                <a:solidFill>
                  <a:srgbClr val="FF0000"/>
                </a:solidFill>
              </a:rPr>
              <a:t>You    are                  Ty </a:t>
            </a:r>
            <a:r>
              <a:rPr lang="en-IE" b="1" dirty="0" err="1" smtClean="0">
                <a:solidFill>
                  <a:srgbClr val="FF0000"/>
                </a:solidFill>
              </a:rPr>
              <a:t>si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IE" dirty="0" smtClean="0">
                <a:solidFill>
                  <a:srgbClr val="00B0F0"/>
                </a:solidFill>
              </a:rPr>
              <a:t>She    is</a:t>
            </a:r>
            <a:r>
              <a:rPr lang="en-IE" dirty="0" smtClean="0">
                <a:solidFill>
                  <a:srgbClr val="0070C0"/>
                </a:solidFill>
              </a:rPr>
              <a:t> </a:t>
            </a:r>
            <a:r>
              <a:rPr lang="en-IE" dirty="0" smtClean="0"/>
              <a:t>                    </a:t>
            </a:r>
            <a:r>
              <a:rPr lang="en-IE" dirty="0" err="1" smtClean="0"/>
              <a:t>Ona</a:t>
            </a:r>
            <a:r>
              <a:rPr lang="en-IE" dirty="0" smtClean="0"/>
              <a:t> je</a:t>
            </a:r>
          </a:p>
          <a:p>
            <a:pPr>
              <a:buNone/>
            </a:pPr>
            <a:r>
              <a:rPr lang="en-IE" dirty="0" smtClean="0">
                <a:solidFill>
                  <a:srgbClr val="00B0F0"/>
                </a:solidFill>
              </a:rPr>
              <a:t>He      is</a:t>
            </a:r>
            <a:r>
              <a:rPr lang="en-IE" dirty="0" smtClean="0">
                <a:solidFill>
                  <a:srgbClr val="0070C0"/>
                </a:solidFill>
              </a:rPr>
              <a:t> </a:t>
            </a:r>
            <a:r>
              <a:rPr lang="en-IE" dirty="0" smtClean="0"/>
              <a:t>                    On je </a:t>
            </a:r>
          </a:p>
          <a:p>
            <a:pPr>
              <a:buNone/>
            </a:pPr>
            <a:r>
              <a:rPr lang="en-IE" dirty="0" smtClean="0">
                <a:solidFill>
                  <a:srgbClr val="00B0F0"/>
                </a:solidFill>
              </a:rPr>
              <a:t>It        is                    </a:t>
            </a:r>
            <a:r>
              <a:rPr lang="en-IE" dirty="0" smtClean="0"/>
              <a:t>Ono je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14876" y="2000240"/>
            <a:ext cx="40386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smtClean="0"/>
              <a:t>Plural-</a:t>
            </a:r>
            <a:r>
              <a:rPr lang="en-IE" dirty="0" err="1" smtClean="0"/>
              <a:t>množné</a:t>
            </a:r>
            <a:r>
              <a:rPr lang="en-IE" dirty="0" smtClean="0"/>
              <a:t> </a:t>
            </a:r>
            <a:r>
              <a:rPr lang="en-IE" dirty="0" err="1" smtClean="0"/>
              <a:t>číslo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solidFill>
                  <a:srgbClr val="FF0000"/>
                </a:solidFill>
              </a:rPr>
              <a:t>We     are               </a:t>
            </a:r>
            <a:r>
              <a:rPr lang="en-IE" dirty="0" smtClean="0"/>
              <a:t>My </a:t>
            </a:r>
            <a:r>
              <a:rPr lang="en-IE" dirty="0" err="1" smtClean="0"/>
              <a:t>sme</a:t>
            </a:r>
            <a:endParaRPr lang="en-IE" dirty="0" smtClean="0"/>
          </a:p>
          <a:p>
            <a:pPr>
              <a:buNone/>
            </a:pPr>
            <a:r>
              <a:rPr lang="en-IE" b="1" dirty="0" smtClean="0">
                <a:solidFill>
                  <a:srgbClr val="FF0000"/>
                </a:solidFill>
              </a:rPr>
              <a:t>You     are               </a:t>
            </a:r>
            <a:r>
              <a:rPr lang="en-IE" b="1" dirty="0" err="1" smtClean="0">
                <a:solidFill>
                  <a:srgbClr val="FF0000"/>
                </a:solidFill>
              </a:rPr>
              <a:t>Vy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  <a:r>
              <a:rPr lang="en-IE" b="1" dirty="0" err="1" smtClean="0">
                <a:solidFill>
                  <a:srgbClr val="FF0000"/>
                </a:solidFill>
              </a:rPr>
              <a:t>ste</a:t>
            </a:r>
            <a:r>
              <a:rPr lang="en-IE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IE" dirty="0" smtClean="0">
                <a:solidFill>
                  <a:srgbClr val="FF0000"/>
                </a:solidFill>
              </a:rPr>
              <a:t>They   are                </a:t>
            </a:r>
            <a:r>
              <a:rPr lang="en-IE" dirty="0" smtClean="0"/>
              <a:t>Oni </a:t>
            </a:r>
            <a:r>
              <a:rPr lang="en-IE" dirty="0" err="1" smtClean="0"/>
              <a:t>sú</a:t>
            </a:r>
            <a:endParaRPr lang="en-IE" dirty="0" smtClean="0"/>
          </a:p>
          <a:p>
            <a:pPr>
              <a:buNone/>
            </a:pPr>
            <a:endParaRPr lang="en-IE" dirty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  <a:p>
            <a:pPr>
              <a:buNone/>
            </a:pPr>
            <a:endParaRPr lang="en-IE" dirty="0" smtClean="0"/>
          </a:p>
        </p:txBody>
      </p:sp>
      <p:pic>
        <p:nvPicPr>
          <p:cNvPr id="6" name="to be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15082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7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 err="1" smtClean="0"/>
              <a:t>Skrátená</a:t>
            </a:r>
            <a:r>
              <a:rPr lang="en-IE" dirty="0" smtClean="0"/>
              <a:t> forma </a:t>
            </a:r>
            <a:r>
              <a:rPr lang="en-IE" dirty="0" err="1" smtClean="0"/>
              <a:t>slovesa</a:t>
            </a:r>
            <a:r>
              <a:rPr lang="en-IE" dirty="0" smtClean="0"/>
              <a:t> to be-</a:t>
            </a:r>
            <a:r>
              <a:rPr lang="en-IE" dirty="0" err="1" smtClean="0"/>
              <a:t>byť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034" y="2071678"/>
            <a:ext cx="4038600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I am        ----      I’m</a:t>
            </a:r>
          </a:p>
          <a:p>
            <a:endParaRPr lang="en-IE" dirty="0" smtClean="0"/>
          </a:p>
          <a:p>
            <a:r>
              <a:rPr lang="en-IE" dirty="0" smtClean="0"/>
              <a:t>You are   ----     You’re</a:t>
            </a:r>
          </a:p>
          <a:p>
            <a:endParaRPr lang="en-IE" dirty="0" smtClean="0"/>
          </a:p>
          <a:p>
            <a:r>
              <a:rPr lang="en-IE" dirty="0" smtClean="0"/>
              <a:t>She is      ----       She’s  </a:t>
            </a:r>
          </a:p>
          <a:p>
            <a:endParaRPr lang="en-IE" dirty="0" smtClean="0"/>
          </a:p>
          <a:p>
            <a:r>
              <a:rPr lang="en-IE" dirty="0" smtClean="0"/>
              <a:t>He is       ----       He’s</a:t>
            </a:r>
          </a:p>
          <a:p>
            <a:endParaRPr lang="en-IE" dirty="0" smtClean="0"/>
          </a:p>
          <a:p>
            <a:r>
              <a:rPr lang="en-IE" dirty="0" smtClean="0"/>
              <a:t>It is          ----      It’s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14876" y="2214554"/>
            <a:ext cx="4038600" cy="4434840"/>
          </a:xfrm>
        </p:spPr>
        <p:txBody>
          <a:bodyPr>
            <a:normAutofit/>
          </a:bodyPr>
          <a:lstStyle/>
          <a:p>
            <a:r>
              <a:rPr lang="en-IE" dirty="0" smtClean="0"/>
              <a:t>We are    ----    We’re</a:t>
            </a:r>
          </a:p>
          <a:p>
            <a:endParaRPr lang="en-IE" dirty="0" smtClean="0"/>
          </a:p>
          <a:p>
            <a:r>
              <a:rPr lang="en-IE" dirty="0" smtClean="0"/>
              <a:t>You  are   ----    You’ re</a:t>
            </a:r>
          </a:p>
          <a:p>
            <a:endParaRPr lang="en-IE" dirty="0" smtClean="0"/>
          </a:p>
          <a:p>
            <a:r>
              <a:rPr lang="en-IE" dirty="0" smtClean="0"/>
              <a:t>They are  ----     They’re</a:t>
            </a:r>
            <a:endParaRPr lang="en-IE" dirty="0"/>
          </a:p>
        </p:txBody>
      </p:sp>
      <p:pic>
        <p:nvPicPr>
          <p:cNvPr id="6" name="i am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4143372" y="2285992"/>
            <a:ext cx="304800" cy="304800"/>
          </a:xfrm>
          <a:prstGeom prst="rect">
            <a:avLst/>
          </a:prstGeom>
        </p:spPr>
      </p:pic>
      <p:pic>
        <p:nvPicPr>
          <p:cNvPr id="7" name="you are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4143372" y="3143248"/>
            <a:ext cx="304800" cy="304800"/>
          </a:xfrm>
          <a:prstGeom prst="rect">
            <a:avLst/>
          </a:prstGeom>
        </p:spPr>
      </p:pic>
      <p:pic>
        <p:nvPicPr>
          <p:cNvPr id="8" name="you are.m4a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/>
          <a:stretch>
            <a:fillRect/>
          </a:stretch>
        </p:blipFill>
        <p:spPr>
          <a:xfrm>
            <a:off x="8839200" y="3286124"/>
            <a:ext cx="304800" cy="304800"/>
          </a:xfrm>
          <a:prstGeom prst="rect">
            <a:avLst/>
          </a:prstGeom>
        </p:spPr>
      </p:pic>
      <p:pic>
        <p:nvPicPr>
          <p:cNvPr id="9" name="she is.m4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/>
          <a:stretch>
            <a:fillRect/>
          </a:stretch>
        </p:blipFill>
        <p:spPr>
          <a:xfrm>
            <a:off x="4286248" y="4143380"/>
            <a:ext cx="304800" cy="304800"/>
          </a:xfrm>
          <a:prstGeom prst="rect">
            <a:avLst/>
          </a:prstGeom>
        </p:spPr>
      </p:pic>
      <p:pic>
        <p:nvPicPr>
          <p:cNvPr id="10" name="he is.m4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2"/>
          <a:stretch>
            <a:fillRect/>
          </a:stretch>
        </p:blipFill>
        <p:spPr>
          <a:xfrm>
            <a:off x="4357686" y="5072074"/>
            <a:ext cx="304800" cy="304800"/>
          </a:xfrm>
          <a:prstGeom prst="rect">
            <a:avLst/>
          </a:prstGeom>
        </p:spPr>
      </p:pic>
      <p:pic>
        <p:nvPicPr>
          <p:cNvPr id="11" name="they are.m4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/>
          <a:stretch>
            <a:fillRect/>
          </a:stretch>
        </p:blipFill>
        <p:spPr>
          <a:xfrm flipV="1">
            <a:off x="8858248" y="4286256"/>
            <a:ext cx="285752" cy="285752"/>
          </a:xfrm>
          <a:prstGeom prst="rect">
            <a:avLst/>
          </a:prstGeom>
        </p:spPr>
      </p:pic>
      <p:pic>
        <p:nvPicPr>
          <p:cNvPr id="12" name="we are.m4a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4"/>
          <a:stretch>
            <a:fillRect/>
          </a:stretch>
        </p:blipFill>
        <p:spPr>
          <a:xfrm>
            <a:off x="8839200" y="2357430"/>
            <a:ext cx="304800" cy="304800"/>
          </a:xfrm>
          <a:prstGeom prst="rect">
            <a:avLst/>
          </a:prstGeom>
        </p:spPr>
      </p:pic>
      <p:pic>
        <p:nvPicPr>
          <p:cNvPr id="13" name="it is.m4a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5"/>
          <a:stretch>
            <a:fillRect/>
          </a:stretch>
        </p:blipFill>
        <p:spPr>
          <a:xfrm>
            <a:off x="4286248" y="6000768"/>
            <a:ext cx="304800" cy="304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1472" y="1428736"/>
            <a:ext cx="1269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dlhá</a:t>
            </a:r>
            <a:r>
              <a:rPr lang="en-IE" dirty="0" smtClean="0"/>
              <a:t> forma</a:t>
            </a:r>
          </a:p>
          <a:p>
            <a:r>
              <a:rPr lang="en-IE" dirty="0" smtClean="0"/>
              <a:t>long form</a:t>
            </a:r>
            <a:endParaRPr lang="en-IE" dirty="0"/>
          </a:p>
        </p:txBody>
      </p:sp>
      <p:sp>
        <p:nvSpPr>
          <p:cNvPr id="15" name="TextBox 14"/>
          <p:cNvSpPr txBox="1"/>
          <p:nvPr/>
        </p:nvSpPr>
        <p:spPr>
          <a:xfrm>
            <a:off x="2500298" y="1500174"/>
            <a:ext cx="14133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err="1" smtClean="0"/>
              <a:t>krátkaforma</a:t>
            </a:r>
            <a:endParaRPr lang="en-IE" dirty="0" smtClean="0"/>
          </a:p>
          <a:p>
            <a:r>
              <a:rPr lang="en-IE" dirty="0" smtClean="0"/>
              <a:t>short form</a:t>
            </a:r>
            <a:endParaRPr lang="en-IE" dirty="0"/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4709678"/>
            <a:ext cx="500034" cy="8338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3857628"/>
            <a:ext cx="549123" cy="68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5857892"/>
            <a:ext cx="597377" cy="531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x+(cos(-2*pi*(1-$))*-#ppt_#ppt_x-sin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y+(sin(-2*pi*(1-$))*-#ppt_#ppt_x+cos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x+(cos(-2*pi*(1-$))*-#ppt_#ppt_x-sin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y+(sin(-2*pi*(1-$))*-#ppt_#ppt_x+cos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#ppt_x+(cos(-2*pi*(1-$))*-#ppt_#ppt_x-sin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#ppt_y+(sin(-2*pi*(1-$))*-#ppt_#ppt_x+cos(-2*pi*(1-$))*(1-#ppt_#ppt_y))*(1-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518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58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58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953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86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966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844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793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808912" cy="1144587"/>
          </a:xfrm>
          <a:ln/>
        </p:spPr>
        <p:txBody>
          <a:bodyPr tIns="4248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dirty="0">
                <a:solidFill>
                  <a:srgbClr val="FF00FF"/>
                </a:solidFill>
              </a:rPr>
              <a:t>        </a:t>
            </a:r>
            <a:r>
              <a:rPr lang="sk-SK" sz="4800" dirty="0">
                <a:solidFill>
                  <a:srgbClr val="999999"/>
                </a:solidFill>
              </a:rPr>
              <a:t>TO  BE </a:t>
            </a:r>
            <a:r>
              <a:rPr lang="sk-SK" sz="4800" dirty="0" smtClean="0">
                <a:solidFill>
                  <a:srgbClr val="999999"/>
                </a:solidFill>
              </a:rPr>
              <a:t>– negative</a:t>
            </a:r>
            <a:r>
              <a:rPr lang="en-IE" sz="4800" dirty="0" smtClean="0">
                <a:solidFill>
                  <a:srgbClr val="999999"/>
                </a:solidFill>
              </a:rPr>
              <a:t>-</a:t>
            </a:r>
            <a:r>
              <a:rPr lang="en-IE" sz="4800" dirty="0" err="1" smtClean="0">
                <a:solidFill>
                  <a:srgbClr val="999999"/>
                </a:solidFill>
              </a:rPr>
              <a:t>Zápor</a:t>
            </a:r>
            <a:endParaRPr lang="sk-SK" sz="4800" dirty="0">
              <a:solidFill>
                <a:srgbClr val="999999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35076"/>
            <a:ext cx="5857884" cy="5522924"/>
          </a:xfrm>
          <a:ln/>
        </p:spPr>
        <p:txBody>
          <a:bodyPr tIns="46800" bIns="46800">
            <a:normAutofit/>
          </a:bodyPr>
          <a:lstStyle/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2300DC"/>
                </a:solidFill>
              </a:rPr>
              <a:t>            long forms 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2000" b="1" dirty="0"/>
              <a:t>  </a:t>
            </a:r>
            <a:r>
              <a:rPr lang="sk-SK" sz="2000" dirty="0"/>
              <a:t>            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   I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198A8A"/>
                </a:solidFill>
              </a:rPr>
              <a:t>am</a:t>
            </a:r>
            <a:r>
              <a:rPr lang="sk-SK" sz="3200" b="1" dirty="0">
                <a:solidFill>
                  <a:srgbClr val="198A8A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b="1" dirty="0">
                <a:solidFill>
                  <a:srgbClr val="198A8A"/>
                </a:solidFill>
              </a:rPr>
              <a:t> </a:t>
            </a:r>
            <a:r>
              <a:rPr lang="sk-SK" sz="3200" dirty="0"/>
              <a:t>     </a:t>
            </a:r>
            <a:r>
              <a:rPr lang="sk-SK" sz="3200" b="1" dirty="0">
                <a:solidFill>
                  <a:srgbClr val="33A3A3"/>
                </a:solidFill>
              </a:rPr>
              <a:t>  </a:t>
            </a:r>
            <a:r>
              <a:rPr lang="sk-SK" sz="3200" dirty="0"/>
              <a:t>       </a:t>
            </a:r>
            <a:r>
              <a:rPr lang="sk-SK" sz="3200" dirty="0" smtClean="0"/>
              <a:t> </a:t>
            </a:r>
            <a:r>
              <a:rPr lang="sk-SK" sz="3200" dirty="0">
                <a:solidFill>
                  <a:srgbClr val="000000"/>
                </a:solidFill>
              </a:rPr>
              <a:t>ja </a:t>
            </a:r>
            <a:r>
              <a:rPr lang="sk-SK" sz="3200" b="1" dirty="0" smtClean="0">
                <a:solidFill>
                  <a:srgbClr val="FF0000"/>
                </a:solidFill>
              </a:rPr>
              <a:t>nie</a:t>
            </a:r>
            <a:r>
              <a:rPr lang="en-IE" sz="3200" b="1" dirty="0" smtClean="0">
                <a:solidFill>
                  <a:srgbClr val="000000"/>
                </a:solidFill>
              </a:rPr>
              <a:t> </a:t>
            </a:r>
            <a:r>
              <a:rPr lang="sk-SK" sz="3200" dirty="0" smtClean="0">
                <a:solidFill>
                  <a:srgbClr val="198A8A"/>
                </a:solidFill>
              </a:rPr>
              <a:t>som</a:t>
            </a:r>
            <a:endParaRPr lang="sk-SK" sz="3200" dirty="0">
              <a:solidFill>
                <a:srgbClr val="198A8A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1500" b="1" dirty="0">
              <a:solidFill>
                <a:srgbClr val="33A3A3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600" b="1" dirty="0">
                <a:solidFill>
                  <a:srgbClr val="33A3A3"/>
                </a:solidFill>
              </a:rPr>
              <a:t>               </a:t>
            </a:r>
            <a:r>
              <a:rPr lang="sk-SK" sz="3200" dirty="0">
                <a:solidFill>
                  <a:srgbClr val="000000"/>
                </a:solidFill>
              </a:rPr>
              <a:t>you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b="1" dirty="0">
                <a:solidFill>
                  <a:srgbClr val="804C19"/>
                </a:solidFill>
              </a:rPr>
              <a:t>             </a:t>
            </a:r>
            <a:r>
              <a:rPr lang="sk-SK" sz="3200" dirty="0">
                <a:solidFill>
                  <a:srgbClr val="000000"/>
                </a:solidFill>
              </a:rPr>
              <a:t>ty</a:t>
            </a:r>
            <a:r>
              <a:rPr lang="sk-SK" sz="3200" b="1" dirty="0">
                <a:solidFill>
                  <a:srgbClr val="804C19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nie </a:t>
            </a:r>
            <a:r>
              <a:rPr lang="sk-SK" sz="3200" dirty="0">
                <a:solidFill>
                  <a:srgbClr val="9966CC"/>
                </a:solidFill>
              </a:rPr>
              <a:t>si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9966CC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9966CC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9966CC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9966CC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   he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B80047"/>
                </a:solidFill>
              </a:rPr>
              <a:t>is</a:t>
            </a:r>
            <a:r>
              <a:rPr lang="sk-SK" sz="3200" dirty="0"/>
              <a:t> 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dirty="0"/>
              <a:t>                </a:t>
            </a:r>
            <a:r>
              <a:rPr lang="sk-SK" sz="3200" dirty="0">
                <a:solidFill>
                  <a:srgbClr val="000000"/>
                </a:solidFill>
              </a:rPr>
              <a:t>on</a:t>
            </a:r>
            <a:r>
              <a:rPr lang="sk-SK" sz="3200" dirty="0"/>
              <a:t> </a:t>
            </a:r>
            <a:r>
              <a:rPr lang="sk-SK" sz="3200" b="1" dirty="0">
                <a:solidFill>
                  <a:srgbClr val="FF0000"/>
                </a:solidFill>
              </a:rPr>
              <a:t>nie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  <a:r>
              <a:rPr lang="sk-SK" sz="3200" dirty="0">
                <a:solidFill>
                  <a:srgbClr val="B80047"/>
                </a:solidFill>
              </a:rPr>
              <a:t>je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   she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B80047"/>
                </a:solidFill>
              </a:rPr>
              <a:t>is</a:t>
            </a:r>
            <a:r>
              <a:rPr lang="sk-SK" sz="3200" dirty="0"/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dirty="0"/>
              <a:t>               </a:t>
            </a:r>
            <a:r>
              <a:rPr lang="sk-SK" sz="3200" dirty="0">
                <a:solidFill>
                  <a:srgbClr val="000000"/>
                </a:solidFill>
              </a:rPr>
              <a:t>ona</a:t>
            </a:r>
            <a:r>
              <a:rPr lang="sk-SK" sz="3200" b="1" dirty="0"/>
              <a:t> </a:t>
            </a:r>
            <a:r>
              <a:rPr lang="sk-SK" sz="3200" b="1" dirty="0">
                <a:solidFill>
                  <a:srgbClr val="FF0000"/>
                </a:solidFill>
              </a:rPr>
              <a:t>nie </a:t>
            </a:r>
            <a:r>
              <a:rPr lang="sk-SK" sz="3200" dirty="0">
                <a:solidFill>
                  <a:srgbClr val="B80047"/>
                </a:solidFill>
              </a:rPr>
              <a:t>je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600" b="1" dirty="0">
              <a:solidFill>
                <a:srgbClr val="B80047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    it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B80047"/>
                </a:solidFill>
              </a:rPr>
              <a:t>is</a:t>
            </a:r>
            <a:r>
              <a:rPr lang="sk-SK" sz="3200" dirty="0"/>
              <a:t> 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dirty="0"/>
              <a:t>                </a:t>
            </a:r>
            <a:r>
              <a:rPr lang="sk-SK" sz="3200" dirty="0">
                <a:solidFill>
                  <a:srgbClr val="000000"/>
                </a:solidFill>
              </a:rPr>
              <a:t>ono</a:t>
            </a:r>
            <a:r>
              <a:rPr lang="sk-SK" sz="3200" dirty="0"/>
              <a:t> </a:t>
            </a:r>
            <a:r>
              <a:rPr lang="sk-SK" sz="3200" b="1" dirty="0">
                <a:solidFill>
                  <a:srgbClr val="FF0000"/>
                </a:solidFill>
              </a:rPr>
              <a:t>nie</a:t>
            </a:r>
            <a:r>
              <a:rPr lang="sk-SK" sz="3200" dirty="0">
                <a:solidFill>
                  <a:srgbClr val="FF0000"/>
                </a:solidFill>
              </a:rPr>
              <a:t> </a:t>
            </a:r>
            <a:r>
              <a:rPr lang="sk-SK" sz="3200" dirty="0">
                <a:solidFill>
                  <a:srgbClr val="B80047"/>
                </a:solidFill>
              </a:rPr>
              <a:t>je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dirty="0"/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dirty="0"/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278313" y="1439863"/>
            <a:ext cx="4722812" cy="505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428625" indent="-312738" algn="ctr">
              <a:buClrTx/>
              <a:buSzPct val="45000"/>
              <a:buFontTx/>
              <a:buNone/>
              <a:tabLst>
                <a:tab pos="428625" algn="l"/>
                <a:tab pos="876300" algn="l"/>
                <a:tab pos="1325563" algn="l"/>
                <a:tab pos="1774825" algn="l"/>
                <a:tab pos="2224088" algn="l"/>
                <a:tab pos="2673350" algn="l"/>
                <a:tab pos="3122613" algn="l"/>
                <a:tab pos="3571875" algn="l"/>
                <a:tab pos="4021138" algn="l"/>
                <a:tab pos="4470400" algn="l"/>
                <a:tab pos="4919663" algn="l"/>
                <a:tab pos="5368925" algn="l"/>
                <a:tab pos="5818188" algn="l"/>
                <a:tab pos="6267450" algn="l"/>
                <a:tab pos="6716713" algn="l"/>
                <a:tab pos="7165975" algn="l"/>
                <a:tab pos="7615238" algn="l"/>
                <a:tab pos="8064500" algn="l"/>
                <a:tab pos="8513763" algn="l"/>
                <a:tab pos="8963025" algn="l"/>
                <a:tab pos="9412288" algn="l"/>
              </a:tabLst>
            </a:pPr>
            <a:r>
              <a:rPr lang="sk-SK" sz="3200" b="1" dirty="0">
                <a:solidFill>
                  <a:srgbClr val="008080"/>
                </a:solidFill>
                <a:latin typeface="Times New Roman" pitchFamily="16" charset="0"/>
              </a:rPr>
              <a:t>            short forms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759450" y="2160588"/>
            <a:ext cx="2881313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>
                <a:solidFill>
                  <a:srgbClr val="000000"/>
                </a:solidFill>
                <a:latin typeface="Times New Roman" pitchFamily="16" charset="0"/>
              </a:rPr>
              <a:t>             </a:t>
            </a:r>
            <a:r>
              <a:rPr lang="sk-SK" sz="3200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sk-SK" sz="3200" b="1">
                <a:solidFill>
                  <a:srgbClr val="198A8A"/>
                </a:solidFill>
                <a:latin typeface="Times New Roman" pitchFamily="16" charset="0"/>
              </a:rPr>
              <a:t>´m </a:t>
            </a:r>
            <a:r>
              <a:rPr lang="sk-SK" sz="3200" b="1">
                <a:solidFill>
                  <a:srgbClr val="FF0000"/>
                </a:solidFill>
                <a:latin typeface="Times New Roman" pitchFamily="16" charset="0"/>
              </a:rPr>
              <a:t>not</a:t>
            </a:r>
            <a:r>
              <a:rPr lang="sk-SK" sz="3200" b="1">
                <a:solidFill>
                  <a:srgbClr val="198A8A"/>
                </a:solidFill>
                <a:latin typeface="Times New Roman" pitchFamily="16" charset="0"/>
              </a:rPr>
              <a:t> </a:t>
            </a:r>
            <a:r>
              <a:rPr lang="sk-SK" sz="3200" b="1">
                <a:solidFill>
                  <a:srgbClr val="33A3A3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511425" y="1079500"/>
            <a:ext cx="1816100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319588" y="1079500"/>
            <a:ext cx="2160587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45237" y="3143248"/>
            <a:ext cx="2798763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270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      you  </a:t>
            </a:r>
            <a:r>
              <a:rPr lang="sk-SK" sz="3200" dirty="0">
                <a:solidFill>
                  <a:srgbClr val="9966CC"/>
                </a:solidFill>
                <a:latin typeface="Times New Roman" pitchFamily="16" charset="0"/>
              </a:rPr>
              <a:t>are</a:t>
            </a:r>
            <a:r>
              <a:rPr lang="sk-SK" sz="3200" b="1" dirty="0">
                <a:solidFill>
                  <a:srgbClr val="FF0000"/>
                </a:solidFill>
                <a:latin typeface="Times New Roman" pitchFamily="16" charset="0"/>
              </a:rPr>
              <a:t>n´t</a:t>
            </a:r>
            <a:r>
              <a:rPr lang="sk-SK" sz="3200" b="1" dirty="0">
                <a:solidFill>
                  <a:srgbClr val="9966CC"/>
                </a:solidFill>
                <a:latin typeface="Times New Roman" pitchFamily="16" charset="0"/>
              </a:rPr>
              <a:t> </a:t>
            </a:r>
          </a:p>
          <a:p>
            <a:pPr marL="342900" indent="-3270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sk-SK" sz="3200" b="1" dirty="0">
                <a:solidFill>
                  <a:srgbClr val="9966CC"/>
                </a:solidFill>
                <a:latin typeface="Times New Roman" pitchFamily="16" charset="0"/>
              </a:rPr>
              <a:t>  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297613" y="4214818"/>
            <a:ext cx="2846387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dirty="0">
                <a:solidFill>
                  <a:srgbClr val="000000"/>
                </a:solidFill>
                <a:latin typeface="Times New Roman" pitchFamily="16" charset="0"/>
              </a:rPr>
              <a:t>           </a:t>
            </a: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he  </a:t>
            </a:r>
            <a:r>
              <a:rPr lang="sk-SK" sz="3200" dirty="0">
                <a:solidFill>
                  <a:srgbClr val="B80047"/>
                </a:solidFill>
                <a:latin typeface="Times New Roman" pitchFamily="16" charset="0"/>
              </a:rPr>
              <a:t>is</a:t>
            </a:r>
            <a:r>
              <a:rPr lang="sk-SK" sz="3200" b="1" dirty="0">
                <a:solidFill>
                  <a:srgbClr val="FF0000"/>
                </a:solidFill>
                <a:latin typeface="Times New Roman" pitchFamily="16" charset="0"/>
              </a:rPr>
              <a:t>n´t</a:t>
            </a:r>
            <a:r>
              <a:rPr lang="sk-SK" sz="3200" b="1" dirty="0">
                <a:solidFill>
                  <a:srgbClr val="9966CC"/>
                </a:solidFill>
                <a:latin typeface="Times New Roman" pitchFamily="16" charset="0"/>
              </a:rPr>
              <a:t> </a:t>
            </a: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572264" y="5072074"/>
            <a:ext cx="2349500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       she </a:t>
            </a:r>
            <a:r>
              <a:rPr lang="sk-SK" sz="3200" dirty="0">
                <a:solidFill>
                  <a:srgbClr val="B80047"/>
                </a:solidFill>
                <a:latin typeface="Times New Roman" pitchFamily="16" charset="0"/>
              </a:rPr>
              <a:t>is</a:t>
            </a:r>
            <a:r>
              <a:rPr lang="sk-SK" sz="3200" b="1" dirty="0">
                <a:solidFill>
                  <a:srgbClr val="FF0000"/>
                </a:solidFill>
                <a:latin typeface="Times New Roman" pitchFamily="16" charset="0"/>
              </a:rPr>
              <a:t>n´t</a:t>
            </a:r>
            <a:r>
              <a:rPr lang="sk-SK" sz="3200" b="1" dirty="0">
                <a:solidFill>
                  <a:srgbClr val="9966CC"/>
                </a:solidFill>
                <a:latin typeface="Times New Roman" pitchFamily="16" charset="0"/>
              </a:rPr>
              <a:t> 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164388" y="6072206"/>
            <a:ext cx="1979612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270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  it</a:t>
            </a:r>
            <a:r>
              <a:rPr lang="sk-SK" sz="3200" b="1" dirty="0">
                <a:solidFill>
                  <a:srgbClr val="B80047"/>
                </a:solidFill>
                <a:latin typeface="Times New Roman" pitchFamily="16" charset="0"/>
              </a:rPr>
              <a:t> </a:t>
            </a:r>
            <a:r>
              <a:rPr lang="sk-SK" sz="3200" dirty="0">
                <a:solidFill>
                  <a:srgbClr val="B80047"/>
                </a:solidFill>
                <a:latin typeface="Times New Roman" pitchFamily="16" charset="0"/>
              </a:rPr>
              <a:t>is</a:t>
            </a:r>
            <a:r>
              <a:rPr lang="sk-SK" sz="3200" b="1" dirty="0">
                <a:solidFill>
                  <a:srgbClr val="FF0000"/>
                </a:solidFill>
                <a:latin typeface="Times New Roman" pitchFamily="16" charset="0"/>
              </a:rPr>
              <a:t>n´t</a:t>
            </a:r>
            <a:r>
              <a:rPr lang="sk-SK" sz="3200" b="1" dirty="0">
                <a:solidFill>
                  <a:srgbClr val="9966CC"/>
                </a:solidFill>
                <a:latin typeface="Times New Roman" pitchFamily="16" charset="0"/>
              </a:rPr>
              <a:t> </a:t>
            </a:r>
            <a:r>
              <a:rPr lang="sk-SK" sz="3200" dirty="0">
                <a:solidFill>
                  <a:srgbClr val="000000"/>
                </a:solidFill>
                <a:latin typeface="Times New Roman" pitchFamily="16" charset="0"/>
              </a:rPr>
              <a:t>      </a:t>
            </a:r>
          </a:p>
          <a:p>
            <a:pPr marL="342900" indent="-3270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sk-SK" sz="3200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1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6" dur="20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1" dur="2000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6" dur="2000"/>
                                        <p:tgtEl>
                                          <p:spTgt spid="1229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2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7" dur="20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2" dur="20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7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2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3838"/>
            <a:ext cx="7464425" cy="1049337"/>
          </a:xfrm>
          <a:ln/>
        </p:spPr>
        <p:txBody>
          <a:bodyPr tIns="4248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4800" dirty="0">
                <a:solidFill>
                  <a:srgbClr val="999999"/>
                </a:solidFill>
              </a:rPr>
              <a:t>  TO  BE - negative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71612"/>
            <a:ext cx="5940425" cy="4968875"/>
          </a:xfrm>
          <a:ln/>
        </p:spPr>
        <p:txBody>
          <a:bodyPr tIns="46800" bIns="46800"/>
          <a:lstStyle/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2300DC"/>
                </a:solidFill>
              </a:rPr>
              <a:t>            long forms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2300DC"/>
                </a:solidFill>
              </a:rPr>
              <a:t> </a:t>
            </a:r>
            <a:r>
              <a:rPr lang="sk-SK" sz="2000" b="1" dirty="0"/>
              <a:t> </a:t>
            </a:r>
            <a:r>
              <a:rPr lang="sk-SK" sz="2000" dirty="0"/>
              <a:t> </a:t>
            </a:r>
          </a:p>
          <a:p>
            <a:pPr marL="428625" indent="-312738">
              <a:lnSpc>
                <a:spcPct val="100000"/>
              </a:lnSpc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we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000000"/>
                </a:solidFill>
              </a:rPr>
              <a:t>             </a:t>
            </a:r>
            <a:r>
              <a:rPr lang="sk-SK" sz="3200" dirty="0">
                <a:solidFill>
                  <a:srgbClr val="000000"/>
                </a:solidFill>
              </a:rPr>
              <a:t>my</a:t>
            </a:r>
            <a:r>
              <a:rPr lang="sk-SK" sz="3200" b="1" dirty="0">
                <a:solidFill>
                  <a:srgbClr val="000000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nie </a:t>
            </a:r>
            <a:r>
              <a:rPr lang="sk-SK" sz="3200" dirty="0">
                <a:solidFill>
                  <a:srgbClr val="9966CC"/>
                </a:solidFill>
              </a:rPr>
              <a:t>sme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b="1" dirty="0">
              <a:solidFill>
                <a:srgbClr val="000000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you</a:t>
            </a:r>
            <a:r>
              <a:rPr lang="sk-SK" sz="3200" dirty="0"/>
              <a:t>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b="1" dirty="0">
                <a:solidFill>
                  <a:srgbClr val="9966CC"/>
                </a:solidFill>
              </a:rPr>
              <a:t>  </a:t>
            </a:r>
            <a:r>
              <a:rPr lang="sk-SK" sz="3200" dirty="0">
                <a:solidFill>
                  <a:srgbClr val="000000"/>
                </a:solidFill>
              </a:rPr>
              <a:t>           vy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nie </a:t>
            </a:r>
            <a:r>
              <a:rPr lang="sk-SK" sz="3200" dirty="0">
                <a:solidFill>
                  <a:srgbClr val="9966CC"/>
                </a:solidFill>
              </a:rPr>
              <a:t>ste</a:t>
            </a: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dirty="0">
              <a:solidFill>
                <a:srgbClr val="000000"/>
              </a:solidFill>
            </a:endParaRPr>
          </a:p>
          <a:p>
            <a:pPr marL="428625" indent="-312738">
              <a:lnSpc>
                <a:spcPct val="100000"/>
              </a:lnSpc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dirty="0">
                <a:solidFill>
                  <a:srgbClr val="000000"/>
                </a:solidFill>
              </a:rPr>
              <a:t>they</a:t>
            </a:r>
            <a:r>
              <a:rPr lang="sk-SK" sz="3200" dirty="0"/>
              <a:t> 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>
                <a:solidFill>
                  <a:srgbClr val="FF0000"/>
                </a:solidFill>
              </a:rPr>
              <a:t>not</a:t>
            </a:r>
            <a:r>
              <a:rPr lang="sk-SK" sz="3200" b="1" dirty="0">
                <a:solidFill>
                  <a:srgbClr val="9966CC"/>
                </a:solidFill>
              </a:rPr>
              <a:t>   </a:t>
            </a:r>
            <a:r>
              <a:rPr lang="sk-SK" sz="3200" dirty="0">
                <a:solidFill>
                  <a:srgbClr val="000000"/>
                </a:solidFill>
              </a:rPr>
              <a:t>   </a:t>
            </a:r>
            <a:r>
              <a:rPr lang="en-IE" sz="3200" dirty="0" smtClean="0">
                <a:solidFill>
                  <a:srgbClr val="000000"/>
                </a:solidFill>
              </a:rPr>
              <a:t>   </a:t>
            </a:r>
            <a:r>
              <a:rPr lang="sk-SK" sz="3200" dirty="0" smtClean="0">
                <a:solidFill>
                  <a:srgbClr val="000000"/>
                </a:solidFill>
              </a:rPr>
              <a:t>oni,ony </a:t>
            </a:r>
            <a:r>
              <a:rPr lang="sk-SK" sz="3200" dirty="0">
                <a:solidFill>
                  <a:srgbClr val="FF0000"/>
                </a:solidFill>
              </a:rPr>
              <a:t>nie </a:t>
            </a:r>
            <a:r>
              <a:rPr lang="en-IE" sz="3200" dirty="0" err="1" smtClean="0">
                <a:solidFill>
                  <a:srgbClr val="FF0000"/>
                </a:solidFill>
              </a:rPr>
              <a:t>sú</a:t>
            </a:r>
            <a:endParaRPr lang="sk-SK" sz="3200" dirty="0">
              <a:solidFill>
                <a:srgbClr val="9966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4278313" y="1619250"/>
            <a:ext cx="4721225" cy="4968875"/>
          </a:xfrm>
          <a:ln/>
        </p:spPr>
        <p:txBody>
          <a:bodyPr tIns="46800" bIns="46800"/>
          <a:lstStyle/>
          <a:p>
            <a:pPr marL="428625" indent="-312738" algn="ctr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b="1" dirty="0">
              <a:solidFill>
                <a:srgbClr val="008080"/>
              </a:solidFill>
            </a:endParaRPr>
          </a:p>
          <a:p>
            <a:pPr marL="428625" indent="-312738" algn="ctr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b="1" dirty="0">
              <a:solidFill>
                <a:srgbClr val="008080"/>
              </a:solidFill>
            </a:endParaRPr>
          </a:p>
          <a:p>
            <a:pPr marL="428625" indent="-312738"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008080"/>
                </a:solidFill>
              </a:rPr>
              <a:t>                      </a:t>
            </a:r>
            <a:r>
              <a:rPr lang="sk-SK" sz="3200" dirty="0">
                <a:solidFill>
                  <a:srgbClr val="008080"/>
                </a:solidFill>
              </a:rPr>
              <a:t> </a:t>
            </a:r>
            <a:r>
              <a:rPr lang="en-IE" sz="3200" dirty="0" smtClean="0">
                <a:solidFill>
                  <a:srgbClr val="008080"/>
                </a:solidFill>
              </a:rPr>
              <a:t>  </a:t>
            </a:r>
            <a:r>
              <a:rPr lang="sk-SK" sz="3200" dirty="0" smtClean="0"/>
              <a:t>we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FF0000"/>
                </a:solidFill>
              </a:rPr>
              <a:t>n´t</a:t>
            </a:r>
          </a:p>
          <a:p>
            <a:pPr marL="428625" indent="-312738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b="1" dirty="0">
              <a:solidFill>
                <a:srgbClr val="9966CC"/>
              </a:solidFill>
            </a:endParaRPr>
          </a:p>
          <a:p>
            <a:pPr marL="428625" indent="-312738"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9966CC"/>
                </a:solidFill>
              </a:rPr>
              <a:t>                       </a:t>
            </a:r>
            <a:r>
              <a:rPr lang="en-IE" sz="3200" b="1" dirty="0" smtClean="0">
                <a:solidFill>
                  <a:srgbClr val="9966CC"/>
                </a:solidFill>
              </a:rPr>
              <a:t>   </a:t>
            </a:r>
            <a:r>
              <a:rPr lang="sk-SK" sz="3200" dirty="0" smtClean="0"/>
              <a:t>you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FF0000"/>
                </a:solidFill>
              </a:rPr>
              <a:t>n´t</a:t>
            </a:r>
          </a:p>
          <a:p>
            <a:pPr marL="428625" indent="-312738">
              <a:buClrTx/>
              <a:buSzPct val="45000"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endParaRPr lang="sk-SK" sz="3200" b="1" dirty="0">
              <a:solidFill>
                <a:srgbClr val="9966CC"/>
              </a:solidFill>
            </a:endParaRPr>
          </a:p>
          <a:p>
            <a:pPr marL="428625" indent="-312738">
              <a:buClr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sk-SK" sz="3200" b="1" dirty="0">
                <a:solidFill>
                  <a:srgbClr val="9966CC"/>
                </a:solidFill>
              </a:rPr>
              <a:t> </a:t>
            </a:r>
            <a:r>
              <a:rPr lang="sk-SK" sz="3200" b="1" dirty="0" smtClean="0">
                <a:solidFill>
                  <a:srgbClr val="9966CC"/>
                </a:solidFill>
              </a:rPr>
              <a:t>      </a:t>
            </a:r>
            <a:r>
              <a:rPr lang="sk-SK" sz="3200" b="1" dirty="0" smtClean="0">
                <a:solidFill>
                  <a:srgbClr val="7030A0"/>
                </a:solidFill>
              </a:rPr>
              <a:t>     </a:t>
            </a:r>
            <a:r>
              <a:rPr lang="sk-SK" sz="3200" b="1" dirty="0" smtClean="0">
                <a:solidFill>
                  <a:srgbClr val="9966CC"/>
                </a:solidFill>
              </a:rPr>
              <a:t>           </a:t>
            </a:r>
            <a:r>
              <a:rPr lang="sk-SK" sz="3200" dirty="0" smtClean="0"/>
              <a:t>they </a:t>
            </a:r>
            <a:r>
              <a:rPr lang="sk-SK" sz="3200" dirty="0">
                <a:solidFill>
                  <a:srgbClr val="9966CC"/>
                </a:solidFill>
              </a:rPr>
              <a:t>are</a:t>
            </a:r>
            <a:r>
              <a:rPr lang="sk-SK" sz="3200" b="1" dirty="0">
                <a:solidFill>
                  <a:srgbClr val="FF0000"/>
                </a:solidFill>
              </a:rPr>
              <a:t>n´t</a:t>
            </a:r>
            <a:r>
              <a:rPr lang="sk-SK" sz="3200" b="1" dirty="0">
                <a:solidFill>
                  <a:srgbClr val="9966CC"/>
                </a:solidFill>
              </a:rPr>
              <a:t>                                                   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2152650" y="1079500"/>
            <a:ext cx="1819275" cy="5397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959225" y="1079500"/>
            <a:ext cx="2881313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E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219700" y="1619250"/>
            <a:ext cx="360045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3200" b="1">
                <a:solidFill>
                  <a:srgbClr val="008080"/>
                </a:solidFill>
                <a:latin typeface="Times New Roman" pitchFamily="16" charset="0"/>
              </a:rPr>
              <a:t>           short  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1" dur="2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2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1" dur="2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6" dur="2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7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2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Precvičme</a:t>
            </a:r>
            <a:r>
              <a:rPr lang="en-IE" dirty="0" smtClean="0"/>
              <a:t> </a:t>
            </a:r>
            <a:r>
              <a:rPr lang="en-IE" dirty="0" err="1" smtClean="0"/>
              <a:t>si</a:t>
            </a:r>
            <a:r>
              <a:rPr lang="en-IE" dirty="0" smtClean="0"/>
              <a:t>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E" dirty="0" smtClean="0">
                <a:hlinkClick r:id="rId2"/>
              </a:rPr>
              <a:t>https://www.youtube.com/watch?v=ZimezwjN6Mk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 Make the sentences </a:t>
            </a:r>
            <a:r>
              <a:rPr lang="en-IE" dirty="0" err="1" smtClean="0"/>
              <a:t>negative.Utvor</a:t>
            </a:r>
            <a:r>
              <a:rPr lang="en-IE" dirty="0" smtClean="0"/>
              <a:t> </a:t>
            </a:r>
            <a:r>
              <a:rPr lang="en-IE" dirty="0" err="1" smtClean="0"/>
              <a:t>zápornú</a:t>
            </a:r>
            <a:r>
              <a:rPr lang="en-IE" dirty="0" smtClean="0"/>
              <a:t> </a:t>
            </a:r>
            <a:r>
              <a:rPr lang="en-IE" dirty="0" err="1" smtClean="0"/>
              <a:t>vetu</a:t>
            </a:r>
            <a:r>
              <a:rPr lang="en-IE" dirty="0" smtClean="0"/>
              <a:t>:</a:t>
            </a:r>
          </a:p>
          <a:p>
            <a:pPr>
              <a:buNone/>
            </a:pPr>
            <a:r>
              <a:rPr lang="en-IE" dirty="0" smtClean="0"/>
              <a:t>I am   from France.     </a:t>
            </a:r>
          </a:p>
          <a:p>
            <a:pPr>
              <a:buNone/>
            </a:pPr>
            <a:r>
              <a:rPr lang="en-IE" dirty="0" smtClean="0"/>
              <a:t>I am not from France.</a:t>
            </a:r>
          </a:p>
          <a:p>
            <a:pPr>
              <a:buNone/>
            </a:pPr>
            <a:r>
              <a:rPr lang="en-IE" dirty="0" smtClean="0"/>
              <a:t>You’re  my friends.</a:t>
            </a:r>
          </a:p>
          <a:p>
            <a:pPr>
              <a:buNone/>
            </a:pPr>
            <a:r>
              <a:rPr lang="en-IE" dirty="0" smtClean="0"/>
              <a:t>You’re not my friends.</a:t>
            </a:r>
          </a:p>
          <a:p>
            <a:pPr>
              <a:buNone/>
            </a:pPr>
            <a:r>
              <a:rPr lang="en-IE" dirty="0" smtClean="0"/>
              <a:t>They are  from London.</a:t>
            </a:r>
          </a:p>
          <a:p>
            <a:pPr>
              <a:buNone/>
            </a:pPr>
            <a:r>
              <a:rPr lang="en-IE" dirty="0" smtClean="0"/>
              <a:t>They are not from London.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mtClean="0"/>
              <a:t/>
            </a:r>
            <a:br>
              <a:rPr lang="en-IE" smtClean="0"/>
            </a:br>
            <a:r>
              <a:rPr lang="en-IE" smtClean="0"/>
              <a:t/>
            </a:r>
            <a:br>
              <a:rPr lang="en-IE" smtClean="0"/>
            </a:br>
            <a:r>
              <a:rPr lang="en-IE" smtClean="0"/>
              <a:t/>
            </a:r>
            <a:br>
              <a:rPr lang="en-IE" smtClean="0"/>
            </a:br>
            <a:r>
              <a:rPr lang="en-IE" smtClean="0"/>
              <a:t>Thank </a:t>
            </a:r>
            <a:r>
              <a:rPr lang="en-IE" dirty="0" smtClean="0"/>
              <a:t>you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235</Words>
  <Application>Microsoft Office PowerPoint</Application>
  <PresentationFormat>On-screen Show (4:3)</PresentationFormat>
  <Paragraphs>91</Paragraphs>
  <Slides>7</Slides>
  <Notes>2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Sloveso to BE</vt:lpstr>
      <vt:lpstr>Z          Zopakujme si sloveso to be-  BYŤ</vt:lpstr>
      <vt:lpstr>Skrátená forma slovesa to be-byť</vt:lpstr>
      <vt:lpstr>        TO  BE – negative-Zápor</vt:lpstr>
      <vt:lpstr>  TO  BE - negative</vt:lpstr>
      <vt:lpstr>Precvičme si:</vt:lpstr>
      <vt:lpstr>   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Sloveso to BE</dc:title>
  <dc:creator>svobodova.ivana</dc:creator>
  <cp:lastModifiedBy>svobodova.ivana</cp:lastModifiedBy>
  <cp:revision>3</cp:revision>
  <dcterms:created xsi:type="dcterms:W3CDTF">2020-10-28T09:07:27Z</dcterms:created>
  <dcterms:modified xsi:type="dcterms:W3CDTF">2020-10-28T15:18:51Z</dcterms:modified>
</cp:coreProperties>
</file>