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2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281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652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357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149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31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137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46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930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46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533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624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4A8C0-C160-40C3-B392-C3DA13F15B8A}" type="datetimeFigureOut">
              <a:rPr lang="sk-SK" smtClean="0"/>
              <a:t>21.10.2020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62DD-9DA2-4AEE-BABB-D52F2A2000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639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10" Type="http://schemas.openxmlformats.org/officeDocument/2006/relationships/image" Target="../media/image10.gif"/><Relationship Id="rId4" Type="http://schemas.openxmlformats.org/officeDocument/2006/relationships/image" Target="../media/image4.jpg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84975" cy="626469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48264" y="1262449"/>
            <a:ext cx="17693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cs-C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Elektrický </a:t>
            </a:r>
            <a:r>
              <a:rPr lang="cs-CZ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prúd</a:t>
            </a:r>
            <a:r>
              <a:rPr lang="cs-C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v     </a:t>
            </a:r>
            <a:r>
              <a:rPr lang="cs-CZ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kovovom</a:t>
            </a:r>
            <a:endParaRPr lang="cs-CZ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cs-C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vodiči</a:t>
            </a:r>
            <a:endParaRPr lang="cs-CZ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452" y="3527665"/>
            <a:ext cx="1553345" cy="119747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" y="1629936"/>
            <a:ext cx="1255609" cy="86182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7" y="2701426"/>
            <a:ext cx="1224136" cy="8262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23" y="1158415"/>
            <a:ext cx="5251494" cy="36387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60" y="2060848"/>
            <a:ext cx="2286930" cy="457386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1" y="3564207"/>
            <a:ext cx="1336153" cy="80450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2" y="4190979"/>
            <a:ext cx="927717" cy="9774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16" y="5049458"/>
            <a:ext cx="861608" cy="861608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1835696" y="1556792"/>
            <a:ext cx="201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Mgr</a:t>
            </a:r>
            <a:r>
              <a:rPr lang="sk-SK" smtClean="0"/>
              <a:t>.  Pekar</a:t>
            </a:r>
            <a:r>
              <a:rPr lang="sk-SK" dirty="0" smtClean="0"/>
              <a:t> Tibor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60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8260" y="587605"/>
            <a:ext cx="59659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/>
              <a:t>El. prúd je všade okolo nás a berieme ho ako samozrejmú súčasť nášho života.  Využívajú ho spotrebiče v našej domácnosti a prechádza vodičmi , ktoré ho rozvádzajú z elektrární až do bytových zásuviek . Podstatou sú 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voľné elektróny </a:t>
            </a:r>
            <a:r>
              <a:rPr lang="sk-SK" sz="2400" dirty="0" smtClean="0"/>
              <a:t>, ktoré sa vo </a:t>
            </a:r>
            <a:r>
              <a:rPr lang="sk-SK" sz="2400" dirty="0"/>
              <a:t>v</a:t>
            </a:r>
            <a:r>
              <a:rPr lang="sk-SK" sz="2400" dirty="0" smtClean="0"/>
              <a:t>odičoch nachádzajú .</a:t>
            </a:r>
          </a:p>
          <a:p>
            <a:pPr algn="just"/>
            <a:r>
              <a:rPr lang="sk-SK" sz="2400" dirty="0" smtClean="0"/>
              <a:t>Elektricky </a:t>
            </a:r>
            <a:r>
              <a:rPr lang="sk-SK" sz="2400" dirty="0"/>
              <a:t>neutrálny atóm </a:t>
            </a:r>
            <a:r>
              <a:rPr lang="sk-SK" sz="2400" dirty="0" smtClean="0"/>
              <a:t>hliníka má </a:t>
            </a:r>
            <a:r>
              <a:rPr lang="sk-SK" sz="2400" dirty="0"/>
              <a:t>v  elektrónovom obale 13 elektrónov a  ich počet sa zhoduje s  počtom protónov v  jadre. Rozmery atómu sú veľmi </a:t>
            </a:r>
            <a:r>
              <a:rPr lang="sk-SK" sz="2400" dirty="0" smtClean="0"/>
              <a:t>malé (p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otrebovali </a:t>
            </a:r>
            <a:r>
              <a:rPr lang="sk-SK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sme približne 10 miliónov atómov hliníka, aby sme nimi zaplnili úsečku na dĺžke 1 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 )</a:t>
            </a:r>
            <a:r>
              <a:rPr lang="sk-SK" sz="2400" dirty="0" smtClean="0"/>
              <a:t> a ich rozloženie v hliníku  </a:t>
            </a:r>
            <a:r>
              <a:rPr lang="sk-SK" sz="2400" dirty="0"/>
              <a:t>pripomína mriežku - preto sa štruktúre hliníka a  ďalších kovov  hovorí </a:t>
            </a:r>
            <a:r>
              <a:rPr lang="sk-SK" sz="2400" dirty="0" smtClean="0"/>
              <a:t>                                    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kovová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mriežka.</a:t>
            </a:r>
          </a:p>
          <a:p>
            <a:endParaRPr lang="sk-SK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lectron Configuration in an Aluminum Atom - Public Dom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2" t="16434" r="15855" b="18180"/>
          <a:stretch/>
        </p:blipFill>
        <p:spPr bwMode="auto">
          <a:xfrm>
            <a:off x="6445611" y="276672"/>
            <a:ext cx="2062065" cy="22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26" y="2420888"/>
            <a:ext cx="2067107" cy="187220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22" y="4509121"/>
            <a:ext cx="138757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3861513" cy="2449647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5719" y="404664"/>
            <a:ext cx="71306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 smtClean="0"/>
              <a:t>Po </a:t>
            </a:r>
            <a:r>
              <a:rPr lang="sk-SK" sz="2400" dirty="0"/>
              <a:t>uvoľnení elektrónov </a:t>
            </a:r>
            <a:r>
              <a:rPr lang="sk-SK" sz="2400" dirty="0" smtClean="0"/>
              <a:t>sa</a:t>
            </a:r>
          </a:p>
          <a:p>
            <a:pPr algn="just"/>
            <a:r>
              <a:rPr lang="sk-SK" sz="2400" dirty="0" smtClean="0"/>
              <a:t>z</a:t>
            </a:r>
            <a:r>
              <a:rPr lang="sk-SK" sz="2400" dirty="0"/>
              <a:t>  neutrálnych atómov stávajú </a:t>
            </a:r>
            <a:endParaRPr lang="sk-SK" sz="2400" dirty="0" smtClean="0"/>
          </a:p>
          <a:p>
            <a:pPr algn="just"/>
            <a:r>
              <a:rPr lang="sk-SK" sz="2400" dirty="0" smtClean="0"/>
              <a:t>kladne </a:t>
            </a:r>
            <a:r>
              <a:rPr lang="sk-SK" sz="2400" dirty="0"/>
              <a:t>nabité ióny. </a:t>
            </a:r>
            <a:r>
              <a:rPr lang="sk-SK" sz="2400" dirty="0" smtClean="0"/>
              <a:t>Uvoľnené</a:t>
            </a:r>
          </a:p>
          <a:p>
            <a:pPr algn="just"/>
            <a:r>
              <a:rPr lang="sk-SK" sz="2400" dirty="0" smtClean="0"/>
              <a:t>elektróny </a:t>
            </a:r>
            <a:r>
              <a:rPr lang="sk-SK" sz="2400" dirty="0"/>
              <a:t>sa pohybujú v  </a:t>
            </a:r>
            <a:endParaRPr lang="sk-SK" sz="2400" dirty="0" smtClean="0"/>
          </a:p>
          <a:p>
            <a:pPr algn="just"/>
            <a:r>
              <a:rPr lang="sk-SK" sz="2400" dirty="0" smtClean="0"/>
              <a:t>priestore </a:t>
            </a:r>
            <a:r>
              <a:rPr lang="sk-SK" sz="2400" dirty="0"/>
              <a:t>okolo nich. </a:t>
            </a:r>
            <a:r>
              <a:rPr lang="sk-SK" sz="2400" dirty="0" smtClean="0"/>
              <a:t>Takéto</a:t>
            </a:r>
          </a:p>
          <a:p>
            <a:pPr algn="just"/>
            <a:r>
              <a:rPr lang="sk-SK" sz="2400" dirty="0" smtClean="0"/>
              <a:t>elektróny </a:t>
            </a:r>
            <a:r>
              <a:rPr lang="sk-SK" sz="2400" dirty="0"/>
              <a:t>nazývame </a:t>
            </a:r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voľné </a:t>
            </a:r>
          </a:p>
          <a:p>
            <a:pPr algn="just"/>
            <a:r>
              <a:rPr lang="sk-SK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elektróny</a:t>
            </a:r>
            <a:r>
              <a:rPr lang="sk-SK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sz="2400" dirty="0"/>
              <a:t> </a:t>
            </a:r>
            <a:r>
              <a:rPr lang="sk-SK" sz="2400" dirty="0" smtClean="0"/>
              <a:t>Voľné </a:t>
            </a:r>
            <a:r>
              <a:rPr lang="sk-SK" sz="2400" dirty="0"/>
              <a:t>elektróny </a:t>
            </a:r>
            <a:endParaRPr lang="sk-SK" sz="2400" dirty="0" smtClean="0"/>
          </a:p>
          <a:p>
            <a:pPr algn="just"/>
            <a:r>
              <a:rPr lang="sk-SK" sz="2400" dirty="0" smtClean="0"/>
              <a:t>vykonávajú neusporiadané</a:t>
            </a:r>
          </a:p>
          <a:p>
            <a:pPr algn="just"/>
            <a:r>
              <a:rPr lang="sk-SK" sz="2400" dirty="0" smtClean="0"/>
              <a:t>pohyby </a:t>
            </a:r>
            <a:r>
              <a:rPr lang="sk-SK" sz="2400" dirty="0"/>
              <a:t>všetkými smermi. Ich neusporiadaný pohyb nazývame </a:t>
            </a:r>
            <a:r>
              <a:rPr lang="sk-SK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tepelný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/>
              <a:t>elektrónov.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  kovovom  vodiči,  </a:t>
            </a:r>
            <a:r>
              <a:rPr lang="sk-SK" sz="2400" dirty="0"/>
              <a:t>ktorý  je  súčasťou  uzavretého elektrického obvodu</a:t>
            </a:r>
            <a:r>
              <a:rPr lang="sk-SK" sz="2400" dirty="0" smtClean="0"/>
              <a:t>,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konajú voľné elektróny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okrem neusporiadaného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tepelného 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pohybu 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 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usmernený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pohyb. Usmerneným pohybom sa každý elektrón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posúva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pozdĺž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vodiča ,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 smere od zápornej svorky zdroja ku kladnej</a:t>
            </a:r>
            <a:r>
              <a:rPr lang="sk-SK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93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5995" y="281183"/>
            <a:ext cx="7992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Usmernený pohyb voľných elektrónov vytvára vo vodiči elektrický prúd. V  elektrických izolantoch sa voľné častice s  elektrickým nábojom nevyskytujú, alebo ich je len nepatrný počet, a  preto tieto látky nevedú elektrický prúd. Pri prechode elektrického prúdu vodičmi môžeme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pozorovať ,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 sa vodiče zohrievajú</a:t>
            </a:r>
            <a:r>
              <a:rPr lang="sk-SK" sz="2400" dirty="0"/>
              <a:t>. (  tepelný účinok elektrického prúdu ). Tieto účinky súvisia s  pohybom častíc v  látke, vo vodiči.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Veľkosť zohriatia  vodiča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prechodom elektrického prúdu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závisí od ich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dĺžky ,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hrúbky a  od látky, z  ktorej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zhotovený. </a:t>
            </a:r>
            <a:r>
              <a:rPr lang="sk-SK" sz="2400" dirty="0"/>
              <a:t>Dnes sa zdokonaľujú žiarovky tak, aby sa čo najmenej zohriali, a  tak sa zabránilo </a:t>
            </a:r>
            <a:r>
              <a:rPr lang="sk-SK" sz="2400" dirty="0" smtClean="0"/>
              <a:t>stratám elektrickej energie. Sú však 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tepelné</a:t>
            </a:r>
          </a:p>
          <a:p>
            <a:pPr algn="just"/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elektrické spotrebiče</a:t>
            </a:r>
            <a:r>
              <a:rPr lang="sk-SK" sz="2400" dirty="0" smtClean="0"/>
              <a:t>, pri ktorých chceme,</a:t>
            </a:r>
          </a:p>
          <a:p>
            <a:pPr algn="just"/>
            <a:r>
              <a:rPr lang="sk-SK" sz="2400" dirty="0" smtClean="0"/>
              <a:t> aby sa prechodom elektrického prúdu zohriali </a:t>
            </a:r>
          </a:p>
          <a:p>
            <a:pPr algn="just"/>
            <a:r>
              <a:rPr lang="sk-SK" sz="2400" dirty="0" smtClean="0"/>
              <a:t>čo </a:t>
            </a:r>
            <a:r>
              <a:rPr lang="sk-SK" sz="2400" dirty="0"/>
              <a:t>najrýchlejšie a  na vysokú teplotu. Takými </a:t>
            </a:r>
            <a:endParaRPr lang="sk-SK" sz="2400" dirty="0" smtClean="0"/>
          </a:p>
          <a:p>
            <a:pPr algn="just"/>
            <a:r>
              <a:rPr lang="sk-SK" sz="2400" dirty="0" smtClean="0"/>
              <a:t>spotrebičmi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sú varné kanvice, variče, ohrievače</a:t>
            </a:r>
          </a:p>
          <a:p>
            <a:pPr algn="just"/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vzduchu a  podobne.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95" y="4221088"/>
            <a:ext cx="1355282" cy="18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20">
            <a:off x="5796844" y="2880140"/>
            <a:ext cx="2209790" cy="220979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88">
            <a:off x="3179606" y="4473731"/>
            <a:ext cx="1143000" cy="1143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9552" y="404664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cez vodič prechádza príliš veľký prúd, vodič sa prepáli.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prechode veľkých prúdov  vodičom  alebo spotrebičom môže prísť ku skratu. Ten môže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zničiť spotrebiče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tiež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spôsobiť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požiar ale najmä môže prísť k úrazu.</a:t>
            </a:r>
            <a:r>
              <a:rPr lang="sk-SK" sz="2400" dirty="0" smtClean="0"/>
              <a:t>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Preto sa do elektrických obvodov dávajú poistky. </a:t>
            </a:r>
            <a:r>
              <a:rPr lang="sk-SK" sz="2400" dirty="0" smtClean="0"/>
              <a:t>Podstatou poistiek je tenký drôtik , ktorý sa </a:t>
            </a:r>
            <a:r>
              <a:rPr lang="sk-SK" sz="2400" dirty="0"/>
              <a:t>prepáli, ak elektrický prúd v  obvode prekročí </a:t>
            </a:r>
            <a:r>
              <a:rPr lang="sk-SK" sz="2400" dirty="0" smtClean="0"/>
              <a:t>prípustnú </a:t>
            </a:r>
            <a:r>
              <a:rPr lang="sk-SK" sz="2400" dirty="0"/>
              <a:t>hranicu. Tak </a:t>
            </a:r>
            <a:r>
              <a:rPr lang="sk-SK" sz="2400" dirty="0" smtClean="0"/>
              <a:t>poistka </a:t>
            </a:r>
            <a:r>
              <a:rPr lang="sk-SK" sz="2400" dirty="0"/>
              <a:t>preruší elektrický obvod a  </a:t>
            </a:r>
            <a:endParaRPr lang="sk-SK" sz="2400" dirty="0" smtClean="0"/>
          </a:p>
          <a:p>
            <a:pPr algn="just"/>
            <a:r>
              <a:rPr lang="sk-SK" sz="2400" dirty="0" smtClean="0"/>
              <a:t>zabráni zničeniu </a:t>
            </a:r>
            <a:r>
              <a:rPr lang="sk-SK" sz="2400" dirty="0"/>
              <a:t>spotrebiča </a:t>
            </a:r>
            <a:r>
              <a:rPr lang="sk-SK" sz="2400" dirty="0" smtClean="0"/>
              <a:t>, vzniku</a:t>
            </a:r>
          </a:p>
          <a:p>
            <a:pPr algn="just"/>
            <a:r>
              <a:rPr lang="sk-SK" sz="2400" dirty="0" smtClean="0"/>
              <a:t> požiaru ale najmä  chráni</a:t>
            </a:r>
          </a:p>
          <a:p>
            <a:pPr algn="just"/>
            <a:r>
              <a:rPr lang="sk-SK" sz="2400" dirty="0"/>
              <a:t>n</a:t>
            </a:r>
            <a:r>
              <a:rPr lang="sk-SK" sz="2400" dirty="0" smtClean="0"/>
              <a:t>aše zdravie. Niektoré  spotrebiče </a:t>
            </a:r>
          </a:p>
          <a:p>
            <a:pPr algn="just"/>
            <a:r>
              <a:rPr lang="sk-SK" sz="2400" dirty="0" smtClean="0"/>
              <a:t>(</a:t>
            </a:r>
            <a:r>
              <a:rPr lang="sk-SK" sz="2400" dirty="0"/>
              <a:t>napr. </a:t>
            </a:r>
            <a:r>
              <a:rPr lang="sk-SK" sz="2400" dirty="0" smtClean="0"/>
              <a:t>počítače či </a:t>
            </a:r>
            <a:r>
              <a:rPr lang="sk-SK" sz="2400" dirty="0"/>
              <a:t>televízne prijímače) </a:t>
            </a:r>
            <a:endParaRPr lang="sk-SK" sz="2400" dirty="0" smtClean="0"/>
          </a:p>
          <a:p>
            <a:pPr algn="just"/>
            <a:r>
              <a:rPr lang="sk-SK" sz="2400" dirty="0" smtClean="0"/>
              <a:t>majú </a:t>
            </a:r>
            <a:r>
              <a:rPr lang="sk-SK" sz="2400" dirty="0"/>
              <a:t>zabudované svoje vlastné </a:t>
            </a:r>
            <a:endParaRPr lang="sk-SK" sz="2400" dirty="0" smtClean="0"/>
          </a:p>
          <a:p>
            <a:pPr algn="just"/>
            <a:r>
              <a:rPr lang="sk-SK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prístrojové </a:t>
            </a:r>
            <a:r>
              <a:rPr lang="sk-SK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poistky</a:t>
            </a:r>
            <a:r>
              <a:rPr lang="sk-SK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že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spotrebičom prechádza prúd , môžeme zistiť podľa tepelných , svetelných , mechanických  , chemických a  iných 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prejavov-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účinkov elektrického prúdu.</a:t>
            </a:r>
            <a:endParaRPr lang="sk-SK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79928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rgbClr val="FF0000"/>
                </a:solidFill>
              </a:rPr>
              <a:t>Opakovanie</a:t>
            </a:r>
          </a:p>
          <a:p>
            <a:pPr algn="ctr"/>
            <a:endParaRPr lang="sk-SK" sz="3200" dirty="0" smtClean="0">
              <a:solidFill>
                <a:srgbClr val="FF0000"/>
              </a:solidFill>
            </a:endParaRPr>
          </a:p>
          <a:p>
            <a:pPr algn="ctr"/>
            <a:endParaRPr lang="sk-SK" sz="2400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sk-SK" sz="2400" dirty="0" smtClean="0"/>
              <a:t>Ako sa hovorí usporiadaniu atómov v kovoch ?</a:t>
            </a:r>
          </a:p>
          <a:p>
            <a:pPr marL="342900" indent="-342900">
              <a:buFontTx/>
              <a:buChar char="-"/>
            </a:pPr>
            <a:r>
              <a:rPr lang="sk-SK" sz="2400" dirty="0" smtClean="0"/>
              <a:t>Aký pohyb konajú elektróny v kovových vodičoch?</a:t>
            </a:r>
          </a:p>
          <a:p>
            <a:pPr marL="342900" indent="-342900">
              <a:buFontTx/>
              <a:buChar char="-"/>
            </a:pPr>
            <a:r>
              <a:rPr lang="sk-SK" sz="2400" dirty="0" smtClean="0"/>
              <a:t>Popíš , čím je tvorený el. prúd v kovoch</a:t>
            </a:r>
            <a:r>
              <a:rPr lang="sk-SK" sz="2400" dirty="0"/>
              <a:t>?</a:t>
            </a:r>
            <a:endParaRPr lang="sk-SK" sz="2400" dirty="0" smtClean="0"/>
          </a:p>
          <a:p>
            <a:pPr marL="342900" indent="-342900">
              <a:buFontTx/>
              <a:buChar char="-"/>
            </a:pPr>
            <a:r>
              <a:rPr lang="sk-SK" sz="2400" dirty="0" smtClean="0"/>
              <a:t>Od čoho závisí veľkosť zohriatia vodiča pri prechode el. prúdu.</a:t>
            </a:r>
          </a:p>
          <a:p>
            <a:pPr marL="342900" indent="-342900">
              <a:buFontTx/>
              <a:buChar char="-"/>
            </a:pPr>
            <a:r>
              <a:rPr lang="sk-SK" sz="2400" dirty="0" smtClean="0"/>
              <a:t>Aké tepelné el. spotrebiče používame v domácností ?</a:t>
            </a:r>
          </a:p>
          <a:p>
            <a:pPr marL="342900" indent="-342900">
              <a:buFontTx/>
              <a:buChar char="-"/>
            </a:pPr>
            <a:r>
              <a:rPr lang="sk-SK" sz="2400" dirty="0" smtClean="0"/>
              <a:t>Akú funkciu v  el. obvode má poistka a čo je jej podstatou ?</a:t>
            </a:r>
          </a:p>
          <a:p>
            <a:pPr marL="342900" indent="-342900">
              <a:buFontTx/>
              <a:buChar char="-"/>
            </a:pPr>
            <a:r>
              <a:rPr lang="sk-SK" sz="2400" dirty="0" smtClean="0"/>
              <a:t>Aké účinky môže , mať el. prúd ?</a:t>
            </a:r>
            <a:endParaRPr lang="sk-SK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0348"/>
            <a:ext cx="949067" cy="9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211</Words>
  <Application>Microsoft Office PowerPoint</Application>
  <PresentationFormat>Prezentácia na obrazovke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Motiv systému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User</cp:lastModifiedBy>
  <cp:revision>34</cp:revision>
  <dcterms:created xsi:type="dcterms:W3CDTF">2012-11-14T18:40:59Z</dcterms:created>
  <dcterms:modified xsi:type="dcterms:W3CDTF">2020-10-21T07:07:50Z</dcterms:modified>
</cp:coreProperties>
</file>