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72" r:id="rId3"/>
    <p:sldId id="273" r:id="rId4"/>
    <p:sldId id="274" r:id="rId5"/>
    <p:sldId id="276" r:id="rId6"/>
    <p:sldId id="277" r:id="rId7"/>
    <p:sldId id="278" r:id="rId8"/>
    <p:sldId id="279" r:id="rId9"/>
    <p:sldId id="280" r:id="rId10"/>
    <p:sldId id="28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53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70453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2189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79315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51035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87628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551936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372730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668900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5952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10699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2112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38998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59539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803231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38476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3431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6495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7F32585-23B1-43D4-9A09-51F92BB51C60}" type="datetimeFigureOut">
              <a:rPr lang="sk-SK" smtClean="0"/>
              <a:pPr/>
              <a:t>2. 11. 2020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0028641-3536-4106-B732-1ED46DAE0731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542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>
            <a:extLst>
              <a:ext uri="{FF2B5EF4-FFF2-40B4-BE49-F238E27FC236}">
                <a16:creationId xmlns:a16="http://schemas.microsoft.com/office/drawing/2014/main" xmlns="" id="{DE19E531-5744-4E39-92AB-5D0A6D08D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4671" y="3319326"/>
            <a:ext cx="4362657" cy="523875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800" b="1" dirty="0">
                <a:latin typeface="Times New Roman" panose="02020603050405020304" pitchFamily="18" charset="0"/>
              </a:rPr>
              <a:t>VÝPOČET  ZÁKLADU</a:t>
            </a:r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xmlns="" id="{C500E529-7FA2-4176-B998-5785781B8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925" y="908050"/>
            <a:ext cx="4495800" cy="1754326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5400" b="1" dirty="0" smtClean="0">
                <a:latin typeface="Times New Roman" panose="02020603050405020304" pitchFamily="18" charset="0"/>
              </a:rPr>
              <a:t>UČÍME SA PERCENTÁ</a:t>
            </a:r>
            <a:endParaRPr lang="sk-SK" altLang="sk-SK" sz="54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 autoUpdateAnimBg="0"/>
      <p:bldP spid="2051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ĎAKUJEME ZA POZORNOSŤ</a:t>
            </a:r>
            <a:endParaRPr lang="sk-SK" dirty="0"/>
          </a:p>
        </p:txBody>
      </p:sp>
      <p:pic>
        <p:nvPicPr>
          <p:cNvPr id="4" name="Zástupný symbol obsahu 3" descr="geometry-1044090_960_72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3498" y="2603500"/>
            <a:ext cx="5189316" cy="34163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xmlns="" id="{29B61463-46B3-439C-BFC2-B2037770D5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0592" y="871539"/>
            <a:ext cx="7765774" cy="579438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3200" b="1" dirty="0" smtClean="0">
                <a:latin typeface="Times New Roman" panose="02020603050405020304" pitchFamily="18" charset="0"/>
              </a:rPr>
              <a:t>AKO VYPOČÍTAME ZÁKLAD?</a:t>
            </a:r>
            <a:endParaRPr lang="sk-SK" altLang="sk-SK" sz="3200" b="1" dirty="0"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7B702EC3-C517-4B72-9094-83BEB4D9D02C}"/>
              </a:ext>
            </a:extLst>
          </p:cNvPr>
          <p:cNvSpPr/>
          <p:nvPr/>
        </p:nvSpPr>
        <p:spPr>
          <a:xfrm>
            <a:off x="742123" y="2967335"/>
            <a:ext cx="104294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altLang="sk-SK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 vypočítame, keď percentovú časť vydelíme počtom percent ( dostaneme 1% ) a výsledok vynásobíme 100.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E35043-B7C8-4417-A175-63FB7E88B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50000"/>
              </a:spcBef>
              <a:buNone/>
            </a:pPr>
            <a:r>
              <a:rPr lang="sk-SK" altLang="sk-SK" b="1" dirty="0" smtClean="0">
                <a:latin typeface="Times New Roman" panose="02020603050405020304" pitchFamily="18" charset="0"/>
              </a:rPr>
              <a:t>Vypočítaj základ, ak 1</a:t>
            </a:r>
            <a:r>
              <a:rPr lang="sk-SK" altLang="sk-SK" b="1" dirty="0">
                <a:latin typeface="Times New Roman" panose="02020603050405020304" pitchFamily="18" charset="0"/>
              </a:rPr>
              <a:t>%=</a:t>
            </a:r>
            <a:r>
              <a:rPr lang="sk-SK" altLang="sk-SK" b="1" dirty="0" smtClean="0">
                <a:latin typeface="Times New Roman" panose="02020603050405020304" pitchFamily="18" charset="0"/>
              </a:rPr>
              <a:t>0,45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100%=?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1%  ...............   </a:t>
            </a:r>
            <a:r>
              <a:rPr lang="sk-SK" altLang="sk-SK" b="1" dirty="0" smtClean="0">
                <a:latin typeface="Times New Roman" panose="02020603050405020304" pitchFamily="18" charset="0"/>
              </a:rPr>
              <a:t>0,45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100%..............</a:t>
            </a:r>
            <a:r>
              <a:rPr lang="sk-SK" altLang="sk-SK" b="1" dirty="0" smtClean="0">
                <a:latin typeface="Times New Roman" panose="02020603050405020304" pitchFamily="18" charset="0"/>
              </a:rPr>
              <a:t>100 . 0,45 = 45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Základ je </a:t>
            </a:r>
            <a:r>
              <a:rPr lang="sk-SK" altLang="sk-SK" b="1" dirty="0" smtClean="0">
                <a:latin typeface="Times New Roman" panose="02020603050405020304" pitchFamily="18" charset="0"/>
              </a:rPr>
              <a:t>45.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sk-SK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F6AB2565-D4F6-43CE-A58C-D8E2BEF848E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55700" y="973138"/>
            <a:ext cx="8761413" cy="58477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32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PRÍKLAD</a:t>
            </a:r>
            <a:endParaRPr lang="sk-SK" altLang="sk-SK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426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DD6AC2-9B35-4134-9ED3-905AAA9F3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altLang="sk-SK" dirty="0" smtClean="0"/>
              <a:t>Vypočítaj </a:t>
            </a:r>
            <a:r>
              <a:rPr lang="sk-SK" altLang="sk-SK" dirty="0"/>
              <a:t>základ</a:t>
            </a:r>
            <a:r>
              <a:rPr lang="sk-SK" altLang="sk-SK" dirty="0" smtClean="0"/>
              <a:t>, ak 7% </a:t>
            </a:r>
            <a:r>
              <a:rPr lang="sk-SK" altLang="sk-SK" dirty="0"/>
              <a:t>zo základu je </a:t>
            </a:r>
            <a:r>
              <a:rPr lang="sk-SK" altLang="sk-SK" dirty="0" smtClean="0"/>
              <a:t>140</a:t>
            </a:r>
            <a:endParaRPr lang="sk-SK" altLang="sk-SK" dirty="0"/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 smtClean="0">
                <a:latin typeface="Times New Roman" panose="02020603050405020304" pitchFamily="18" charset="0"/>
              </a:rPr>
              <a:t>7% = 140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 smtClean="0">
                <a:latin typeface="Times New Roman" panose="02020603050405020304" pitchFamily="18" charset="0"/>
              </a:rPr>
              <a:t>Základ =100%     100% = ?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 smtClean="0">
                <a:latin typeface="Times New Roman" panose="02020603050405020304" pitchFamily="18" charset="0"/>
              </a:rPr>
              <a:t>7%  ...............   140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 smtClean="0">
                <a:latin typeface="Times New Roman" panose="02020603050405020304" pitchFamily="18" charset="0"/>
              </a:rPr>
              <a:t>1%....................140 : 7 = 20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100%..............</a:t>
            </a:r>
            <a:r>
              <a:rPr lang="sk-SK" altLang="sk-SK" b="1" dirty="0" smtClean="0">
                <a:latin typeface="Times New Roman" panose="02020603050405020304" pitchFamily="18" charset="0"/>
              </a:rPr>
              <a:t>100 . 20 = 2000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Základ je </a:t>
            </a:r>
            <a:r>
              <a:rPr lang="sk-SK" altLang="sk-SK" b="1" dirty="0" smtClean="0">
                <a:latin typeface="Times New Roman" panose="02020603050405020304" pitchFamily="18" charset="0"/>
              </a:rPr>
              <a:t>2000.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1C5BCB7A-39A3-4B5A-BA88-42A98BB4212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55700" y="973138"/>
            <a:ext cx="8761413" cy="58477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3200" b="1" dirty="0" smtClean="0">
                <a:latin typeface="Times New Roman" panose="02020603050405020304" pitchFamily="18" charset="0"/>
              </a:rPr>
              <a:t>A ideme ďalej</a:t>
            </a:r>
            <a:endParaRPr lang="sk-SK" altLang="sk-SK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2211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DD6AC2-9B35-4134-9ED3-905AAA9F3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altLang="sk-SK" dirty="0" smtClean="0"/>
              <a:t>Vypočítaj </a:t>
            </a:r>
            <a:r>
              <a:rPr lang="sk-SK" altLang="sk-SK" dirty="0"/>
              <a:t>základ,ak 32 % zo základu je 96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32</a:t>
            </a:r>
            <a:r>
              <a:rPr lang="sk-SK" altLang="sk-SK" b="1" dirty="0" smtClean="0">
                <a:latin typeface="Times New Roman" panose="02020603050405020304" pitchFamily="18" charset="0"/>
              </a:rPr>
              <a:t>% = 96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 smtClean="0">
                <a:latin typeface="Times New Roman" panose="02020603050405020304" pitchFamily="18" charset="0"/>
              </a:rPr>
              <a:t>Základ = 100% = ?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32%  ...............96</a:t>
            </a: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1%....................</a:t>
            </a:r>
            <a:r>
              <a:rPr lang="sk-SK" altLang="sk-SK" b="1" dirty="0" smtClean="0">
                <a:latin typeface="Times New Roman" panose="02020603050405020304" pitchFamily="18" charset="0"/>
              </a:rPr>
              <a:t>96 : 32 = 3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100%..............</a:t>
            </a:r>
            <a:r>
              <a:rPr lang="sk-SK" altLang="sk-SK" b="1" dirty="0" smtClean="0">
                <a:latin typeface="Times New Roman" panose="02020603050405020304" pitchFamily="18" charset="0"/>
              </a:rPr>
              <a:t>100 . 3 = 300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pPr marL="0" indent="0">
              <a:spcBef>
                <a:spcPct val="50000"/>
              </a:spcBef>
              <a:buNone/>
            </a:pPr>
            <a:r>
              <a:rPr lang="sk-SK" altLang="sk-SK" b="1" dirty="0">
                <a:latin typeface="Times New Roman" panose="02020603050405020304" pitchFamily="18" charset="0"/>
              </a:rPr>
              <a:t>Základ je </a:t>
            </a:r>
            <a:r>
              <a:rPr lang="sk-SK" altLang="sk-SK" b="1" dirty="0" smtClean="0">
                <a:latin typeface="Times New Roman" panose="02020603050405020304" pitchFamily="18" charset="0"/>
              </a:rPr>
              <a:t>300.</a:t>
            </a:r>
            <a:endParaRPr lang="sk-SK" altLang="sk-SK" b="1" dirty="0">
              <a:latin typeface="Times New Roman" panose="02020603050405020304" pitchFamily="18" charset="0"/>
            </a:endParaRPr>
          </a:p>
          <a:p>
            <a:endParaRPr lang="sk-SK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1C5BCB7A-39A3-4B5A-BA88-42A98BB4212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55700" y="973138"/>
            <a:ext cx="8761413" cy="70802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3200" b="1" dirty="0">
                <a:latin typeface="Times New Roman" panose="02020603050405020304" pitchFamily="18" charset="0"/>
              </a:rPr>
              <a:t>ZÁKLAD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6872E324-F2FB-495D-8E00-9730AF1D46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9200" y="973138"/>
            <a:ext cx="8761413" cy="58477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0" i="0" kern="1200">
                <a:solidFill>
                  <a:schemeClr val="tx1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  <a:lvl2pPr marL="742950" indent="-285750" eaLnBrk="1" hangingPunct="1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 eaLnBrk="1" hangingPunct="1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 eaLnBrk="1" hangingPunct="1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 eaLnBrk="1" hangingPunct="1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sk-SK" altLang="sk-SK" sz="3200" b="1" dirty="0" smtClean="0">
                <a:latin typeface="Times New Roman" panose="02020603050405020304" pitchFamily="18" charset="0"/>
              </a:rPr>
              <a:t>A EŠTE PRECVIČUJEME</a:t>
            </a:r>
            <a:endParaRPr lang="sk-SK" altLang="sk-SK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7968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  <p:bldP spid="5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DD6AC2-9B35-4134-9ED3-905AAA9F3F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Vypočítaj základ, ak:</a:t>
            </a:r>
          </a:p>
          <a:p>
            <a:r>
              <a:rPr lang="sk-SK" dirty="0" smtClean="0"/>
              <a:t>a/  5% = 37,5</a:t>
            </a:r>
          </a:p>
          <a:p>
            <a:r>
              <a:rPr lang="sk-SK" dirty="0" smtClean="0"/>
              <a:t>b/   3% = 45,6 </a:t>
            </a:r>
            <a:endParaRPr lang="sk-SK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1C5BCB7A-39A3-4B5A-BA88-42A98BB42126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155700" y="1034763"/>
            <a:ext cx="8761413" cy="584775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k-SK" altLang="sk-SK" sz="3200" b="1" dirty="0" smtClean="0">
                <a:latin typeface="Times New Roman" panose="02020603050405020304" pitchFamily="18" charset="0"/>
              </a:rPr>
              <a:t>ÚLOHY NA PRECVIČOVANIE</a:t>
            </a:r>
            <a:endParaRPr lang="sk-SK" altLang="sk-SK" sz="3200" b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015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sk-SK" dirty="0" smtClean="0"/>
              <a:t>AKO VYPOČÍTAME POČET PERCENT?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>
                <a:solidFill>
                  <a:srgbClr val="C00000"/>
                </a:solidFill>
              </a:rPr>
              <a:t>Počet percent vypočítame tak, že základ vydelíme číslom 100, dostaneme 1%,ktorým vydelíme hodnotu.</a:t>
            </a:r>
          </a:p>
          <a:p>
            <a:r>
              <a:rPr lang="sk-SK" sz="3200" dirty="0" smtClean="0">
                <a:solidFill>
                  <a:srgbClr val="0070C0"/>
                </a:solidFill>
              </a:rPr>
              <a:t>Zdá sa to ťažké? Nebojte sa, ukážeme si ako na to.</a:t>
            </a:r>
            <a:r>
              <a:rPr lang="sk-SK" sz="3200" dirty="0" smtClean="0">
                <a:solidFill>
                  <a:srgbClr val="C00000"/>
                </a:solidFill>
              </a:rPr>
              <a:t>   </a:t>
            </a:r>
            <a:endParaRPr lang="sk-SK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 IDEME NA TO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Vypočítaj počet percent, ak základ je 300 a hodnota je 270.</a:t>
            </a:r>
          </a:p>
          <a:p>
            <a:endParaRPr lang="sk-SK" dirty="0" smtClean="0"/>
          </a:p>
          <a:p>
            <a:r>
              <a:rPr lang="sk-SK" b="1" dirty="0" smtClean="0">
                <a:solidFill>
                  <a:schemeClr val="tx1"/>
                </a:solidFill>
              </a:rPr>
              <a:t>Základ je 100% = 300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1% ........................300 : 100 = 3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 h = 270 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 p = 270 : 3 = 90%</a:t>
            </a:r>
          </a:p>
          <a:p>
            <a:r>
              <a:rPr lang="sk-SK" b="1" dirty="0" smtClean="0">
                <a:solidFill>
                  <a:schemeClr val="tx1"/>
                </a:solidFill>
              </a:rPr>
              <a:t>Počet percent je 90%</a:t>
            </a:r>
          </a:p>
          <a:p>
            <a:endParaRPr lang="sk-SK" b="1" dirty="0" smtClean="0">
              <a:solidFill>
                <a:schemeClr val="tx1"/>
              </a:solidFill>
            </a:endParaRPr>
          </a:p>
          <a:p>
            <a:endParaRPr lang="sk-SK" b="1" dirty="0" smtClean="0">
              <a:solidFill>
                <a:schemeClr val="tx1"/>
              </a:solidFill>
            </a:endParaRPr>
          </a:p>
          <a:p>
            <a:endParaRPr lang="sk-SK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PRECVIČUJEME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b="1" dirty="0" smtClean="0"/>
              <a:t>a) Vypočítaj počet percent, ak základ je 400 a hodnota 200.</a:t>
            </a:r>
          </a:p>
          <a:p>
            <a:endParaRPr lang="sk-SK" b="1" dirty="0" smtClean="0"/>
          </a:p>
          <a:p>
            <a:r>
              <a:rPr lang="sk-SK" b="1" dirty="0" smtClean="0"/>
              <a:t>b) </a:t>
            </a:r>
            <a:r>
              <a:rPr lang="sk-SK" b="1" dirty="0" smtClean="0"/>
              <a:t>Vypočítaj počet percent, ak základ je </a:t>
            </a:r>
            <a:r>
              <a:rPr lang="sk-SK" b="1" dirty="0" smtClean="0"/>
              <a:t>170 </a:t>
            </a:r>
            <a:r>
              <a:rPr lang="sk-SK" b="1" dirty="0" smtClean="0"/>
              <a:t>a </a:t>
            </a:r>
            <a:r>
              <a:rPr lang="sk-SK" b="1" dirty="0" smtClean="0"/>
              <a:t>hodnota je 510.</a:t>
            </a:r>
            <a:endParaRPr lang="sk-SK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102</TotalTime>
  <Words>283</Words>
  <Application>Microsoft Office PowerPoint</Application>
  <PresentationFormat>Vlastná</PresentationFormat>
  <Paragraphs>49</Paragraphs>
  <Slides>10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Ion Boardroom</vt:lpstr>
      <vt:lpstr>Snímka 1</vt:lpstr>
      <vt:lpstr>Snímka 2</vt:lpstr>
      <vt:lpstr>PRÍKLAD</vt:lpstr>
      <vt:lpstr>A ideme ďalej</vt:lpstr>
      <vt:lpstr>ZÁKLAD</vt:lpstr>
      <vt:lpstr>ÚLOHY NA PRECVIČOVANIE</vt:lpstr>
      <vt:lpstr>AKO VYPOČÍTAME POČET PERCENT?</vt:lpstr>
      <vt:lpstr>A IDEME NA TO</vt:lpstr>
      <vt:lpstr>PRECVIČUJEME</vt:lpstr>
      <vt:lpstr>ĎAKUJEME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marsalova@gmail.com</dc:creator>
  <cp:lastModifiedBy>student</cp:lastModifiedBy>
  <cp:revision>18</cp:revision>
  <dcterms:created xsi:type="dcterms:W3CDTF">2020-05-10T19:06:11Z</dcterms:created>
  <dcterms:modified xsi:type="dcterms:W3CDTF">2020-11-02T20:06:42Z</dcterms:modified>
</cp:coreProperties>
</file>