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B797E-0145-4621-8353-0946292FED2E}" type="datetimeFigureOut">
              <a:rPr lang="sk-SK" smtClean="0"/>
              <a:t>31. 1. 2022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6D44F-BBC9-4718-B7C0-F9E4B80C4F6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/>
              <a:t>USMERNENIE K PRIJÍMACIEMU KONANIU NA STREDNÉ ŠKOLY PRE ŠKOLSKÝ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ROK 2022/2023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06090"/>
          </a:xfrm>
        </p:spPr>
        <p:txBody>
          <a:bodyPr>
            <a:normAutofit/>
          </a:bodyPr>
          <a:lstStyle/>
          <a:p>
            <a:r>
              <a:rPr lang="sk-SK" sz="3600" b="1" dirty="0"/>
              <a:t>Stredné školy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688632"/>
          </a:xfrm>
        </p:spPr>
        <p:txBody>
          <a:bodyPr>
            <a:normAutofit fontScale="47500" lnSpcReduction="20000"/>
          </a:bodyPr>
          <a:lstStyle/>
          <a:p>
            <a:r>
              <a:rPr lang="sk-SK" sz="5000" dirty="0"/>
              <a:t>Stredné školy budú </a:t>
            </a:r>
            <a:r>
              <a:rPr lang="sk-SK" sz="5000" b="1" dirty="0">
                <a:solidFill>
                  <a:srgbClr val="7030A0"/>
                </a:solidFill>
              </a:rPr>
              <a:t>akceptovať</a:t>
            </a:r>
            <a:r>
              <a:rPr lang="sk-SK" sz="5000" dirty="0"/>
              <a:t> len tie prihlášky, ktoré sú </a:t>
            </a:r>
            <a:r>
              <a:rPr lang="sk-SK" sz="5000" b="1" dirty="0">
                <a:solidFill>
                  <a:srgbClr val="7030A0"/>
                </a:solidFill>
              </a:rPr>
              <a:t>elektronicky overené</a:t>
            </a:r>
            <a:r>
              <a:rPr lang="sk-SK" sz="5000" b="1" dirty="0" smtClean="0">
                <a:solidFill>
                  <a:srgbClr val="7030A0"/>
                </a:solidFill>
              </a:rPr>
              <a:t/>
            </a:r>
            <a:br>
              <a:rPr lang="sk-SK" sz="5000" b="1" dirty="0" smtClean="0">
                <a:solidFill>
                  <a:srgbClr val="7030A0"/>
                </a:solidFill>
              </a:rPr>
            </a:br>
            <a:r>
              <a:rPr lang="sk-SK" sz="5000" b="1" dirty="0">
                <a:solidFill>
                  <a:srgbClr val="7030A0"/>
                </a:solidFill>
              </a:rPr>
              <a:t>riaditeľom základnej školy cez školský informačný systém alebo v listinnej podobe</a:t>
            </a:r>
            <a:r>
              <a:rPr lang="sk-SK" sz="5000" b="1" dirty="0" smtClean="0">
                <a:solidFill>
                  <a:srgbClr val="7030A0"/>
                </a:solidFill>
              </a:rPr>
              <a:t/>
            </a:r>
            <a:br>
              <a:rPr lang="sk-SK" sz="5000" b="1" dirty="0" smtClean="0">
                <a:solidFill>
                  <a:srgbClr val="7030A0"/>
                </a:solidFill>
              </a:rPr>
            </a:br>
            <a:r>
              <a:rPr lang="sk-SK" sz="5000" b="1" dirty="0">
                <a:solidFill>
                  <a:srgbClr val="7030A0"/>
                </a:solidFill>
              </a:rPr>
              <a:t>potvrdené riaditeľom základnej školy</a:t>
            </a:r>
            <a:r>
              <a:rPr lang="sk-SK" sz="5000" b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sz="5000" dirty="0" smtClean="0"/>
              <a:t> </a:t>
            </a:r>
            <a:r>
              <a:rPr lang="sk-SK" sz="5000" dirty="0"/>
              <a:t>Riaditeľ strednej školy, ktorá </a:t>
            </a:r>
            <a:r>
              <a:rPr lang="sk-SK" sz="5000" b="1" dirty="0"/>
              <a:t>v kritériách na úspešné vykonanie prijímacej skúšky</a:t>
            </a:r>
            <a:r>
              <a:rPr lang="sk-SK" sz="5000" dirty="0"/>
              <a:t> </a:t>
            </a:r>
            <a:r>
              <a:rPr lang="sk-SK" sz="5000" dirty="0" smtClean="0"/>
              <a:t>na</a:t>
            </a:r>
            <a:r>
              <a:rPr lang="sk-SK" sz="5000" dirty="0"/>
              <a:t> </a:t>
            </a:r>
            <a:r>
              <a:rPr lang="sk-SK" sz="5000" dirty="0" smtClean="0"/>
              <a:t>štúdium </a:t>
            </a:r>
            <a:r>
              <a:rPr lang="sk-SK" sz="5000" dirty="0"/>
              <a:t>vo všetkých odboroch vzdelávania stredných škôl </a:t>
            </a:r>
            <a:r>
              <a:rPr lang="sk-SK" sz="5000" b="1" dirty="0"/>
              <a:t>zohľadňuje známky </a:t>
            </a:r>
            <a:r>
              <a:rPr lang="sk-SK" sz="5000" b="1" dirty="0" smtClean="0"/>
              <a:t>žiaka</a:t>
            </a:r>
            <a:r>
              <a:rPr lang="sk-SK" sz="5000" dirty="0"/>
              <a:t> </a:t>
            </a:r>
            <a:r>
              <a:rPr lang="sk-SK" sz="5000" dirty="0" smtClean="0"/>
              <a:t>zo </a:t>
            </a:r>
            <a:r>
              <a:rPr lang="sk-SK" sz="5000" dirty="0"/>
              <a:t>základnej školy, zabezpečí, aby stredná škola</a:t>
            </a:r>
            <a:r>
              <a:rPr lang="sk-SK" sz="5000" dirty="0" smtClean="0"/>
              <a:t/>
            </a:r>
            <a:br>
              <a:rPr lang="sk-SK" sz="5000" dirty="0" smtClean="0"/>
            </a:br>
            <a:r>
              <a:rPr lang="sk-SK" sz="5000" dirty="0"/>
              <a:t>- </a:t>
            </a:r>
            <a:r>
              <a:rPr lang="sk-SK" sz="5000" dirty="0">
                <a:solidFill>
                  <a:srgbClr val="FF0000"/>
                </a:solidFill>
              </a:rPr>
              <a:t>vytvorila a zverejnila systém prevodu slovného hodnotenia na známky alebo </a:t>
            </a:r>
            <a:r>
              <a:rPr lang="sk-SK" sz="5000" dirty="0" smtClean="0">
                <a:solidFill>
                  <a:srgbClr val="FF0000"/>
                </a:solidFill>
              </a:rPr>
              <a:t>body</a:t>
            </a:r>
            <a:r>
              <a:rPr lang="sk-SK" sz="5000" dirty="0"/>
              <a:t> </a:t>
            </a:r>
            <a:r>
              <a:rPr lang="sk-SK" sz="5000" dirty="0" smtClean="0"/>
              <a:t>v </a:t>
            </a:r>
            <a:r>
              <a:rPr lang="sk-SK" sz="5000" dirty="0"/>
              <a:t>rámci prijímacieho konania,</a:t>
            </a:r>
            <a:r>
              <a:rPr lang="sk-SK" sz="5000" dirty="0" smtClean="0"/>
              <a:t/>
            </a:r>
            <a:br>
              <a:rPr lang="sk-SK" sz="5000" dirty="0" smtClean="0"/>
            </a:br>
            <a:r>
              <a:rPr lang="sk-SK" sz="5000" dirty="0"/>
              <a:t>- žiakom, ktorí majú na prihláške za daný predmet v danom roku alebo </a:t>
            </a:r>
            <a:r>
              <a:rPr lang="sk-SK" sz="5000" dirty="0" smtClean="0"/>
              <a:t>polroku</a:t>
            </a:r>
            <a:r>
              <a:rPr lang="sk-SK" sz="5000" dirty="0"/>
              <a:t> </a:t>
            </a:r>
            <a:r>
              <a:rPr lang="sk-SK" sz="5000" dirty="0" smtClean="0"/>
              <a:t>uvedené </a:t>
            </a:r>
            <a:r>
              <a:rPr lang="sk-SK" sz="5000" dirty="0">
                <a:solidFill>
                  <a:srgbClr val="FF0000"/>
                </a:solidFill>
              </a:rPr>
              <a:t>„absolvoval</a:t>
            </a:r>
            <a:r>
              <a:rPr lang="sk-SK" sz="5000" dirty="0"/>
              <a:t>,“ nahradila toto hodnotenie hodnotením z daného </a:t>
            </a:r>
            <a:r>
              <a:rPr lang="sk-SK" sz="5000" dirty="0" smtClean="0"/>
              <a:t>predmetu</a:t>
            </a:r>
            <a:r>
              <a:rPr lang="sk-SK" sz="5000" dirty="0"/>
              <a:t> </a:t>
            </a:r>
            <a:r>
              <a:rPr lang="sk-SK" sz="5000" dirty="0" smtClean="0"/>
              <a:t>z </a:t>
            </a:r>
            <a:r>
              <a:rPr lang="sk-SK" sz="5000" dirty="0"/>
              <a:t>najbližšieho roka alebo polroka, v ktorom bol žiak hodnotený známkou alebo aby</a:t>
            </a:r>
            <a:r>
              <a:rPr lang="sk-SK" sz="5000" dirty="0" smtClean="0"/>
              <a:t/>
            </a:r>
            <a:br>
              <a:rPr lang="sk-SK" sz="5000" dirty="0" smtClean="0"/>
            </a:br>
            <a:r>
              <a:rPr lang="sk-SK" sz="5000" dirty="0"/>
              <a:t>vytvorila systém prevodu hodnotenia „absolvoval“ (napríklad priemerom </a:t>
            </a:r>
            <a:r>
              <a:rPr lang="sk-SK" sz="5000" dirty="0" smtClean="0"/>
              <a:t>známok</a:t>
            </a:r>
            <a:r>
              <a:rPr lang="sk-SK" sz="5000" dirty="0"/>
              <a:t> </a:t>
            </a:r>
            <a:r>
              <a:rPr lang="sk-SK" sz="5000" dirty="0" smtClean="0"/>
              <a:t>z </a:t>
            </a:r>
            <a:r>
              <a:rPr lang="sk-SK" sz="5000" dirty="0"/>
              <a:t>príslušného vysvedčenia) a tieto podmienky zverejnila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Prijímacie skúšky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001419"/>
          </a:xfrm>
        </p:spPr>
        <p:txBody>
          <a:bodyPr>
            <a:normAutofit fontScale="92500"/>
          </a:bodyPr>
          <a:lstStyle/>
          <a:p>
            <a:r>
              <a:rPr lang="sk-SK" dirty="0"/>
              <a:t>Riaditeľ strednej školy </a:t>
            </a:r>
            <a:r>
              <a:rPr lang="sk-SK" dirty="0">
                <a:solidFill>
                  <a:srgbClr val="FF0000"/>
                </a:solidFill>
              </a:rPr>
              <a:t>pozve</a:t>
            </a:r>
            <a:r>
              <a:rPr lang="sk-SK" dirty="0"/>
              <a:t> uchádzačov na prijímacie skúšky najneskôr </a:t>
            </a:r>
            <a:r>
              <a:rPr lang="sk-SK" dirty="0">
                <a:solidFill>
                  <a:srgbClr val="FF0000"/>
                </a:solidFill>
              </a:rPr>
              <a:t>5 dní pred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>termínom ich konania</a:t>
            </a:r>
            <a:r>
              <a:rPr lang="sk-SK" dirty="0" smtClean="0">
                <a:solidFill>
                  <a:srgbClr val="FF0000"/>
                </a:solidFill>
              </a:rPr>
              <a:t>.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 smtClean="0"/>
              <a:t> </a:t>
            </a:r>
            <a:r>
              <a:rPr lang="sk-SK" dirty="0"/>
              <a:t>Ak riaditeľ strednej školy </a:t>
            </a:r>
            <a:r>
              <a:rPr lang="sk-SK" dirty="0">
                <a:solidFill>
                  <a:srgbClr val="FF0000"/>
                </a:solidFill>
              </a:rPr>
              <a:t>zaradil do podmienok </a:t>
            </a:r>
            <a:r>
              <a:rPr lang="sk-SK" dirty="0"/>
              <a:t>prijímacieho konania </a:t>
            </a:r>
            <a:r>
              <a:rPr lang="sk-SK" dirty="0" smtClean="0">
                <a:solidFill>
                  <a:srgbClr val="FF0000"/>
                </a:solidFill>
              </a:rPr>
              <a:t>prijatie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uchádzača </a:t>
            </a:r>
            <a:r>
              <a:rPr lang="sk-SK" dirty="0">
                <a:solidFill>
                  <a:srgbClr val="FF0000"/>
                </a:solidFill>
              </a:rPr>
              <a:t>bez prijímacej skúšky na základe výsledkov externého </a:t>
            </a:r>
            <a:r>
              <a:rPr lang="sk-SK" dirty="0" smtClean="0">
                <a:solidFill>
                  <a:srgbClr val="FF0000"/>
                </a:solidFill>
              </a:rPr>
              <a:t>testovania, </a:t>
            </a:r>
            <a:r>
              <a:rPr lang="sk-SK" dirty="0" smtClean="0"/>
              <a:t>uchádzač</a:t>
            </a:r>
            <a:r>
              <a:rPr lang="sk-SK" dirty="0"/>
              <a:t>, ktorý splnil podmienky prijatia bez prijímacej skúšky, </a:t>
            </a:r>
            <a:r>
              <a:rPr lang="sk-SK" dirty="0">
                <a:solidFill>
                  <a:srgbClr val="FF0000"/>
                </a:solidFill>
              </a:rPr>
              <a:t>prijímaciu skúšku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>nebude konať a bude mu priznaný maximálny počet bodov za prijímaciu skúšku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Zverejnenie zoznamu uchádzačov podľa výsledkov prijímacieho </a:t>
            </a:r>
            <a:r>
              <a:rPr lang="sk-SK" b="1" dirty="0" smtClean="0"/>
              <a:t>konania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/>
              <a:t>Riaditeľ strednej školy </a:t>
            </a:r>
            <a:r>
              <a:rPr lang="sk-SK" dirty="0">
                <a:solidFill>
                  <a:srgbClr val="FF0000"/>
                </a:solidFill>
              </a:rPr>
              <a:t>zverejní zoznam uchádzačov </a:t>
            </a:r>
            <a:r>
              <a:rPr lang="sk-SK" dirty="0"/>
              <a:t>podľa výsledkov prijímacieho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konania dňa </a:t>
            </a:r>
            <a:r>
              <a:rPr lang="sk-SK" b="1" dirty="0">
                <a:solidFill>
                  <a:srgbClr val="FF0000"/>
                </a:solidFill>
              </a:rPr>
              <a:t>18. mája 2022 </a:t>
            </a:r>
            <a:r>
              <a:rPr lang="sk-SK" dirty="0"/>
              <a:t>a v tomto termíne odošle uchádzačovi </a:t>
            </a:r>
            <a:r>
              <a:rPr lang="sk-SK" dirty="0" smtClean="0"/>
              <a:t>rozhodnutie</a:t>
            </a:r>
            <a:r>
              <a:rPr lang="sk-SK" dirty="0"/>
              <a:t> </a:t>
            </a:r>
            <a:r>
              <a:rPr lang="sk-SK" dirty="0" smtClean="0"/>
              <a:t>o prijatí</a:t>
            </a:r>
          </a:p>
          <a:p>
            <a:r>
              <a:rPr lang="sk-SK" b="1" dirty="0"/>
              <a:t>Zákonný zástupca </a:t>
            </a:r>
            <a:r>
              <a:rPr lang="sk-SK" dirty="0"/>
              <a:t>najneskôr </a:t>
            </a:r>
            <a:r>
              <a:rPr lang="sk-SK" dirty="0">
                <a:solidFill>
                  <a:srgbClr val="FF0000"/>
                </a:solidFill>
              </a:rPr>
              <a:t>23. mája 2022 </a:t>
            </a:r>
            <a:r>
              <a:rPr lang="sk-SK" dirty="0"/>
              <a:t>(23:59 hod.) písomne potvrdí </a:t>
            </a:r>
            <a:r>
              <a:rPr lang="sk-SK" dirty="0" smtClean="0"/>
              <a:t>strednej</a:t>
            </a:r>
            <a:r>
              <a:rPr lang="sk-SK" dirty="0"/>
              <a:t> </a:t>
            </a:r>
            <a:r>
              <a:rPr lang="sk-SK" dirty="0" smtClean="0"/>
              <a:t>škole </a:t>
            </a:r>
            <a:r>
              <a:rPr lang="sk-SK" dirty="0"/>
              <a:t>prijatie na </a:t>
            </a:r>
            <a:r>
              <a:rPr lang="sk-SK" dirty="0" smtClean="0"/>
              <a:t>vzdelávanie.</a:t>
            </a:r>
            <a:br>
              <a:rPr lang="sk-SK" dirty="0" smtClean="0"/>
            </a:br>
            <a:r>
              <a:rPr lang="sk-SK" dirty="0"/>
              <a:t>Ostatné rozhodnutia o prijatí na odbory vzdelávania uvedené v prihláške </a:t>
            </a:r>
            <a:r>
              <a:rPr lang="sk-SK" dirty="0" smtClean="0"/>
              <a:t>strácajú</a:t>
            </a:r>
            <a:r>
              <a:rPr lang="sk-SK" dirty="0"/>
              <a:t> </a:t>
            </a:r>
            <a:r>
              <a:rPr lang="sk-SK" dirty="0" smtClean="0"/>
              <a:t>platnosť.</a:t>
            </a:r>
            <a:endParaRPr lang="sk-SK" dirty="0"/>
          </a:p>
          <a:p>
            <a:r>
              <a:rPr lang="sk-SK" b="1" dirty="0" smtClean="0"/>
              <a:t>Zákonný </a:t>
            </a:r>
            <a:r>
              <a:rPr lang="sk-SK" b="1" dirty="0"/>
              <a:t>zástupca </a:t>
            </a:r>
            <a:r>
              <a:rPr lang="sk-SK" dirty="0"/>
              <a:t>sa môže proti rozhodnutiu riaditeľa strednej školy o </a:t>
            </a:r>
            <a:r>
              <a:rPr lang="sk-SK" dirty="0" smtClean="0"/>
              <a:t>neprijatí</a:t>
            </a:r>
            <a:r>
              <a:rPr lang="sk-SK" dirty="0"/>
              <a:t> </a:t>
            </a:r>
            <a:r>
              <a:rPr lang="sk-SK" dirty="0" smtClean="0">
                <a:solidFill>
                  <a:srgbClr val="FF0000"/>
                </a:solidFill>
              </a:rPr>
              <a:t>odvolať </a:t>
            </a:r>
            <a:r>
              <a:rPr lang="sk-SK" dirty="0">
                <a:solidFill>
                  <a:srgbClr val="FF0000"/>
                </a:solidFill>
              </a:rPr>
              <a:t>v lehote do 5 dní </a:t>
            </a:r>
            <a:r>
              <a:rPr lang="sk-SK" dirty="0"/>
              <a:t>odo dňa doručenia rozhodnutia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0"/>
            <a:ext cx="8424936" cy="6597352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Po </a:t>
            </a:r>
            <a:r>
              <a:rPr lang="sk-SK" dirty="0"/>
              <a:t>novom bude </a:t>
            </a:r>
            <a:r>
              <a:rPr lang="sk-SK" b="1" dirty="0"/>
              <a:t>zákonný zástupca </a:t>
            </a:r>
            <a:r>
              <a:rPr lang="sk-SK" dirty="0"/>
              <a:t>vypĺňať iba </a:t>
            </a:r>
            <a:r>
              <a:rPr lang="sk-SK" b="1" dirty="0"/>
              <a:t>jednu prihlášku</a:t>
            </a:r>
            <a:r>
              <a:rPr lang="sk-SK" dirty="0"/>
              <a:t>, v ktorej sa </a:t>
            </a:r>
            <a:r>
              <a:rPr lang="sk-SK" b="1" dirty="0">
                <a:solidFill>
                  <a:srgbClr val="FF0000"/>
                </a:solidFill>
              </a:rPr>
              <a:t>v poradí podľa</a:t>
            </a: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záujmu</a:t>
            </a:r>
            <a:r>
              <a:rPr lang="sk-SK" dirty="0"/>
              <a:t> uvádzajú najviac dva odbory vzdelávania, ktoré </a:t>
            </a:r>
            <a:r>
              <a:rPr lang="sk-SK" i="1" u="sng" dirty="0"/>
              <a:t>nevyžadujú</a:t>
            </a:r>
            <a:r>
              <a:rPr lang="sk-SK" dirty="0"/>
              <a:t> </a:t>
            </a:r>
            <a:r>
              <a:rPr lang="sk-SK" i="1" dirty="0"/>
              <a:t>overenie </a:t>
            </a:r>
            <a:r>
              <a:rPr lang="sk-SK" i="1" dirty="0" smtClean="0"/>
              <a:t>špeciálnych</a:t>
            </a:r>
            <a:r>
              <a:rPr lang="sk-SK" i="1" dirty="0"/>
              <a:t> </a:t>
            </a:r>
            <a:r>
              <a:rPr lang="sk-SK" i="1" dirty="0" smtClean="0"/>
              <a:t>schopností</a:t>
            </a:r>
            <a:r>
              <a:rPr lang="sk-SK" dirty="0"/>
              <a:t>, zručností a nadania (ďalej len „netalentové odbory“), a najviac dva </a:t>
            </a:r>
            <a:r>
              <a:rPr lang="sk-SK" dirty="0" smtClean="0"/>
              <a:t>odbory</a:t>
            </a:r>
            <a:r>
              <a:rPr lang="sk-SK" dirty="0"/>
              <a:t> </a:t>
            </a:r>
            <a:r>
              <a:rPr lang="sk-SK" dirty="0" smtClean="0"/>
              <a:t>vzdelávania</a:t>
            </a:r>
            <a:r>
              <a:rPr lang="sk-SK" dirty="0"/>
              <a:t>, ktoré </a:t>
            </a:r>
            <a:r>
              <a:rPr lang="sk-SK" i="1" u="sng" dirty="0"/>
              <a:t>vyžadujú</a:t>
            </a:r>
            <a:r>
              <a:rPr lang="sk-SK" dirty="0"/>
              <a:t> overenie špeciálnych schopností, zručností a nadania (ďalej </a:t>
            </a:r>
            <a:r>
              <a:rPr lang="sk-SK" dirty="0" smtClean="0"/>
              <a:t>len</a:t>
            </a:r>
            <a:r>
              <a:rPr lang="sk-SK" dirty="0"/>
              <a:t> </a:t>
            </a:r>
            <a:r>
              <a:rPr lang="sk-SK" dirty="0" smtClean="0"/>
              <a:t>„talentové </a:t>
            </a:r>
            <a:r>
              <a:rPr lang="sk-SK" dirty="0"/>
              <a:t>odbory“). </a:t>
            </a:r>
            <a:endParaRPr lang="sk-SK" dirty="0" smtClean="0"/>
          </a:p>
          <a:p>
            <a:r>
              <a:rPr lang="sk-SK" dirty="0" smtClean="0"/>
              <a:t>Termín </a:t>
            </a:r>
            <a:r>
              <a:rPr lang="sk-SK" dirty="0"/>
              <a:t>podania prihlášky je pre všetky odbory vzdelávania rovnaký</a:t>
            </a:r>
            <a:r>
              <a:rPr lang="sk-SK" dirty="0" smtClean="0"/>
              <a:t>.</a:t>
            </a:r>
          </a:p>
          <a:p>
            <a:r>
              <a:rPr lang="pl-PL" sz="3600" b="1" dirty="0"/>
              <a:t>Prihlášku je potrebné podať do 20. marca </a:t>
            </a:r>
            <a:r>
              <a:rPr lang="pl-PL" sz="3600" b="1" dirty="0" smtClean="0"/>
              <a:t>2022</a:t>
            </a:r>
            <a:endParaRPr lang="sk-SK" sz="3600" b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/>
              <a:t>Riaditelia stredných škôl </a:t>
            </a:r>
            <a:r>
              <a:rPr lang="sk-SK" dirty="0"/>
              <a:t>zverejnia podmienky prijatia na štúdium na strednej škole a kritériá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na úspešné vykonanie prijímacej skúšky na štúdium vo všetkých odboroch vzdelávania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stredných škôl </a:t>
            </a:r>
            <a:r>
              <a:rPr lang="sk-SK" b="1" dirty="0"/>
              <a:t>do 28. februára </a:t>
            </a:r>
            <a:r>
              <a:rPr lang="sk-SK" b="1" dirty="0" smtClean="0"/>
              <a:t>2022</a:t>
            </a:r>
          </a:p>
          <a:p>
            <a:pPr>
              <a:buNone/>
            </a:pPr>
            <a:endParaRPr lang="sk-SK" b="1" dirty="0" smtClean="0"/>
          </a:p>
          <a:p>
            <a:r>
              <a:rPr lang="sk-SK" b="1" dirty="0"/>
              <a:t>Riaditeľom gymnázií</a:t>
            </a:r>
            <a:r>
              <a:rPr lang="sk-SK" dirty="0"/>
              <a:t> so štvorročným, päťročným alebo osemročným vzdelávacím programom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sa umožňuje zaradiť do podmienok prijímacieho konania prijatie uchádzača bez prijímacej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skúšky, ak uchádzač </a:t>
            </a:r>
            <a:r>
              <a:rPr lang="sk-SK" b="1" dirty="0"/>
              <a:t>v externom testovaní </a:t>
            </a:r>
            <a:r>
              <a:rPr lang="sk-SK" dirty="0"/>
              <a:t>dosiahol </a:t>
            </a:r>
            <a:r>
              <a:rPr lang="sk-SK" b="1" dirty="0"/>
              <a:t>úspešnosť najmenej 90%</a:t>
            </a:r>
            <a:r>
              <a:rPr lang="sk-SK" dirty="0"/>
              <a:t> v </a:t>
            </a:r>
            <a:r>
              <a:rPr lang="sk-SK" dirty="0" smtClean="0"/>
              <a:t>každom vyučovacom </a:t>
            </a:r>
            <a:r>
              <a:rPr lang="sk-SK" dirty="0"/>
              <a:t>predmete samostatne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r>
              <a:rPr lang="sk-SK" b="1" dirty="0"/>
              <a:t>Riaditeľom stredných škôl, v ktorých sa získava úplné stredné odborné vzdelanie</a:t>
            </a:r>
            <a:r>
              <a:rPr lang="sk-SK" dirty="0"/>
              <a:t>, </a:t>
            </a:r>
            <a:r>
              <a:rPr lang="sk-SK" dirty="0" smtClean="0"/>
              <a:t>novela</a:t>
            </a:r>
            <a:r>
              <a:rPr lang="sk-SK" dirty="0"/>
              <a:t> </a:t>
            </a:r>
            <a:r>
              <a:rPr lang="sk-SK" dirty="0" smtClean="0"/>
              <a:t>školského </a:t>
            </a:r>
            <a:r>
              <a:rPr lang="sk-SK" dirty="0"/>
              <a:t>zákona umožňuje zaradiť do podmienok prijímacieho konania prijatie uchádzača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bez prijímacej skúšky, ak uchádzač v externom testovaní </a:t>
            </a:r>
            <a:r>
              <a:rPr lang="sk-SK" b="1" dirty="0"/>
              <a:t>dosiahol úspešnosť najmenej </a:t>
            </a:r>
            <a:r>
              <a:rPr lang="sk-SK" b="1" dirty="0" smtClean="0"/>
              <a:t>80%</a:t>
            </a:r>
            <a:r>
              <a:rPr lang="sk-SK" dirty="0"/>
              <a:t> </a:t>
            </a:r>
            <a:r>
              <a:rPr lang="sk-SK" dirty="0" smtClean="0"/>
              <a:t>v </a:t>
            </a:r>
            <a:r>
              <a:rPr lang="sk-SK" dirty="0"/>
              <a:t>každom vyučovacom predmete samostatne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sz="3600" b="1" dirty="0"/>
              <a:t>Proces podávania prihlášok na stredné školy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4525963"/>
          </a:xfrm>
        </p:spPr>
        <p:txBody>
          <a:bodyPr>
            <a:normAutofit/>
          </a:bodyPr>
          <a:lstStyle/>
          <a:p>
            <a:r>
              <a:rPr lang="sk-SK" sz="2800" b="1" dirty="0"/>
              <a:t>Zákonný zástupca </a:t>
            </a:r>
            <a:r>
              <a:rPr lang="sk-SK" sz="2800" dirty="0"/>
              <a:t>vypĺňa len jednu prihlášku na vzdelávanie, na ktorej uvedie v </a:t>
            </a:r>
            <a:r>
              <a:rPr lang="sk-SK" sz="2800" dirty="0" smtClean="0"/>
              <a:t>poradí</a:t>
            </a:r>
            <a:r>
              <a:rPr lang="sk-SK" sz="2800" dirty="0"/>
              <a:t> </a:t>
            </a:r>
            <a:r>
              <a:rPr lang="sk-SK" sz="2800" dirty="0" smtClean="0"/>
              <a:t>podľa </a:t>
            </a:r>
            <a:r>
              <a:rPr lang="sk-SK" sz="2800" dirty="0"/>
              <a:t>záujmu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/>
              <a:t>- </a:t>
            </a:r>
            <a:r>
              <a:rPr lang="sk-SK" sz="2800" dirty="0">
                <a:solidFill>
                  <a:srgbClr val="FF0000"/>
                </a:solidFill>
              </a:rPr>
              <a:t>najviac dva netalentové odbory,</a:t>
            </a:r>
            <a:r>
              <a:rPr lang="sk-SK" sz="2800" dirty="0" smtClean="0">
                <a:solidFill>
                  <a:srgbClr val="FF0000"/>
                </a:solidFill>
              </a:rPr>
              <a:t/>
            </a:r>
            <a:br>
              <a:rPr lang="sk-SK" sz="2800" dirty="0" smtClean="0">
                <a:solidFill>
                  <a:srgbClr val="FF0000"/>
                </a:solidFill>
              </a:rPr>
            </a:br>
            <a:r>
              <a:rPr lang="sk-SK" sz="2800" dirty="0">
                <a:solidFill>
                  <a:srgbClr val="FF0000"/>
                </a:solidFill>
              </a:rPr>
              <a:t>- najviac dva talentové odbory</a:t>
            </a:r>
            <a:r>
              <a:rPr lang="sk-SK" sz="2800" dirty="0"/>
              <a:t>.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/>
              <a:t>Poradie záujmu je informačné pre riaditeľov </a:t>
            </a:r>
            <a:r>
              <a:rPr lang="sk-SK" sz="2800" dirty="0" smtClean="0"/>
              <a:t>ZŠ a SŠ, uchádzač </a:t>
            </a:r>
            <a:r>
              <a:rPr lang="sk-SK" sz="2800" dirty="0"/>
              <a:t>stále bude mať možnosť potvrdiť rozhodnutie o prijatí na vzdelávanie </a:t>
            </a:r>
            <a:r>
              <a:rPr lang="sk-SK" sz="2800" dirty="0" smtClean="0"/>
              <a:t>v ktorejkoľvek </a:t>
            </a:r>
            <a:r>
              <a:rPr lang="sk-SK" sz="2800" dirty="0"/>
              <a:t>zo škôl, na ktorú </a:t>
            </a:r>
            <a:r>
              <a:rPr lang="sk-SK" sz="2800" dirty="0" smtClean="0"/>
              <a:t>bol prijatý</a:t>
            </a:r>
          </a:p>
          <a:p>
            <a:r>
              <a:rPr lang="sk-SK" sz="2800" dirty="0"/>
              <a:t>Hodnotenie žiaka na prihláške </a:t>
            </a:r>
            <a:r>
              <a:rPr lang="sk-SK" sz="2800" b="1" dirty="0"/>
              <a:t>potvrdzuje riaditeľ základnej školy</a:t>
            </a:r>
            <a:endParaRPr lang="sk-SK" sz="2800" b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sk-SK" sz="3200" b="1" dirty="0"/>
              <a:t>Termíny konania prijímacích skúšok na </a:t>
            </a:r>
            <a:r>
              <a:rPr lang="sk-SK" sz="3200" b="1" dirty="0" smtClean="0"/>
              <a:t>SŠ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3040" y="980728"/>
            <a:ext cx="8640960" cy="5877272"/>
          </a:xfrm>
        </p:spPr>
        <p:txBody>
          <a:bodyPr>
            <a:noAutofit/>
          </a:bodyPr>
          <a:lstStyle/>
          <a:p>
            <a:r>
              <a:rPr lang="sk-SK" sz="2000" b="1" dirty="0">
                <a:solidFill>
                  <a:srgbClr val="FF0000"/>
                </a:solidFill>
              </a:rPr>
              <a:t>1. termín</a:t>
            </a:r>
            <a:r>
              <a:rPr lang="sk-SK" sz="2000" b="1" dirty="0" smtClean="0">
                <a:solidFill>
                  <a:srgbClr val="FF0000"/>
                </a:solidFill>
              </a:rPr>
              <a:t>:</a:t>
            </a:r>
            <a:endParaRPr lang="sk-SK" sz="2000" dirty="0"/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/>
              <a:t>odbory vzdelávania, v ktorých sa </a:t>
            </a:r>
            <a:r>
              <a:rPr lang="sk-SK" sz="2000" b="1" dirty="0"/>
              <a:t>nevyžaduje overenie </a:t>
            </a:r>
            <a:r>
              <a:rPr lang="sk-SK" sz="2000" b="1" dirty="0" smtClean="0"/>
              <a:t>špeciálnych schopností</a:t>
            </a:r>
            <a:r>
              <a:rPr lang="sk-SK" sz="2000" dirty="0"/>
              <a:t>, zručností a nadania: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 </a:t>
            </a:r>
            <a:r>
              <a:rPr lang="sk-SK" sz="2000" b="1" dirty="0">
                <a:solidFill>
                  <a:srgbClr val="00B050"/>
                </a:solidFill>
              </a:rPr>
              <a:t>2. 5. 2022 </a:t>
            </a:r>
            <a:r>
              <a:rPr lang="sk-SK" sz="2000" dirty="0"/>
              <a:t>a v prípade potreby, vzhľadom na počet uchádzačov, aj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b="1" dirty="0">
                <a:solidFill>
                  <a:srgbClr val="00B050"/>
                </a:solidFill>
              </a:rPr>
              <a:t>3. 5. </a:t>
            </a:r>
            <a:r>
              <a:rPr lang="sk-SK" sz="2000" b="1" dirty="0" smtClean="0">
                <a:solidFill>
                  <a:srgbClr val="00B050"/>
                </a:solidFill>
              </a:rPr>
              <a:t>2022</a:t>
            </a:r>
            <a:endParaRPr lang="sk-SK" sz="2000" dirty="0"/>
          </a:p>
          <a:p>
            <a:pPr>
              <a:buNone/>
            </a:pPr>
            <a:r>
              <a:rPr lang="sk-SK" sz="2000" dirty="0" smtClean="0"/>
              <a:t>odbory </a:t>
            </a:r>
            <a:r>
              <a:rPr lang="sk-SK" sz="2000" dirty="0"/>
              <a:t>vzdelávania, v ktorých sa </a:t>
            </a:r>
            <a:r>
              <a:rPr lang="sk-SK" sz="2000" b="1" dirty="0"/>
              <a:t>vyžaduje overenie špeciálnych</a:t>
            </a:r>
            <a:r>
              <a:rPr lang="sk-SK" sz="2000" b="1" dirty="0" smtClean="0"/>
              <a:t/>
            </a:r>
            <a:br>
              <a:rPr lang="sk-SK" sz="2000" b="1" dirty="0" smtClean="0"/>
            </a:br>
            <a:r>
              <a:rPr lang="sk-SK" sz="2000" b="1" dirty="0"/>
              <a:t>schopností</a:t>
            </a:r>
            <a:r>
              <a:rPr lang="sk-SK" sz="2000" dirty="0"/>
              <a:t>, zručností a nadania: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 </a:t>
            </a:r>
            <a:r>
              <a:rPr lang="sk-SK" sz="2000" b="1" dirty="0">
                <a:solidFill>
                  <a:srgbClr val="00B050"/>
                </a:solidFill>
              </a:rPr>
              <a:t>4. 5. 2022 </a:t>
            </a:r>
            <a:r>
              <a:rPr lang="sk-SK" sz="2000" dirty="0"/>
              <a:t>a v prípade potreby, vzhľadom na počet uchádzačov, aj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b="1" dirty="0">
                <a:solidFill>
                  <a:srgbClr val="00B050"/>
                </a:solidFill>
              </a:rPr>
              <a:t>5. 5. 2022 </a:t>
            </a:r>
            <a:r>
              <a:rPr lang="sk-SK" sz="2000" dirty="0"/>
              <a:t>a </a:t>
            </a:r>
            <a:r>
              <a:rPr lang="sk-SK" sz="2000" b="1" dirty="0">
                <a:solidFill>
                  <a:srgbClr val="00B050"/>
                </a:solidFill>
              </a:rPr>
              <a:t>6. 5. 2022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/>
              <a:t>- </a:t>
            </a:r>
            <a:r>
              <a:rPr lang="sk-SK" sz="2000" b="1" dirty="0">
                <a:solidFill>
                  <a:srgbClr val="FF0000"/>
                </a:solidFill>
              </a:rPr>
              <a:t>2. termín</a:t>
            </a:r>
            <a:r>
              <a:rPr lang="sk-SK" sz="2000" b="1" dirty="0" smtClean="0">
                <a:solidFill>
                  <a:srgbClr val="FF0000"/>
                </a:solidFill>
              </a:rPr>
              <a:t>:</a:t>
            </a:r>
            <a:endParaRPr lang="sk-SK" sz="2000" dirty="0"/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/>
              <a:t>odbory vzdelávania, v ktorých sa </a:t>
            </a:r>
            <a:r>
              <a:rPr lang="sk-SK" sz="2000" b="1" dirty="0"/>
              <a:t>nevyžaduje overenie špeciálnych</a:t>
            </a:r>
            <a:r>
              <a:rPr lang="sk-SK" sz="2000" b="1" dirty="0" smtClean="0"/>
              <a:t/>
            </a:r>
            <a:br>
              <a:rPr lang="sk-SK" sz="2000" b="1" dirty="0" smtClean="0"/>
            </a:br>
            <a:r>
              <a:rPr lang="sk-SK" sz="2000" b="1" dirty="0"/>
              <a:t>schopností</a:t>
            </a:r>
            <a:r>
              <a:rPr lang="sk-SK" sz="2000" dirty="0"/>
              <a:t>, zručností a nadania: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 </a:t>
            </a:r>
            <a:r>
              <a:rPr lang="sk-SK" sz="2000" b="1" dirty="0">
                <a:solidFill>
                  <a:srgbClr val="00B050"/>
                </a:solidFill>
              </a:rPr>
              <a:t>9. 5. 2022 </a:t>
            </a:r>
            <a:r>
              <a:rPr lang="sk-SK" sz="2000" dirty="0"/>
              <a:t>a v prípade potreby, vzhľadom na počet uchádzačov, aj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b="1" dirty="0">
                <a:solidFill>
                  <a:srgbClr val="00B050"/>
                </a:solidFill>
              </a:rPr>
              <a:t>10. 5. </a:t>
            </a:r>
            <a:r>
              <a:rPr lang="sk-SK" sz="2000" b="1" dirty="0" smtClean="0">
                <a:solidFill>
                  <a:srgbClr val="00B050"/>
                </a:solidFill>
              </a:rPr>
              <a:t>2022</a:t>
            </a:r>
            <a:endParaRPr lang="sk-SK" sz="2000" dirty="0"/>
          </a:p>
          <a:p>
            <a:pPr>
              <a:buNone/>
            </a:pPr>
            <a:r>
              <a:rPr lang="sk-SK" sz="2000" dirty="0" smtClean="0"/>
              <a:t>odbory </a:t>
            </a:r>
            <a:r>
              <a:rPr lang="sk-SK" sz="2000" dirty="0"/>
              <a:t>vzdelávania, v ktorých sa </a:t>
            </a:r>
            <a:r>
              <a:rPr lang="sk-SK" sz="2000" b="1" dirty="0"/>
              <a:t>vyžaduje overenie </a:t>
            </a:r>
            <a:r>
              <a:rPr lang="sk-SK" sz="2000" b="1" dirty="0" smtClean="0"/>
              <a:t>špeciálnych schopností</a:t>
            </a:r>
            <a:r>
              <a:rPr lang="sk-SK" sz="2000" dirty="0"/>
              <a:t>, zručností a nadania: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 </a:t>
            </a:r>
            <a:r>
              <a:rPr lang="sk-SK" sz="2000" b="1" dirty="0">
                <a:solidFill>
                  <a:srgbClr val="00B050"/>
                </a:solidFill>
              </a:rPr>
              <a:t>11. 5. 2022 </a:t>
            </a:r>
            <a:r>
              <a:rPr lang="sk-SK" sz="2000" dirty="0"/>
              <a:t>a v prípade potreby, vzhľadom na počet uchádzačov,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/>
              <a:t>aj </a:t>
            </a:r>
            <a:r>
              <a:rPr lang="sk-SK" sz="2000" b="1" dirty="0">
                <a:solidFill>
                  <a:srgbClr val="00B050"/>
                </a:solidFill>
              </a:rPr>
              <a:t>12. 5. 2022 </a:t>
            </a:r>
            <a:r>
              <a:rPr lang="sk-SK" sz="2000" dirty="0"/>
              <a:t>a </a:t>
            </a:r>
            <a:r>
              <a:rPr lang="sk-SK" sz="2000" b="1" dirty="0">
                <a:solidFill>
                  <a:srgbClr val="00B050"/>
                </a:solidFill>
              </a:rPr>
              <a:t>13. 5. 202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Prihlášku možno podať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</a:t>
            </a:r>
            <a:r>
              <a:rPr lang="sk-SK" b="1" dirty="0"/>
              <a:t>elektronicky</a:t>
            </a:r>
            <a:r>
              <a:rPr lang="sk-SK" dirty="0"/>
              <a:t> (zadáva sa v systéme </a:t>
            </a:r>
            <a:r>
              <a:rPr lang="sk-SK" dirty="0" err="1"/>
              <a:t>aSc</a:t>
            </a:r>
            <a:r>
              <a:rPr lang="sk-SK" dirty="0"/>
              <a:t> agenda, </a:t>
            </a:r>
            <a:r>
              <a:rPr lang="sk-SK" dirty="0" err="1"/>
              <a:t>eŠkola</a:t>
            </a:r>
            <a:r>
              <a:rPr lang="sk-SK" dirty="0"/>
              <a:t>) bez podpisu, alebo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- </a:t>
            </a:r>
            <a:r>
              <a:rPr lang="sk-SK" b="1" dirty="0"/>
              <a:t>v listinnej podobe</a:t>
            </a:r>
            <a:r>
              <a:rPr lang="sk-SK" dirty="0"/>
              <a:t> na </a:t>
            </a:r>
            <a:r>
              <a:rPr lang="sk-SK" dirty="0">
                <a:solidFill>
                  <a:srgbClr val="0070C0"/>
                </a:solidFill>
              </a:rPr>
              <a:t>tlačive 056 </a:t>
            </a:r>
            <a:r>
              <a:rPr lang="sk-SK" dirty="0" err="1">
                <a:solidFill>
                  <a:srgbClr val="0070C0"/>
                </a:solidFill>
              </a:rPr>
              <a:t>MŠVVaŠ</a:t>
            </a:r>
            <a:r>
              <a:rPr lang="sk-SK" dirty="0">
                <a:solidFill>
                  <a:srgbClr val="0070C0"/>
                </a:solidFill>
              </a:rPr>
              <a:t> SR</a:t>
            </a:r>
            <a:r>
              <a:rPr lang="sk-SK" dirty="0"/>
              <a:t> (od 01. januára 2022 s </a:t>
            </a:r>
            <a:r>
              <a:rPr lang="sk-SK"/>
              <a:t>podpismi </a:t>
            </a:r>
            <a:r>
              <a:rPr lang="sk-SK" smtClean="0"/>
              <a:t>oboch</a:t>
            </a:r>
            <a:r>
              <a:rPr lang="sk-SK" dirty="0"/>
              <a:t> </a:t>
            </a:r>
            <a:r>
              <a:rPr lang="sk-SK" smtClean="0"/>
              <a:t>zákonných </a:t>
            </a:r>
            <a:r>
              <a:rPr lang="sk-SK" dirty="0"/>
              <a:t>zástupcov).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Prihláška </a:t>
            </a:r>
            <a:r>
              <a:rPr lang="sk-SK" dirty="0"/>
              <a:t>je platná aj s podpisom jedného zákonného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zástupcu, ak sa zákonní zástupcovia dohodli, že prihlášku podpisuje iba </a:t>
            </a:r>
            <a:r>
              <a:rPr lang="sk-SK" dirty="0" smtClean="0"/>
              <a:t>jeden</a:t>
            </a:r>
            <a:r>
              <a:rPr lang="sk-SK" dirty="0"/>
              <a:t> </a:t>
            </a:r>
            <a:r>
              <a:rPr lang="sk-SK" dirty="0" smtClean="0"/>
              <a:t>zákonný </a:t>
            </a:r>
            <a:r>
              <a:rPr lang="sk-SK" dirty="0"/>
              <a:t>zástupca, a ak o tejto skutočnosti doručia riaditeľovi školy písomné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vyhlásenie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/>
              <a:t>Povinnými prílohami prihlášky podľa druhu záujmu o štúdium sú: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rgbClr val="FF0000"/>
                </a:solidFill>
              </a:rPr>
              <a:t>Potvrdenie o zdravotnej spôsobilosti </a:t>
            </a:r>
            <a:r>
              <a:rPr lang="sk-SK" dirty="0"/>
              <a:t>na účel schopnosti študovať zvolený </a:t>
            </a:r>
            <a:r>
              <a:rPr lang="sk-SK" dirty="0" smtClean="0"/>
              <a:t>študijný</a:t>
            </a:r>
            <a:r>
              <a:rPr lang="sk-SK" dirty="0"/>
              <a:t> </a:t>
            </a:r>
            <a:r>
              <a:rPr lang="sk-SK" dirty="0" smtClean="0"/>
              <a:t>odbor </a:t>
            </a:r>
            <a:r>
              <a:rPr lang="sk-SK" dirty="0"/>
              <a:t>alebo učebný </a:t>
            </a:r>
            <a:r>
              <a:rPr lang="sk-SK" dirty="0" smtClean="0"/>
              <a:t>odbor </a:t>
            </a:r>
            <a:r>
              <a:rPr lang="sk-SK" dirty="0"/>
              <a:t>predkladá len uchádzač o štúdium v tých študijných odboroch </a:t>
            </a:r>
            <a:r>
              <a:rPr lang="sk-SK" dirty="0" smtClean="0"/>
              <a:t>alebo</a:t>
            </a:r>
            <a:r>
              <a:rPr lang="sk-SK" dirty="0"/>
              <a:t> </a:t>
            </a:r>
            <a:r>
              <a:rPr lang="sk-SK" dirty="0" smtClean="0"/>
              <a:t>učebných </a:t>
            </a:r>
            <a:r>
              <a:rPr lang="sk-SK" dirty="0"/>
              <a:t>odboroch, ktoré </a:t>
            </a:r>
            <a:r>
              <a:rPr lang="sk-SK" dirty="0" smtClean="0"/>
              <a:t>MŠ do </a:t>
            </a:r>
            <a:r>
              <a:rPr lang="sk-SK" dirty="0"/>
              <a:t>31. januára </a:t>
            </a:r>
            <a:r>
              <a:rPr lang="sk-SK" dirty="0" smtClean="0"/>
              <a:t>2022</a:t>
            </a:r>
          </a:p>
          <a:p>
            <a:r>
              <a:rPr lang="sk-SK" dirty="0">
                <a:solidFill>
                  <a:srgbClr val="FF0000"/>
                </a:solidFill>
              </a:rPr>
              <a:t>Správa z diagnostického vyšetrenia vykonaná zariadením poradenstva a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>prevencie</a:t>
            </a:r>
            <a:r>
              <a:rPr lang="sk-SK" dirty="0"/>
              <a:t> </a:t>
            </a:r>
            <a:r>
              <a:rPr lang="sk-SK" b="1" dirty="0">
                <a:solidFill>
                  <a:srgbClr val="7030A0"/>
                </a:solidFill>
              </a:rPr>
              <a:t>nie staršia ako </a:t>
            </a:r>
            <a:r>
              <a:rPr lang="sk-SK" b="1" dirty="0" smtClean="0">
                <a:solidFill>
                  <a:srgbClr val="7030A0"/>
                </a:solidFill>
              </a:rPr>
              <a:t>2 roky</a:t>
            </a:r>
            <a:r>
              <a:rPr lang="sk-SK" dirty="0" smtClean="0"/>
              <a:t> </a:t>
            </a:r>
            <a:r>
              <a:rPr lang="sk-SK" dirty="0"/>
              <a:t>predkladá len uchádzač so špeciálnymi výchovno-vzdelávacími potrebami.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6192688"/>
          </a:xfrm>
        </p:spPr>
        <p:txBody>
          <a:bodyPr>
            <a:normAutofit fontScale="92500" lnSpcReduction="20000"/>
          </a:bodyPr>
          <a:lstStyle/>
          <a:p>
            <a:r>
              <a:rPr lang="sk-SK" dirty="0">
                <a:solidFill>
                  <a:srgbClr val="FF0000"/>
                </a:solidFill>
              </a:rPr>
              <a:t>Potvrdenie o zmenenej pracovnej schopnosti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- </a:t>
            </a:r>
            <a:r>
              <a:rPr lang="sk-SK" dirty="0"/>
              <a:t>predkladá len uchádzač so zmenenou pracovnou schopnosťou</a:t>
            </a:r>
            <a:r>
              <a:rPr lang="sk-SK" dirty="0" smtClean="0"/>
              <a:t>.</a:t>
            </a:r>
          </a:p>
          <a:p>
            <a:r>
              <a:rPr lang="sk-SK" dirty="0">
                <a:solidFill>
                  <a:srgbClr val="FF0000"/>
                </a:solidFill>
              </a:rPr>
              <a:t>Vyjadrenie lekára so špecializáciou všeobecné lekárstvo</a:t>
            </a:r>
            <a:r>
              <a:rPr lang="sk-SK" dirty="0"/>
              <a:t> o zdravotnej </a:t>
            </a:r>
            <a:r>
              <a:rPr lang="sk-SK" dirty="0" smtClean="0"/>
              <a:t>spôsobilosti</a:t>
            </a:r>
            <a:r>
              <a:rPr lang="sk-SK" dirty="0"/>
              <a:t> </a:t>
            </a:r>
            <a:r>
              <a:rPr lang="sk-SK" dirty="0" smtClean="0"/>
              <a:t>študovať </a:t>
            </a:r>
            <a:r>
              <a:rPr lang="sk-SK" dirty="0"/>
              <a:t>zvolený odbor </a:t>
            </a:r>
            <a:r>
              <a:rPr lang="sk-SK" dirty="0" smtClean="0"/>
              <a:t>vzdelávania - </a:t>
            </a:r>
            <a:r>
              <a:rPr lang="sk-SK" dirty="0"/>
              <a:t>predkladá len </a:t>
            </a:r>
            <a:r>
              <a:rPr lang="sk-SK" dirty="0" smtClean="0"/>
              <a:t>uchádzač </a:t>
            </a:r>
            <a:r>
              <a:rPr lang="sk-SK" dirty="0"/>
              <a:t>so zdravotným </a:t>
            </a:r>
            <a:r>
              <a:rPr lang="sk-SK" dirty="0" smtClean="0"/>
              <a:t>znevýhodnením</a:t>
            </a:r>
          </a:p>
          <a:p>
            <a:r>
              <a:rPr lang="sk-SK" dirty="0">
                <a:solidFill>
                  <a:srgbClr val="FF0000"/>
                </a:solidFill>
              </a:rPr>
              <a:t>Potvrdenie o odbornom vzdelávaní a príprave žiaka v systéme </a:t>
            </a:r>
            <a:r>
              <a:rPr lang="sk-SK" dirty="0" smtClean="0">
                <a:solidFill>
                  <a:srgbClr val="FF0000"/>
                </a:solidFill>
              </a:rPr>
              <a:t>duálneho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vzdelávania</a:t>
            </a:r>
            <a:r>
              <a:rPr lang="sk-SK" dirty="0"/>
              <a:t>, vydané zamestnávateľom, ktorý má so školou uzatvorenú zmluvu </a:t>
            </a:r>
            <a:r>
              <a:rPr lang="sk-SK" dirty="0" smtClean="0"/>
              <a:t>o</a:t>
            </a:r>
            <a:r>
              <a:rPr lang="sk-SK" dirty="0"/>
              <a:t> </a:t>
            </a:r>
            <a:r>
              <a:rPr lang="sk-SK" dirty="0" smtClean="0"/>
              <a:t>duálnom </a:t>
            </a:r>
            <a:r>
              <a:rPr lang="sk-SK" dirty="0"/>
              <a:t>vzdelávaní  </a:t>
            </a:r>
            <a:r>
              <a:rPr lang="sk-SK" dirty="0" smtClean="0"/>
              <a:t>- predkladá </a:t>
            </a:r>
            <a:r>
              <a:rPr lang="sk-SK" dirty="0"/>
              <a:t>len uchádzač, ktorý podáva prihlášku na vzdelávanie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v študijnom odbore alebo učebnom odbore, v ktorom sa </a:t>
            </a:r>
            <a:r>
              <a:rPr lang="sk-SK" dirty="0" smtClean="0"/>
              <a:t>odborné</a:t>
            </a:r>
            <a:r>
              <a:rPr lang="sk-SK" dirty="0"/>
              <a:t> </a:t>
            </a:r>
            <a:r>
              <a:rPr lang="sk-SK" dirty="0" smtClean="0"/>
              <a:t>vzdelávanie </a:t>
            </a:r>
            <a:r>
              <a:rPr lang="sk-SK" dirty="0"/>
              <a:t>a príprava poskytuje v systéme duálneho vzdelávania.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Kópie diplomov alebo certifikátov</a:t>
            </a:r>
            <a:r>
              <a:rPr lang="sk-SK" dirty="0"/>
              <a:t>, ktoré preukazujú umiestnenie žiaka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v predmetovej olympiáde alebo súťaži </a:t>
            </a:r>
            <a:r>
              <a:rPr lang="sk-SK" dirty="0">
                <a:solidFill>
                  <a:srgbClr val="7030A0"/>
                </a:solidFill>
              </a:rPr>
              <a:t>(nepovinná príloha</a:t>
            </a:r>
            <a:r>
              <a:rPr lang="sk-SK" dirty="0" smtClean="0">
                <a:solidFill>
                  <a:srgbClr val="7030A0"/>
                </a:solidFill>
              </a:rPr>
              <a:t>)</a:t>
            </a:r>
            <a:r>
              <a:rPr lang="sk-SK" dirty="0">
                <a:solidFill>
                  <a:srgbClr val="7030A0"/>
                </a:solidFill>
              </a:rPr>
              <a:t>-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/>
              <a:t>predkladá len uchádzač, ktorý uvádza v prihláške umiestnenie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v predmetovej olympiáde alebo súťaži.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193</Words>
  <Application>Microsoft Office PowerPoint</Application>
  <PresentationFormat>Prezentácia na obrazovke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USMERNENIE K PRIJÍMACIEMU KONANIU NA STREDNÉ ŠKOLY PRE ŠKOLSKÝ ROK 2022/2023</vt:lpstr>
      <vt:lpstr>Snímka 2</vt:lpstr>
      <vt:lpstr>Snímka 3</vt:lpstr>
      <vt:lpstr> Proces podávania prihlášok na stredné školy </vt:lpstr>
      <vt:lpstr>Termíny konania prijímacích skúšok na SŠ</vt:lpstr>
      <vt:lpstr>Prihlášku možno podať</vt:lpstr>
      <vt:lpstr>Povinnými prílohami prihlášky podľa druhu záujmu o štúdium sú:</vt:lpstr>
      <vt:lpstr>Snímka 8</vt:lpstr>
      <vt:lpstr>Snímka 9</vt:lpstr>
      <vt:lpstr>Stredné školy</vt:lpstr>
      <vt:lpstr>Prijímacie skúšky</vt:lpstr>
      <vt:lpstr>Zverejnenie zoznamu uchádzačov podľa výsledkov prijímacieho konania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USMERNENIE K PRIJÍMACIEMU KONANIU NA STREDNÉ ŠKOLY PRE ŠKOLSKÝ ROK 2022/2023</dc:title>
  <dc:creator>Štefan Moncman</dc:creator>
  <cp:lastModifiedBy>Štefan Moncman</cp:lastModifiedBy>
  <cp:revision>2</cp:revision>
  <dcterms:created xsi:type="dcterms:W3CDTF">2022-01-31T14:29:43Z</dcterms:created>
  <dcterms:modified xsi:type="dcterms:W3CDTF">2022-01-31T15:15:50Z</dcterms:modified>
</cp:coreProperties>
</file>