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8" r:id="rId3"/>
    <p:sldId id="257" r:id="rId4"/>
    <p:sldId id="264" r:id="rId5"/>
    <p:sldId id="265" r:id="rId6"/>
    <p:sldId id="266" r:id="rId7"/>
    <p:sldId id="267" r:id="rId8"/>
    <p:sldId id="259" r:id="rId9"/>
    <p:sldId id="260" r:id="rId10"/>
    <p:sldId id="261" r:id="rId11"/>
    <p:sldId id="262" r:id="rId12"/>
    <p:sldId id="263"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pl-PL"/>
              <a:t>Kliknij, aby edytować styl</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12/20/2020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70830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142670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87530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486797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12/20/2020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9341154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45430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l-PL"/>
              <a:t>Kliknij, aby edytować styl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257300" y="2909102"/>
            <a:ext cx="4800600" cy="299639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633864" y="2909102"/>
            <a:ext cx="4800600" cy="299639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12/20/2020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236358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12/20/2020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167311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12/20/2020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393331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l-PL"/>
              <a:t>Kliknij, aby edytować styl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12/20/2020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91944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l-PL"/>
              <a:t>Kliknij, aby edytować styl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12/20/2020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759171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12/20/2020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8629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sz="8800" dirty="0"/>
              <a:t>Boże narodzenie w krajach anglojęzycznych</a:t>
            </a:r>
          </a:p>
        </p:txBody>
      </p:sp>
      <p:sp>
        <p:nvSpPr>
          <p:cNvPr id="3" name="Podtytuł 2"/>
          <p:cNvSpPr>
            <a:spLocks noGrp="1"/>
          </p:cNvSpPr>
          <p:nvPr>
            <p:ph type="subTitle" idx="1"/>
          </p:nvPr>
        </p:nvSpPr>
        <p:spPr/>
        <p:txBody>
          <a:bodyPr/>
          <a:lstStyle/>
          <a:p>
            <a:r>
              <a:rPr lang="pl-PL" dirty="0"/>
              <a:t>Tradycje, zwyczaje, potrawy</a:t>
            </a:r>
          </a:p>
        </p:txBody>
      </p:sp>
    </p:spTree>
    <p:extLst>
      <p:ext uri="{BB962C8B-B14F-4D97-AF65-F5344CB8AC3E}">
        <p14:creationId xmlns:p14="http://schemas.microsoft.com/office/powerpoint/2010/main" val="2090349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9600" dirty="0"/>
              <a:t>jedzenie</a:t>
            </a:r>
          </a:p>
        </p:txBody>
      </p:sp>
      <p:sp>
        <p:nvSpPr>
          <p:cNvPr id="3" name="Symbol zastępczy zawartości 2"/>
          <p:cNvSpPr>
            <a:spLocks noGrp="1"/>
          </p:cNvSpPr>
          <p:nvPr>
            <p:ph idx="1"/>
          </p:nvPr>
        </p:nvSpPr>
        <p:spPr/>
        <p:txBody>
          <a:bodyPr/>
          <a:lstStyle/>
          <a:p>
            <a:r>
              <a:rPr lang="pl-PL" dirty="0"/>
              <a:t>U nas w Święta obowiązkowo musi być makowiec, sernik, a co słodkiego jedzą </a:t>
            </a:r>
            <a:r>
              <a:rPr lang="pl-PL" dirty="0" err="1"/>
              <a:t>brytyjczycy</a:t>
            </a:r>
            <a:r>
              <a:rPr lang="pl-PL" dirty="0"/>
              <a:t>? Anglicy mają kilka typowo świątecznych deserów. Wszystkie są bardzo charakterystyczne i nie można przejść obok nich obojętnie.  Albo się je polubi, albo znienawidzi. Pierwszy z nich to </a:t>
            </a:r>
            <a:r>
              <a:rPr lang="pl-PL" dirty="0" err="1"/>
              <a:t>Christmas</a:t>
            </a:r>
            <a:r>
              <a:rPr lang="pl-PL" dirty="0"/>
              <a:t> pudding. Jest to mocno nasączone alkoholem ciemne ciasto z ogromną ilością bakalii. Przygotowuje się je sporo przed świętami, ponieważ ,,dojrzewa” około pięciu tygodni, tradycyjny jeszcze dłużej. Po tym czasie trafia na świąteczne stoły.</a:t>
            </a:r>
          </a:p>
        </p:txBody>
      </p:sp>
      <p:pic>
        <p:nvPicPr>
          <p:cNvPr id="4" name="Obraz 3"/>
          <p:cNvPicPr>
            <a:picLocks noChangeAspect="1"/>
          </p:cNvPicPr>
          <p:nvPr/>
        </p:nvPicPr>
        <p:blipFill>
          <a:blip r:embed="rId2"/>
          <a:stretch>
            <a:fillRect/>
          </a:stretch>
        </p:blipFill>
        <p:spPr>
          <a:xfrm>
            <a:off x="4159875" y="4524510"/>
            <a:ext cx="3793901" cy="2134069"/>
          </a:xfrm>
          <a:prstGeom prst="rect">
            <a:avLst/>
          </a:prstGeom>
        </p:spPr>
      </p:pic>
    </p:spTree>
    <p:extLst>
      <p:ext uri="{BB962C8B-B14F-4D97-AF65-F5344CB8AC3E}">
        <p14:creationId xmlns:p14="http://schemas.microsoft.com/office/powerpoint/2010/main" val="1293656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1678" y="627084"/>
            <a:ext cx="10178322" cy="1492132"/>
          </a:xfrm>
        </p:spPr>
        <p:txBody>
          <a:bodyPr>
            <a:normAutofit/>
          </a:bodyPr>
          <a:lstStyle/>
          <a:p>
            <a:r>
              <a:rPr lang="pl-PL" sz="9600" dirty="0"/>
              <a:t>JEDZENIE</a:t>
            </a:r>
          </a:p>
        </p:txBody>
      </p:sp>
      <p:sp>
        <p:nvSpPr>
          <p:cNvPr id="3" name="Symbol zastępczy zawartości 2"/>
          <p:cNvSpPr>
            <a:spLocks noGrp="1"/>
          </p:cNvSpPr>
          <p:nvPr>
            <p:ph idx="1"/>
          </p:nvPr>
        </p:nvSpPr>
        <p:spPr/>
        <p:txBody>
          <a:bodyPr/>
          <a:lstStyle/>
          <a:p>
            <a:r>
              <a:rPr lang="pl-PL" dirty="0"/>
              <a:t>Mince </a:t>
            </a:r>
            <a:r>
              <a:rPr lang="pl-PL" dirty="0" err="1"/>
              <a:t>pie</a:t>
            </a:r>
            <a:r>
              <a:rPr lang="pl-PL" dirty="0"/>
              <a:t> to małe babeczki wypełnione bardzo słodką masą bakaliową składającą się głównie ze smażonych rodzynek</a:t>
            </a:r>
          </a:p>
        </p:txBody>
      </p:sp>
      <p:pic>
        <p:nvPicPr>
          <p:cNvPr id="4" name="Obraz 3"/>
          <p:cNvPicPr>
            <a:picLocks noChangeAspect="1"/>
          </p:cNvPicPr>
          <p:nvPr/>
        </p:nvPicPr>
        <p:blipFill>
          <a:blip r:embed="rId2"/>
          <a:stretch>
            <a:fillRect/>
          </a:stretch>
        </p:blipFill>
        <p:spPr>
          <a:xfrm>
            <a:off x="3046304" y="3103809"/>
            <a:ext cx="5646936" cy="3612054"/>
          </a:xfrm>
          <a:prstGeom prst="rect">
            <a:avLst/>
          </a:prstGeom>
        </p:spPr>
      </p:pic>
    </p:spTree>
    <p:extLst>
      <p:ext uri="{BB962C8B-B14F-4D97-AF65-F5344CB8AC3E}">
        <p14:creationId xmlns:p14="http://schemas.microsoft.com/office/powerpoint/2010/main" val="2417137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9600" dirty="0"/>
              <a:t>JEDZENIE</a:t>
            </a:r>
          </a:p>
        </p:txBody>
      </p:sp>
      <p:sp>
        <p:nvSpPr>
          <p:cNvPr id="3" name="Symbol zastępczy zawartości 2"/>
          <p:cNvSpPr>
            <a:spLocks noGrp="1"/>
          </p:cNvSpPr>
          <p:nvPr>
            <p:ph idx="1"/>
          </p:nvPr>
        </p:nvSpPr>
        <p:spPr/>
        <p:txBody>
          <a:bodyPr/>
          <a:lstStyle/>
          <a:p>
            <a:r>
              <a:rPr lang="pl-PL" dirty="0" err="1"/>
              <a:t>Christmas</a:t>
            </a:r>
            <a:r>
              <a:rPr lang="pl-PL" dirty="0"/>
              <a:t> </a:t>
            </a:r>
            <a:r>
              <a:rPr lang="pl-PL" dirty="0" err="1"/>
              <a:t>cake</a:t>
            </a:r>
            <a:r>
              <a:rPr lang="pl-PL" dirty="0"/>
              <a:t> to specjalne świąteczne ciasto przygotowywane podobnie jak </a:t>
            </a:r>
            <a:r>
              <a:rPr lang="pl-PL" dirty="0" err="1"/>
              <a:t>christmas</a:t>
            </a:r>
            <a:r>
              <a:rPr lang="pl-PL" dirty="0"/>
              <a:t> pudding, na długo przed świętami. Jak poprzednie desery zrobione jest z ciemnego ciasta z bakaliami, nasączone alkoholem i polane grubą marcepanową masą. Często udekorowane różnymi świątecznymi figurkami.</a:t>
            </a:r>
          </a:p>
        </p:txBody>
      </p:sp>
      <p:pic>
        <p:nvPicPr>
          <p:cNvPr id="4" name="Obraz 3"/>
          <p:cNvPicPr>
            <a:picLocks noChangeAspect="1"/>
          </p:cNvPicPr>
          <p:nvPr/>
        </p:nvPicPr>
        <p:blipFill>
          <a:blip r:embed="rId2"/>
          <a:stretch>
            <a:fillRect/>
          </a:stretch>
        </p:blipFill>
        <p:spPr>
          <a:xfrm>
            <a:off x="3451538" y="3746328"/>
            <a:ext cx="5285166" cy="2973787"/>
          </a:xfrm>
          <a:prstGeom prst="rect">
            <a:avLst/>
          </a:prstGeom>
        </p:spPr>
      </p:pic>
    </p:spTree>
    <p:extLst>
      <p:ext uri="{BB962C8B-B14F-4D97-AF65-F5344CB8AC3E}">
        <p14:creationId xmlns:p14="http://schemas.microsoft.com/office/powerpoint/2010/main" val="3631826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9600" dirty="0"/>
              <a:t>Dziękuje za uwagę</a:t>
            </a:r>
          </a:p>
        </p:txBody>
      </p:sp>
      <p:pic>
        <p:nvPicPr>
          <p:cNvPr id="4" name="Symbol zastępczy zawartości 3"/>
          <p:cNvPicPr>
            <a:picLocks noGrp="1" noChangeAspect="1"/>
          </p:cNvPicPr>
          <p:nvPr>
            <p:ph idx="1"/>
          </p:nvPr>
        </p:nvPicPr>
        <p:blipFill>
          <a:blip r:embed="rId2"/>
          <a:stretch>
            <a:fillRect/>
          </a:stretch>
        </p:blipFill>
        <p:spPr>
          <a:xfrm>
            <a:off x="2401964" y="1607723"/>
            <a:ext cx="7877749" cy="5250277"/>
          </a:xfrm>
          <a:prstGeom prst="rect">
            <a:avLst/>
          </a:prstGeom>
        </p:spPr>
      </p:pic>
    </p:spTree>
    <p:extLst>
      <p:ext uri="{BB962C8B-B14F-4D97-AF65-F5344CB8AC3E}">
        <p14:creationId xmlns:p14="http://schemas.microsoft.com/office/powerpoint/2010/main" val="2585240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9600" dirty="0"/>
              <a:t>ZWYCZAJE</a:t>
            </a:r>
          </a:p>
        </p:txBody>
      </p:sp>
      <p:sp>
        <p:nvSpPr>
          <p:cNvPr id="3" name="Symbol zastępczy zawartości 2"/>
          <p:cNvSpPr>
            <a:spLocks noGrp="1"/>
          </p:cNvSpPr>
          <p:nvPr>
            <p:ph idx="1"/>
          </p:nvPr>
        </p:nvSpPr>
        <p:spPr/>
        <p:txBody>
          <a:bodyPr/>
          <a:lstStyle/>
          <a:p>
            <a:r>
              <a:rPr lang="pl-PL" dirty="0"/>
              <a:t>Święta Bożego Narodzenia w Anglii rozpoczynają się 25 grudnia.</a:t>
            </a:r>
          </a:p>
        </p:txBody>
      </p:sp>
      <p:pic>
        <p:nvPicPr>
          <p:cNvPr id="4" name="Obraz 3"/>
          <p:cNvPicPr>
            <a:picLocks noChangeAspect="1"/>
          </p:cNvPicPr>
          <p:nvPr/>
        </p:nvPicPr>
        <p:blipFill>
          <a:blip r:embed="rId2"/>
          <a:stretch>
            <a:fillRect/>
          </a:stretch>
        </p:blipFill>
        <p:spPr>
          <a:xfrm>
            <a:off x="2176529" y="3018777"/>
            <a:ext cx="7632879" cy="3272299"/>
          </a:xfrm>
          <a:prstGeom prst="rect">
            <a:avLst/>
          </a:prstGeom>
        </p:spPr>
      </p:pic>
    </p:spTree>
    <p:extLst>
      <p:ext uri="{BB962C8B-B14F-4D97-AF65-F5344CB8AC3E}">
        <p14:creationId xmlns:p14="http://schemas.microsoft.com/office/powerpoint/2010/main" val="4163307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9600" dirty="0"/>
              <a:t>zwyczaje</a:t>
            </a:r>
          </a:p>
        </p:txBody>
      </p:sp>
      <p:sp>
        <p:nvSpPr>
          <p:cNvPr id="3" name="Symbol zastępczy zawartości 2"/>
          <p:cNvSpPr>
            <a:spLocks noGrp="1"/>
          </p:cNvSpPr>
          <p:nvPr>
            <p:ph idx="1"/>
          </p:nvPr>
        </p:nvSpPr>
        <p:spPr/>
        <p:txBody>
          <a:bodyPr/>
          <a:lstStyle/>
          <a:p>
            <a:r>
              <a:rPr lang="pl-PL" dirty="0"/>
              <a:t>Brytyjczycy nie dzielą się opłatkiem. To piękna polska i katolicka tradycja. Popularne są za to ,,</a:t>
            </a:r>
            <a:r>
              <a:rPr lang="pl-PL" dirty="0" err="1"/>
              <a:t>Christmas</a:t>
            </a:r>
            <a:r>
              <a:rPr lang="pl-PL" dirty="0"/>
              <a:t> </a:t>
            </a:r>
            <a:r>
              <a:rPr lang="pl-PL" dirty="0" err="1"/>
              <a:t>Crackers</a:t>
            </a:r>
            <a:r>
              <a:rPr lang="pl-PL" dirty="0"/>
              <a:t>”, nie jest to obowiązkowy element na świątecznym stole i nie wiele ma wspólnego z opłatkiem, ale często pojawia się na świątecznych kolacjach.</a:t>
            </a:r>
          </a:p>
        </p:txBody>
      </p:sp>
      <p:pic>
        <p:nvPicPr>
          <p:cNvPr id="4" name="Obraz 3"/>
          <p:cNvPicPr>
            <a:picLocks noChangeAspect="1"/>
          </p:cNvPicPr>
          <p:nvPr/>
        </p:nvPicPr>
        <p:blipFill>
          <a:blip r:embed="rId2"/>
          <a:stretch>
            <a:fillRect/>
          </a:stretch>
        </p:blipFill>
        <p:spPr>
          <a:xfrm>
            <a:off x="3631842" y="3499119"/>
            <a:ext cx="4721985" cy="3147990"/>
          </a:xfrm>
          <a:prstGeom prst="rect">
            <a:avLst/>
          </a:prstGeom>
        </p:spPr>
      </p:pic>
    </p:spTree>
    <p:extLst>
      <p:ext uri="{BB962C8B-B14F-4D97-AF65-F5344CB8AC3E}">
        <p14:creationId xmlns:p14="http://schemas.microsoft.com/office/powerpoint/2010/main" val="2357430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9600" dirty="0"/>
              <a:t>ZWYCZAJE</a:t>
            </a:r>
          </a:p>
        </p:txBody>
      </p:sp>
      <p:sp>
        <p:nvSpPr>
          <p:cNvPr id="3" name="Symbol zastępczy zawartości 2"/>
          <p:cNvSpPr>
            <a:spLocks noGrp="1"/>
          </p:cNvSpPr>
          <p:nvPr>
            <p:ph idx="1"/>
          </p:nvPr>
        </p:nvSpPr>
        <p:spPr/>
        <p:txBody>
          <a:bodyPr/>
          <a:lstStyle/>
          <a:p>
            <a:r>
              <a:rPr lang="pl-PL" dirty="0"/>
              <a:t>Anglicy nie obchodzą Wigilii, ale za to celebrują Dzień Pudełek, czyli tak zwany Boxing Day, który przypada na 26 grudnia. Zwyczaj ten pochodzi ze średniowiecza, kiedy to kościół </a:t>
            </a:r>
            <a:r>
              <a:rPr lang="pl-PL" dirty="0" err="1"/>
              <a:t>rozdwał</a:t>
            </a:r>
            <a:r>
              <a:rPr lang="pl-PL" dirty="0"/>
              <a:t> ludziom biednym pieniądze, pochodzące ze skarbonek.</a:t>
            </a:r>
          </a:p>
        </p:txBody>
      </p:sp>
      <p:pic>
        <p:nvPicPr>
          <p:cNvPr id="4" name="Obraz 3"/>
          <p:cNvPicPr>
            <a:picLocks noChangeAspect="1"/>
          </p:cNvPicPr>
          <p:nvPr/>
        </p:nvPicPr>
        <p:blipFill>
          <a:blip r:embed="rId2"/>
          <a:stretch>
            <a:fillRect/>
          </a:stretch>
        </p:blipFill>
        <p:spPr>
          <a:xfrm>
            <a:off x="3434849" y="3451537"/>
            <a:ext cx="5811979" cy="3259023"/>
          </a:xfrm>
          <a:prstGeom prst="rect">
            <a:avLst/>
          </a:prstGeom>
        </p:spPr>
      </p:pic>
    </p:spTree>
    <p:extLst>
      <p:ext uri="{BB962C8B-B14F-4D97-AF65-F5344CB8AC3E}">
        <p14:creationId xmlns:p14="http://schemas.microsoft.com/office/powerpoint/2010/main" val="512498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9600" dirty="0"/>
              <a:t>TRADYCJE: HALLOWEN</a:t>
            </a:r>
          </a:p>
        </p:txBody>
      </p:sp>
      <p:sp>
        <p:nvSpPr>
          <p:cNvPr id="3" name="Symbol zastępczy zawartości 2"/>
          <p:cNvSpPr>
            <a:spLocks noGrp="1"/>
          </p:cNvSpPr>
          <p:nvPr>
            <p:ph idx="1"/>
          </p:nvPr>
        </p:nvSpPr>
        <p:spPr/>
        <p:txBody>
          <a:bodyPr/>
          <a:lstStyle/>
          <a:p>
            <a:r>
              <a:rPr lang="pl-PL" dirty="0"/>
              <a:t>Nazwa "Halloween" to skrót od "</a:t>
            </a:r>
            <a:r>
              <a:rPr lang="pl-PL" dirty="0" err="1"/>
              <a:t>All</a:t>
            </a:r>
            <a:r>
              <a:rPr lang="pl-PL" dirty="0"/>
              <a:t> </a:t>
            </a:r>
            <a:r>
              <a:rPr lang="pl-PL" dirty="0" err="1"/>
              <a:t>Hallows</a:t>
            </a:r>
            <a:r>
              <a:rPr lang="pl-PL" dirty="0"/>
              <a:t>' </a:t>
            </a:r>
            <a:r>
              <a:rPr lang="pl-PL" dirty="0" err="1"/>
              <a:t>Evening</a:t>
            </a:r>
            <a:r>
              <a:rPr lang="pl-PL" dirty="0"/>
              <a:t>" czyli "Wieczór Wszystkich Świętych". Historycznie Halloween to celtyckie święto </a:t>
            </a:r>
            <a:r>
              <a:rPr lang="pl-PL" dirty="0" err="1"/>
              <a:t>Samhain</a:t>
            </a:r>
            <a:r>
              <a:rPr lang="pl-PL" dirty="0"/>
              <a:t>, obchodzone ostatniego dnia roku. "</a:t>
            </a:r>
            <a:r>
              <a:rPr lang="pl-PL" dirty="0" err="1"/>
              <a:t>Samhain</a:t>
            </a:r>
            <a:r>
              <a:rPr lang="pl-PL" dirty="0"/>
              <a:t>" oznacza z kolei "</a:t>
            </a:r>
            <a:r>
              <a:rPr lang="pl-PL" dirty="0" err="1"/>
              <a:t>sah</a:t>
            </a:r>
            <a:r>
              <a:rPr lang="pl-PL" dirty="0"/>
              <a:t>-wen" czyli "koniec lata".</a:t>
            </a:r>
          </a:p>
          <a:p>
            <a:r>
              <a:rPr lang="pl-PL" dirty="0"/>
              <a:t>Początki Halloween sięgają roku 601, kiedy to za sprawą papieża Grzegorza i irlandzkich misjonarzy rozpoczął się proces wypierania tradycji pogańskich przez chrześcijańskie. Charakterystyczne dla Halloween stroje i maski mają swój początek właśnie w celtyckim święcie. Według tradycji miały one "obłaskawiać duchy". To co widzimy na ulicach podczas dzisiejszego obchodzenia Halloween jest więc pozostałością po starych obrzędach. Podczas święta Halloween dzieci wędrują od drzwi do drzwi i proszą o słodycze "grożąc" psikusem.</a:t>
            </a:r>
          </a:p>
        </p:txBody>
      </p:sp>
    </p:spTree>
    <p:extLst>
      <p:ext uri="{BB962C8B-B14F-4D97-AF65-F5344CB8AC3E}">
        <p14:creationId xmlns:p14="http://schemas.microsoft.com/office/powerpoint/2010/main" val="2558086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7200" dirty="0"/>
              <a:t>Tradycje: </a:t>
            </a:r>
            <a:r>
              <a:rPr lang="pl-PL" sz="7200" dirty="0" err="1"/>
              <a:t>thanksgiving</a:t>
            </a:r>
            <a:endParaRPr lang="pl-PL" sz="7200" dirty="0"/>
          </a:p>
        </p:txBody>
      </p:sp>
      <p:sp>
        <p:nvSpPr>
          <p:cNvPr id="3" name="Symbol zastępczy zawartości 2"/>
          <p:cNvSpPr>
            <a:spLocks noGrp="1"/>
          </p:cNvSpPr>
          <p:nvPr>
            <p:ph idx="1"/>
          </p:nvPr>
        </p:nvSpPr>
        <p:spPr>
          <a:xfrm>
            <a:off x="1251678" y="1874517"/>
            <a:ext cx="10178322" cy="3593591"/>
          </a:xfrm>
        </p:spPr>
        <p:txBody>
          <a:bodyPr/>
          <a:lstStyle/>
          <a:p>
            <a:r>
              <a:rPr lang="pl-PL" dirty="0"/>
              <a:t>Święto Dziękczynienia to jedno z najważniejszych amerykańskich świąt, obchodzone jest w każdy czwarty czwartek listopada. Jest to święto kultywujące więzi rodzinne, a także niezwykła okazja do wyrażania wdzięczności za wszystko co nas dobrego spotkało w życiu.</a:t>
            </a:r>
          </a:p>
        </p:txBody>
      </p:sp>
      <p:pic>
        <p:nvPicPr>
          <p:cNvPr id="4" name="Obraz 3"/>
          <p:cNvPicPr>
            <a:picLocks noChangeAspect="1"/>
          </p:cNvPicPr>
          <p:nvPr/>
        </p:nvPicPr>
        <p:blipFill>
          <a:blip r:embed="rId2"/>
          <a:stretch>
            <a:fillRect/>
          </a:stretch>
        </p:blipFill>
        <p:spPr>
          <a:xfrm>
            <a:off x="2968265" y="3155324"/>
            <a:ext cx="6128579" cy="3192379"/>
          </a:xfrm>
          <a:prstGeom prst="rect">
            <a:avLst/>
          </a:prstGeom>
        </p:spPr>
      </p:pic>
    </p:spTree>
    <p:extLst>
      <p:ext uri="{BB962C8B-B14F-4D97-AF65-F5344CB8AC3E}">
        <p14:creationId xmlns:p14="http://schemas.microsoft.com/office/powerpoint/2010/main" val="2295088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6000" dirty="0"/>
              <a:t>TRADYCJE: St. </a:t>
            </a:r>
            <a:r>
              <a:rPr lang="pl-PL" sz="6000" dirty="0" err="1"/>
              <a:t>Patrick`s</a:t>
            </a:r>
            <a:r>
              <a:rPr lang="pl-PL" sz="6000" dirty="0"/>
              <a:t> Day</a:t>
            </a:r>
          </a:p>
        </p:txBody>
      </p:sp>
      <p:sp>
        <p:nvSpPr>
          <p:cNvPr id="3" name="Symbol zastępczy zawartości 2"/>
          <p:cNvSpPr>
            <a:spLocks noGrp="1"/>
          </p:cNvSpPr>
          <p:nvPr>
            <p:ph idx="1"/>
          </p:nvPr>
        </p:nvSpPr>
        <p:spPr/>
        <p:txBody>
          <a:bodyPr/>
          <a:lstStyle/>
          <a:p>
            <a:r>
              <a:rPr lang="pl-PL" dirty="0"/>
              <a:t>W Irlandii Dzień Świętego Patryka jest dniem wolnym od pracy. Kolor zielony jest symbolem kraju więc mieszkańcy paradują cały dzień poprzebierani. Tego dnia pije się duże ilości </a:t>
            </a:r>
            <a:r>
              <a:rPr lang="pl-PL" dirty="0" err="1"/>
              <a:t>whiskey</a:t>
            </a:r>
            <a:r>
              <a:rPr lang="pl-PL" dirty="0"/>
              <a:t>, oraz legendarnego piwa Guinness. Najbardziej uroczyście obchodzi się to święto w Dublinie, tam odbywa się kilkudniowy festiwal muzyki, tańca i sztuki.</a:t>
            </a:r>
          </a:p>
        </p:txBody>
      </p:sp>
      <p:pic>
        <p:nvPicPr>
          <p:cNvPr id="4" name="Obraz 3"/>
          <p:cNvPicPr>
            <a:picLocks noChangeAspect="1"/>
          </p:cNvPicPr>
          <p:nvPr/>
        </p:nvPicPr>
        <p:blipFill>
          <a:blip r:embed="rId2"/>
          <a:stretch>
            <a:fillRect/>
          </a:stretch>
        </p:blipFill>
        <p:spPr>
          <a:xfrm>
            <a:off x="3477296" y="3753522"/>
            <a:ext cx="4510020" cy="3002385"/>
          </a:xfrm>
          <a:prstGeom prst="rect">
            <a:avLst/>
          </a:prstGeom>
        </p:spPr>
      </p:pic>
    </p:spTree>
    <p:extLst>
      <p:ext uri="{BB962C8B-B14F-4D97-AF65-F5344CB8AC3E}">
        <p14:creationId xmlns:p14="http://schemas.microsoft.com/office/powerpoint/2010/main" val="1674227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9600" dirty="0"/>
              <a:t>JEDZENIE</a:t>
            </a:r>
          </a:p>
        </p:txBody>
      </p:sp>
      <p:sp>
        <p:nvSpPr>
          <p:cNvPr id="3" name="Symbol zastępczy zawartości 2"/>
          <p:cNvSpPr>
            <a:spLocks noGrp="1"/>
          </p:cNvSpPr>
          <p:nvPr>
            <p:ph idx="1"/>
          </p:nvPr>
        </p:nvSpPr>
        <p:spPr/>
        <p:txBody>
          <a:bodyPr/>
          <a:lstStyle/>
          <a:p>
            <a:r>
              <a:rPr lang="pl-PL" dirty="0"/>
              <a:t>Polska Wigilia nie może odbyć się bez karpia, często przygotowywanego w wielu odsłonach, obowiązkowo powinna mieć dwanaście potraw. Natomiast tradycyjny posiłek świąteczny w Wielkiej Brytanii to nadziewany, pieczony indyk.</a:t>
            </a:r>
          </a:p>
        </p:txBody>
      </p:sp>
      <p:pic>
        <p:nvPicPr>
          <p:cNvPr id="4" name="Obraz 3"/>
          <p:cNvPicPr>
            <a:picLocks noChangeAspect="1"/>
          </p:cNvPicPr>
          <p:nvPr/>
        </p:nvPicPr>
        <p:blipFill>
          <a:blip r:embed="rId2"/>
          <a:stretch>
            <a:fillRect/>
          </a:stretch>
        </p:blipFill>
        <p:spPr>
          <a:xfrm>
            <a:off x="3579656" y="3371850"/>
            <a:ext cx="5238750" cy="3486150"/>
          </a:xfrm>
          <a:prstGeom prst="rect">
            <a:avLst/>
          </a:prstGeom>
        </p:spPr>
      </p:pic>
    </p:spTree>
    <p:extLst>
      <p:ext uri="{BB962C8B-B14F-4D97-AF65-F5344CB8AC3E}">
        <p14:creationId xmlns:p14="http://schemas.microsoft.com/office/powerpoint/2010/main" val="2587042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9600" dirty="0"/>
              <a:t>JEDZENIE</a:t>
            </a:r>
          </a:p>
        </p:txBody>
      </p:sp>
      <p:sp>
        <p:nvSpPr>
          <p:cNvPr id="3" name="Symbol zastępczy zawartości 2"/>
          <p:cNvSpPr>
            <a:spLocks noGrp="1"/>
          </p:cNvSpPr>
          <p:nvPr>
            <p:ph idx="1"/>
          </p:nvPr>
        </p:nvSpPr>
        <p:spPr/>
        <p:txBody>
          <a:bodyPr/>
          <a:lstStyle/>
          <a:p>
            <a:r>
              <a:rPr lang="pl-PL" dirty="0"/>
              <a:t>Podobno przygotowanie takiego to nie lada wyzwanie, pieczenie go trwa nawet 5 godzin!</a:t>
            </a:r>
          </a:p>
        </p:txBody>
      </p:sp>
      <p:pic>
        <p:nvPicPr>
          <p:cNvPr id="4" name="Obraz 3"/>
          <p:cNvPicPr>
            <a:picLocks noChangeAspect="1"/>
          </p:cNvPicPr>
          <p:nvPr/>
        </p:nvPicPr>
        <p:blipFill>
          <a:blip r:embed="rId2"/>
          <a:stretch>
            <a:fillRect/>
          </a:stretch>
        </p:blipFill>
        <p:spPr>
          <a:xfrm>
            <a:off x="3039415" y="2874183"/>
            <a:ext cx="5663015" cy="3800821"/>
          </a:xfrm>
          <a:prstGeom prst="rect">
            <a:avLst/>
          </a:prstGeom>
        </p:spPr>
      </p:pic>
    </p:spTree>
    <p:extLst>
      <p:ext uri="{BB962C8B-B14F-4D97-AF65-F5344CB8AC3E}">
        <p14:creationId xmlns:p14="http://schemas.microsoft.com/office/powerpoint/2010/main" val="3195341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TM10001106[[fn=Znaczek]]</Template>
  <TotalTime>23</TotalTime>
  <Words>550</Words>
  <Application>Microsoft Office PowerPoint</Application>
  <PresentationFormat>Panoramiczny</PresentationFormat>
  <Paragraphs>26</Paragraphs>
  <Slides>13</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13</vt:i4>
      </vt:variant>
    </vt:vector>
  </HeadingPairs>
  <TitlesOfParts>
    <vt:vector size="17" baseType="lpstr">
      <vt:lpstr>Arial</vt:lpstr>
      <vt:lpstr>Gill Sans MT</vt:lpstr>
      <vt:lpstr>Impact</vt:lpstr>
      <vt:lpstr>Badge</vt:lpstr>
      <vt:lpstr>Boże narodzenie w krajach anglojęzycznych</vt:lpstr>
      <vt:lpstr>ZWYCZAJE</vt:lpstr>
      <vt:lpstr>zwyczaje</vt:lpstr>
      <vt:lpstr>ZWYCZAJE</vt:lpstr>
      <vt:lpstr>TRADYCJE: HALLOWEN</vt:lpstr>
      <vt:lpstr>Tradycje: thanksgiving</vt:lpstr>
      <vt:lpstr>TRADYCJE: St. Patrick`s Day</vt:lpstr>
      <vt:lpstr>JEDZENIE</vt:lpstr>
      <vt:lpstr>JEDZENIE</vt:lpstr>
      <vt:lpstr>jedzenie</vt:lpstr>
      <vt:lpstr>JEDZENIE</vt:lpstr>
      <vt:lpstr>JEDZENIE</vt:lpstr>
      <vt:lpstr>Dziękuje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Boże narodzenie w krajach anglojęzycznych</dc:title>
  <dc:creator>Nikola</dc:creator>
  <cp:lastModifiedBy>Sylwia Pacułt</cp:lastModifiedBy>
  <cp:revision>3</cp:revision>
  <dcterms:created xsi:type="dcterms:W3CDTF">2020-12-20T11:28:09Z</dcterms:created>
  <dcterms:modified xsi:type="dcterms:W3CDTF">2020-12-20T13:32:36Z</dcterms:modified>
</cp:coreProperties>
</file>