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7E3D2">
              <a:alpha val="5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DF6DA"/>
              </a:solidFill>
              <a:prstDash val="solid"/>
              <a:miter lim="400000"/>
            </a:ln>
          </a:right>
          <a:top>
            <a:ln w="12700" cap="flat">
              <a:solidFill>
                <a:srgbClr val="FDF6DA"/>
              </a:solidFill>
              <a:prstDash val="solid"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C69B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C9D69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F9ED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25400" cap="flat">
              <a:solidFill>
                <a:srgbClr val="C6BB94"/>
              </a:solidFill>
              <a:prstDash val="solid"/>
              <a:miter lim="400000"/>
            </a:ln>
          </a:left>
          <a:right>
            <a:ln w="25400" cap="flat">
              <a:solidFill>
                <a:srgbClr val="C6BB94"/>
              </a:solidFill>
              <a:prstDash val="solid"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solidFill>
                <a:srgbClr val="DBD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4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ia"/>
          <p:cNvSpPr/>
          <p:nvPr/>
        </p:nvSpPr>
        <p:spPr>
          <a:xfrm>
            <a:off x="508000" y="51816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Tekst tytułowy"/>
          <p:cNvSpPr txBox="1">
            <a:spLocks noGrp="1"/>
          </p:cNvSpPr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15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6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154001" y="8763000"/>
            <a:ext cx="342901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Janek Jabłonka"/>
          <p:cNvSpPr txBox="1">
            <a:spLocks noGrp="1"/>
          </p:cNvSpPr>
          <p:nvPr>
            <p:ph type="body" sz="quarter" idx="13"/>
          </p:nvPr>
        </p:nvSpPr>
        <p:spPr>
          <a:xfrm>
            <a:off x="508000" y="5918200"/>
            <a:ext cx="11988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SzTx/>
              <a:buNone/>
              <a:defRPr sz="3000" i="1">
                <a:solidFill>
                  <a:srgbClr val="9D9D9D"/>
                </a:solidFill>
              </a:defRPr>
            </a:lvl1pPr>
          </a:lstStyle>
          <a:p>
            <a:r>
              <a:t>Janek Jabłonka</a:t>
            </a:r>
          </a:p>
        </p:txBody>
      </p:sp>
      <p:sp>
        <p:nvSpPr>
          <p:cNvPr id="106" name="„Wpisz tu cytat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98950"/>
            <a:ext cx="10464800" cy="622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3600"/>
            </a:lvl1pPr>
          </a:lstStyle>
          <a:p>
            <a:r>
              <a:t>„Wpisz tu cytat.” </a:t>
            </a:r>
          </a:p>
        </p:txBody>
      </p:sp>
      <p:sp>
        <p:nvSpPr>
          <p:cNvPr id="10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142761833_2880x1921.jpeg"/>
          <p:cNvSpPr>
            <a:spLocks noGrp="1"/>
          </p:cNvSpPr>
          <p:nvPr>
            <p:ph type="pic" idx="13"/>
          </p:nvPr>
        </p:nvSpPr>
        <p:spPr>
          <a:xfrm>
            <a:off x="-114300" y="0"/>
            <a:ext cx="14622784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oziom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razek"/>
          <p:cNvSpPr>
            <a:spLocks noGrp="1"/>
          </p:cNvSpPr>
          <p:nvPr>
            <p:ph type="pic" idx="13"/>
          </p:nvPr>
        </p:nvSpPr>
        <p:spPr>
          <a:xfrm>
            <a:off x="622300" y="101600"/>
            <a:ext cx="11760200" cy="78401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" name="Tekst tytułowy"/>
          <p:cNvSpPr txBox="1">
            <a:spLocks noGrp="1"/>
          </p:cNvSpPr>
          <p:nvPr>
            <p:ph type="title"/>
          </p:nvPr>
        </p:nvSpPr>
        <p:spPr>
          <a:xfrm>
            <a:off x="508000" y="7099300"/>
            <a:ext cx="11988800" cy="111760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25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508000" y="8267700"/>
            <a:ext cx="119888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— na środ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kst tytułowy"/>
          <p:cNvSpPr txBox="1">
            <a:spLocks noGrp="1"/>
          </p:cNvSpPr>
          <p:nvPr>
            <p:ph type="title"/>
          </p:nvPr>
        </p:nvSpPr>
        <p:spPr>
          <a:xfrm>
            <a:off x="508000" y="3860800"/>
            <a:ext cx="11988800" cy="2032000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iono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razek"/>
          <p:cNvSpPr>
            <a:spLocks noGrp="1"/>
          </p:cNvSpPr>
          <p:nvPr>
            <p:ph type="pic" sz="half" idx="13"/>
          </p:nvPr>
        </p:nvSpPr>
        <p:spPr>
          <a:xfrm>
            <a:off x="6807200" y="596900"/>
            <a:ext cx="5575300" cy="832560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2" name="Tekst tytułowy"/>
          <p:cNvSpPr txBox="1">
            <a:spLocks noGrp="1"/>
          </p:cNvSpPr>
          <p:nvPr>
            <p:ph type="title"/>
          </p:nvPr>
        </p:nvSpPr>
        <p:spPr>
          <a:xfrm>
            <a:off x="508000" y="2400300"/>
            <a:ext cx="5829300" cy="6070600"/>
          </a:xfrm>
          <a:prstGeom prst="rect">
            <a:avLst/>
          </a:prstGeom>
        </p:spPr>
        <p:txBody>
          <a:bodyPr anchor="t"/>
          <a:lstStyle/>
          <a:p>
            <a:r>
              <a:t>Tekst tytułowy</a:t>
            </a:r>
          </a:p>
        </p:txBody>
      </p:sp>
      <p:sp>
        <p:nvSpPr>
          <p:cNvPr id="43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508000" y="1168400"/>
            <a:ext cx="58293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ia"/>
          <p:cNvSpPr/>
          <p:nvPr/>
        </p:nvSpPr>
        <p:spPr>
          <a:xfrm>
            <a:off x="508000" y="25781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Linia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Linia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4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5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ia"/>
          <p:cNvSpPr/>
          <p:nvPr/>
        </p:nvSpPr>
        <p:spPr>
          <a:xfrm>
            <a:off x="508000" y="25781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3" name="Linia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" name="Linia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5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66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Linia"/>
          <p:cNvSpPr/>
          <p:nvPr/>
        </p:nvSpPr>
        <p:spPr>
          <a:xfrm>
            <a:off x="508000" y="25781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Linia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6" name="Linia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7" name="Obrazek"/>
          <p:cNvSpPr>
            <a:spLocks noGrp="1"/>
          </p:cNvSpPr>
          <p:nvPr>
            <p:ph type="pic" sz="half" idx="13"/>
          </p:nvPr>
        </p:nvSpPr>
        <p:spPr>
          <a:xfrm>
            <a:off x="-838200" y="2997200"/>
            <a:ext cx="8286750" cy="5524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8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79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6781800" y="2971800"/>
            <a:ext cx="5727700" cy="5524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1pPr>
            <a:lvl2pPr marL="7366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2pPr>
            <a:lvl3pPr marL="11049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3pPr>
            <a:lvl4pPr marL="14732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4pPr>
            <a:lvl5pPr marL="18415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8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8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Obrazek"/>
          <p:cNvSpPr>
            <a:spLocks noGrp="1"/>
          </p:cNvSpPr>
          <p:nvPr>
            <p:ph type="pic" sz="quarter" idx="13"/>
          </p:nvPr>
        </p:nvSpPr>
        <p:spPr>
          <a:xfrm>
            <a:off x="6642100" y="914400"/>
            <a:ext cx="5727700" cy="382045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Obrazek"/>
          <p:cNvSpPr>
            <a:spLocks noGrp="1"/>
          </p:cNvSpPr>
          <p:nvPr>
            <p:ph type="pic" sz="quarter" idx="14"/>
          </p:nvPr>
        </p:nvSpPr>
        <p:spPr>
          <a:xfrm>
            <a:off x="6654800" y="4851400"/>
            <a:ext cx="5753100" cy="3835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7" name="Obrazek"/>
          <p:cNvSpPr>
            <a:spLocks noGrp="1"/>
          </p:cNvSpPr>
          <p:nvPr>
            <p:ph type="pic" sz="half" idx="15"/>
          </p:nvPr>
        </p:nvSpPr>
        <p:spPr>
          <a:xfrm>
            <a:off x="622300" y="584200"/>
            <a:ext cx="5575300" cy="832560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ia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Linia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508000" y="977900"/>
            <a:ext cx="11988800" cy="77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" name="Tekst tytułowy"/>
          <p:cNvSpPr txBox="1">
            <a:spLocks noGrp="1"/>
          </p:cNvSpPr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6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1pPr>
      <a:lvl2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2pPr>
      <a:lvl3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3pPr>
      <a:lvl4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4pPr>
      <a:lvl5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5pPr>
      <a:lvl6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6pPr>
      <a:lvl7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7pPr>
      <a:lvl8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8pPr>
      <a:lvl9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1pPr>
      <a:lvl2pPr marL="8382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2pPr>
      <a:lvl3pPr marL="12573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3pPr>
      <a:lvl4pPr marL="16764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4pPr>
      <a:lvl5pPr marL="20955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5pPr>
      <a:lvl6pPr marL="25146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6pPr>
      <a:lvl7pPr marL="29337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7pPr>
      <a:lvl8pPr marL="33528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8pPr>
      <a:lvl9pPr marL="37719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tif"/><Relationship Id="rId4" Type="http://schemas.openxmlformats.org/officeDocument/2006/relationships/image" Target="../media/image9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tif"/><Relationship Id="rId4" Type="http://schemas.openxmlformats.org/officeDocument/2006/relationships/image" Target="../media/image13.t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Boże narodzenie w najróżniejszych krajach świata"/>
          <p:cNvSpPr txBox="1">
            <a:spLocks noGrp="1"/>
          </p:cNvSpPr>
          <p:nvPr>
            <p:ph type="ctrTitle"/>
          </p:nvPr>
        </p:nvSpPr>
        <p:spPr>
          <a:xfrm>
            <a:off x="673100" y="2159000"/>
            <a:ext cx="11988800" cy="2032000"/>
          </a:xfrm>
          <a:prstGeom prst="rect">
            <a:avLst/>
          </a:prstGeom>
        </p:spPr>
        <p:txBody>
          <a:bodyPr/>
          <a:lstStyle>
            <a:lvl1pPr defTabSz="519937">
              <a:defRPr sz="5696"/>
            </a:lvl1pPr>
          </a:lstStyle>
          <a:p>
            <a:r>
              <a:t>           Boże narodzenie w najróżniejszych krajach świata</a:t>
            </a:r>
          </a:p>
        </p:txBody>
      </p:sp>
      <p:sp>
        <p:nvSpPr>
          <p:cNvPr id="132" name="Treść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Boże Narodzenie w Australi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Boże Narodzenie w Australii</a:t>
            </a:r>
          </a:p>
        </p:txBody>
      </p:sp>
      <p:sp>
        <p:nvSpPr>
          <p:cNvPr id="176" name="Zwyczaj &quot;Carols by Candellight&quot; pochodzi właśnie z Australii. W wigilijny wieczór gromadzą się w parkach i na ulicach znajomi i całe rodziny wspólnie śpiewając kolędy przy blasku świec.…"/>
          <p:cNvSpPr txBox="1"/>
          <p:nvPr/>
        </p:nvSpPr>
        <p:spPr>
          <a:xfrm>
            <a:off x="771451" y="2667000"/>
            <a:ext cx="11172708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95835" indent="-295835" algn="l" defTabSz="457200">
              <a:buClr>
                <a:srgbClr val="BEBEBE"/>
              </a:buClr>
              <a:buSzPct val="125000"/>
              <a:buChar char="•"/>
              <a:defRPr sz="2400">
                <a:solidFill>
                  <a:srgbClr val="797979"/>
                </a:solidFill>
              </a:defRPr>
            </a:pPr>
            <a:r>
              <a:t> Zwyczaj "Carols by Candellight" pochodzi właśnie z Australii. W wigilijny wieczór gromadzą się w parkach i na ulicach znajomi i całe rodziny wspólnie śpiewając kolędy przy blasku świec. </a:t>
            </a:r>
          </a:p>
          <a:p>
            <a:pPr marL="295835" indent="-295835" algn="l" defTabSz="457200">
              <a:buClr>
                <a:srgbClr val="BEBEBE"/>
              </a:buClr>
              <a:buSzPct val="125000"/>
              <a:buChar char="•"/>
              <a:defRPr sz="2400">
                <a:solidFill>
                  <a:srgbClr val="797979"/>
                </a:solidFill>
              </a:defRPr>
            </a:pPr>
            <a:endParaRPr/>
          </a:p>
          <a:p>
            <a:pPr marL="295835" indent="-295835" algn="l" defTabSz="457200">
              <a:buClr>
                <a:srgbClr val="BEBEBE"/>
              </a:buClr>
              <a:buSzPct val="125000"/>
              <a:buChar char="•"/>
              <a:defRPr sz="2400">
                <a:solidFill>
                  <a:srgbClr val="797979"/>
                </a:solidFill>
              </a:defRPr>
            </a:pPr>
            <a:r>
              <a:t> Kolędy dominują też w telewizji i radio - chętnie wyśpiewują je najpopularniejsi australijscy artyści.</a:t>
            </a:r>
          </a:p>
        </p:txBody>
      </p:sp>
      <p:pic>
        <p:nvPicPr>
          <p:cNvPr id="177" name="boze-narodzenie-poza-domem-gdzie_242675.jpg" descr="boze-narodzenie-poza-domem-gdzie_2426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724" y="4874729"/>
            <a:ext cx="5744009" cy="3848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Boże Narodzenie w Australi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Boże Narodzenie w Australii</a:t>
            </a:r>
          </a:p>
        </p:txBody>
      </p:sp>
      <p:sp>
        <p:nvSpPr>
          <p:cNvPr id="180" name="W stolicy państwa odbywa się ogromne bożonarodzeniowe widowisko, a w większości miast i miasteczek organizowane są lokalne festiwale i parady. Urządzane są także pokazy fajerwerków.…"/>
          <p:cNvSpPr txBox="1"/>
          <p:nvPr/>
        </p:nvSpPr>
        <p:spPr>
          <a:xfrm>
            <a:off x="916046" y="2578099"/>
            <a:ext cx="11172708" cy="401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95835" indent="-295835" algn="l" defTabSz="457200">
              <a:buClr>
                <a:srgbClr val="BEBEBE"/>
              </a:buClr>
              <a:buSzPct val="125000"/>
              <a:buChar char="•"/>
              <a:defRPr sz="2400">
                <a:solidFill>
                  <a:srgbClr val="797979"/>
                </a:solidFill>
              </a:defRPr>
            </a:pPr>
            <a:r>
              <a:t> W stolicy państwa odbywa się ogromne bożonarodzeniowe widowisko, a w większości miast i miasteczek organizowane są lokalne festiwale i parady. Urządzane są także pokazy fajerwerków. </a:t>
            </a:r>
          </a:p>
          <a:p>
            <a:pPr marL="295835" indent="-295835" algn="l" defTabSz="457200">
              <a:buClr>
                <a:srgbClr val="BEBEBE"/>
              </a:buClr>
              <a:buSzPct val="125000"/>
              <a:buChar char="•"/>
              <a:defRPr sz="2400">
                <a:solidFill>
                  <a:srgbClr val="797979"/>
                </a:solidFill>
              </a:defRPr>
            </a:pPr>
            <a:endParaRPr/>
          </a:p>
          <a:p>
            <a:pPr marL="295835" indent="-295835" algn="l" defTabSz="457200">
              <a:buClr>
                <a:srgbClr val="BEBEBE"/>
              </a:buClr>
              <a:buSzPct val="125000"/>
              <a:buChar char="•"/>
              <a:defRPr sz="2400">
                <a:solidFill>
                  <a:srgbClr val="797979"/>
                </a:solidFill>
              </a:defRPr>
            </a:pPr>
            <a:r>
              <a:t>Nie spożywa się tu specjalnej wieczerzy wigilijnej, najpopularniejszy jest uroczysty świąteczny obiad. Typowe świąteczne menu obejmuje potrawy z grilla, owoce morza i sałatki.  </a:t>
            </a:r>
          </a:p>
          <a:p>
            <a:pPr marL="295835" indent="-295835" algn="l" defTabSz="457200">
              <a:buClr>
                <a:srgbClr val="BEBEBE"/>
              </a:buClr>
              <a:buSzPct val="125000"/>
              <a:buChar char="•"/>
              <a:defRPr sz="2400">
                <a:solidFill>
                  <a:srgbClr val="797979"/>
                </a:solidFill>
              </a:defRPr>
            </a:pPr>
            <a:endParaRPr/>
          </a:p>
          <a:p>
            <a:pPr marL="295835" indent="-295835" algn="l" defTabSz="457200">
              <a:buClr>
                <a:srgbClr val="BEBEBE"/>
              </a:buClr>
              <a:buSzPct val="125000"/>
              <a:buChar char="•"/>
              <a:defRPr sz="2400">
                <a:solidFill>
                  <a:srgbClr val="797979"/>
                </a:solidFill>
              </a:defRPr>
            </a:pPr>
            <a:r>
              <a:t>W Boxing Day wielu ludzi odwiedza przyjaciół i grilluje na plaży. Słynny wyścig jachtów z Sydney do Hobart w Tasmanii odbywa się właśnie 26 grudnia.</a:t>
            </a:r>
          </a:p>
        </p:txBody>
      </p:sp>
      <p:pic>
        <p:nvPicPr>
          <p:cNvPr id="181" name="4d9a9be7c178bc114041f3b50d1292d3.jpeg" descr="4d9a9be7c178bc114041f3b50d1292d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601" y="6358369"/>
            <a:ext cx="3946075" cy="2700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9575ddd9-5d43-4504-8110-e304ea05eb10_x365.jpg" descr="9575ddd9-5d43-4504-8110-e304ea05eb10_x36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649" y="6358369"/>
            <a:ext cx="3285524" cy="2700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że narodzenie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t>Boże narodzenie  </a:t>
            </a:r>
          </a:p>
          <a:p>
            <a:pPr algn="ctr"/>
            <a:r>
              <a:t>w  Wielkiej Brytanii </a:t>
            </a:r>
          </a:p>
        </p:txBody>
      </p:sp>
      <p:sp>
        <p:nvSpPr>
          <p:cNvPr id="135" name="W Wielkiej Brytanii Boże Narodzenie jest obchodzone dzień później niż w Polsce (25 grudnia)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sz="2600"/>
            </a:pPr>
            <a:r>
              <a:t>W Wielkiej Brytanii Boże Narodzenie jest obchodzone dzień później niż w Polsce (25 grudnia) </a:t>
            </a:r>
          </a:p>
          <a:p>
            <a:pPr marL="332814" indent="-332814">
              <a:spcBef>
                <a:spcPts val="4200"/>
              </a:spcBef>
              <a:buSzPct val="30000"/>
              <a:buBlip>
                <a:blip r:embed="rId2"/>
              </a:buBlip>
              <a:defRPr sz="2600"/>
            </a:pPr>
            <a:r>
              <a:t>Otwieranie prezentów trwa cały dzień. Prezenty zostawione przez Mikołaja są bardzo celebrowane. Każdy prezent jest otwierany indywidualnie, wszyscy zgromadzeni wydają głośne „och” i „ach”, a po otwarciu kilku prezentów następuje przerwa na herbatę.</a:t>
            </a:r>
          </a:p>
        </p:txBody>
      </p:sp>
      <p:pic>
        <p:nvPicPr>
          <p:cNvPr id="136" name="boze narodzenie.jpg" descr="boze narodzeni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14" y="3179762"/>
            <a:ext cx="5990972" cy="4493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rochę o Wielkiej Brytani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Trochę o Wielkiej Brytanii</a:t>
            </a:r>
          </a:p>
        </p:txBody>
      </p:sp>
      <p:sp>
        <p:nvSpPr>
          <p:cNvPr id="139" name="Słowo Christmas pochodzi od staroangielskich słów Mass of Christ czyli Msza Chrystusowa. Święto Bożego Narodzenia na Wyspach obchodzi się od wczesnego średniowiecza i tu, podobnie jak w innych państwach, przejęto zwyczaje i obrzędy od wcześniejszych kultur, nadając im chrześcijańskie treści."/>
          <p:cNvSpPr txBox="1">
            <a:spLocks noGrp="1"/>
          </p:cNvSpPr>
          <p:nvPr>
            <p:ph type="body" idx="1"/>
          </p:nvPr>
        </p:nvSpPr>
        <p:spPr>
          <a:xfrm>
            <a:off x="419100" y="952500"/>
            <a:ext cx="11988800" cy="5727700"/>
          </a:xfrm>
          <a:prstGeom prst="rect">
            <a:avLst/>
          </a:prstGeom>
        </p:spPr>
        <p:txBody>
          <a:bodyPr/>
          <a:lstStyle>
            <a:lvl1pPr marL="332814" indent="-332814">
              <a:buBlip>
                <a:blip r:embed="rId2"/>
              </a:buBlip>
              <a:defRPr sz="2700"/>
            </a:lvl1pPr>
          </a:lstStyle>
          <a:p>
            <a:r>
              <a:t>Słowo Christmas pochodzi od staroangielskich słów Mass of Christ czyli Msza Chrystusowa. Święto Bożego Narodzenia na Wyspach obchodzi się od wczesnego średniowiecza i tu, podobnie jak w innych państwach, przejęto zwyczaje i obrzędy od wcześniejszych kultur, nadając im chrześcijańskie treści. </a:t>
            </a:r>
          </a:p>
        </p:txBody>
      </p:sp>
      <p:pic>
        <p:nvPicPr>
          <p:cNvPr id="140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600" y="5314950"/>
            <a:ext cx="5882190" cy="3161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5314950"/>
            <a:ext cx="5615334" cy="3161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otrawy w wielkiej Brytanii…"/>
          <p:cNvSpPr txBox="1">
            <a:spLocks noGrp="1"/>
          </p:cNvSpPr>
          <p:nvPr>
            <p:ph type="title"/>
          </p:nvPr>
        </p:nvSpPr>
        <p:spPr>
          <a:xfrm>
            <a:off x="290559" y="836637"/>
            <a:ext cx="11758911" cy="8080326"/>
          </a:xfrm>
          <a:prstGeom prst="rect">
            <a:avLst/>
          </a:prstGeom>
        </p:spPr>
        <p:txBody>
          <a:bodyPr/>
          <a:lstStyle/>
          <a:p>
            <a:r>
              <a:t>Potrawy w wielkiej Brytanii </a:t>
            </a:r>
          </a:p>
          <a:p>
            <a:endParaRPr/>
          </a:p>
          <a:p>
            <a:pPr>
              <a:lnSpc>
                <a:spcPct val="100000"/>
              </a:lnSpc>
              <a:spcBef>
                <a:spcPts val="3200"/>
              </a:spcBef>
              <a:defRPr sz="3000" cap="none">
                <a:latin typeface="+mn-lt"/>
                <a:ea typeface="+mn-ea"/>
                <a:cs typeface="+mn-cs"/>
                <a:sym typeface="Gill Sans"/>
              </a:defRPr>
            </a:pPr>
            <a:r>
              <a:t>        Pieczony indyk                                          Christmas pudding</a:t>
            </a:r>
          </a:p>
          <a:p>
            <a:r>
              <a:t>                    </a:t>
            </a:r>
          </a:p>
          <a:p>
            <a:pPr>
              <a:lnSpc>
                <a:spcPct val="100000"/>
              </a:lnSpc>
              <a:spcBef>
                <a:spcPts val="4200"/>
              </a:spcBef>
              <a:defRPr sz="2600" cap="none">
                <a:latin typeface="+mn-lt"/>
                <a:ea typeface="+mn-ea"/>
                <a:cs typeface="+mn-cs"/>
                <a:sym typeface="Gill Sans"/>
              </a:defRPr>
            </a:pPr>
            <a:r>
              <a:t>      In blankets - parówki w cieście.                                Trifle - warstwowy deser                    </a:t>
            </a:r>
          </a:p>
          <a:p>
            <a:r>
              <a:t>                       </a:t>
            </a:r>
          </a:p>
        </p:txBody>
      </p:sp>
      <p:pic>
        <p:nvPicPr>
          <p:cNvPr id="14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59" y="836637"/>
            <a:ext cx="2783134" cy="1888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59" y="836637"/>
            <a:ext cx="2758169" cy="2124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59" y="836637"/>
            <a:ext cx="2786031" cy="1908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59" y="836637"/>
            <a:ext cx="2933750" cy="20348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Jak wygląda Boże narodzenie w chinach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Jak wygląda Boże narodzenie w chinach?</a:t>
            </a:r>
          </a:p>
        </p:txBody>
      </p:sp>
      <p:sp>
        <p:nvSpPr>
          <p:cNvPr id="150" name="Choć może być to dla wielu zaskoczeniem to święta Bożego Narodzenia obchodzone są także w Chinach.  W Chinach, gdzie chrześcijanie stanowią zdecydowaną mniejszość, święta nie mają charakteru duchowego, ale komercyjny i rozrywkowy. Odwiedzając Państwo Środka nie spotkamy się zatem z jasełkami, szopkami czy pasterką, ale choinki, bombki i szał świątecznych zakupów towarzyszyć będą nam na każdym kroku - szczególnie w galeriach handlowych odnotowujących w tym okresie najwyższe obroty."/>
          <p:cNvSpPr txBox="1">
            <a:spLocks noGrp="1"/>
          </p:cNvSpPr>
          <p:nvPr>
            <p:ph type="body" idx="1"/>
          </p:nvPr>
        </p:nvSpPr>
        <p:spPr>
          <a:xfrm>
            <a:off x="508000" y="2011813"/>
            <a:ext cx="11447711" cy="4635300"/>
          </a:xfrm>
          <a:prstGeom prst="rect">
            <a:avLst/>
          </a:prstGeom>
        </p:spPr>
        <p:txBody>
          <a:bodyPr/>
          <a:lstStyle>
            <a:lvl1pPr marL="283508" indent="-283508">
              <a:buBlip>
                <a:blip r:embed="rId2"/>
              </a:buBlip>
              <a:defRPr sz="2300"/>
            </a:lvl1pPr>
          </a:lstStyle>
          <a:p>
            <a:r>
              <a:t>Choć może być to dla wielu zaskoczeniem to święta Bożego Narodzenia obchodzone są także w Chinach.  W Chinach, gdzie chrześcijanie stanowią zdecydowaną mniejszość, święta nie mają charakteru duchowego, ale komercyjny i rozrywkowy. Odwiedzając Państwo Środka nie spotkamy się zatem z jasełkami, szopkami czy pasterką, ale choinki, bombki i szał świątecznych zakupów towarzyszyć będą nam na każdym kroku - szczególnie w galeriach handlowych odnotowujących w tym okresie najwyższe obroty.</a:t>
            </a:r>
          </a:p>
        </p:txBody>
      </p:sp>
      <p:pic>
        <p:nvPicPr>
          <p:cNvPr id="151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755" y="5508623"/>
            <a:ext cx="5463962" cy="34149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Boże narodzenie w chinach"/>
          <p:cNvSpPr txBox="1">
            <a:spLocks noGrp="1"/>
          </p:cNvSpPr>
          <p:nvPr>
            <p:ph type="title"/>
          </p:nvPr>
        </p:nvSpPr>
        <p:spPr>
          <a:xfrm>
            <a:off x="225218" y="596900"/>
            <a:ext cx="12554364" cy="1905000"/>
          </a:xfrm>
          <a:prstGeom prst="rect">
            <a:avLst/>
          </a:prstGeom>
        </p:spPr>
        <p:txBody>
          <a:bodyPr/>
          <a:lstStyle/>
          <a:p>
            <a:r>
              <a:t>Boże narodzenie w chinach</a:t>
            </a:r>
          </a:p>
        </p:txBody>
      </p:sp>
      <p:sp>
        <p:nvSpPr>
          <p:cNvPr id="154" name="Chińczykom spodobał się obyczaj dawania sobie prezentów z tej okazji. Dzieci wywieszają muślinowe pończochy, aby obdarował je Shengdan Laoren (odpowiednik naszego św. Mikołaja).…"/>
          <p:cNvSpPr txBox="1">
            <a:spLocks noGrp="1"/>
          </p:cNvSpPr>
          <p:nvPr>
            <p:ph type="body" idx="1"/>
          </p:nvPr>
        </p:nvSpPr>
        <p:spPr>
          <a:xfrm>
            <a:off x="508000" y="2093528"/>
            <a:ext cx="11988800" cy="4676038"/>
          </a:xfrm>
          <a:prstGeom prst="rect">
            <a:avLst/>
          </a:prstGeom>
        </p:spPr>
        <p:txBody>
          <a:bodyPr/>
          <a:lstStyle/>
          <a:p>
            <a:pPr marL="419099" indent="-419099">
              <a:buBlip>
                <a:blip r:embed="rId2"/>
              </a:buBlip>
              <a:defRPr sz="2400"/>
            </a:pPr>
            <a:r>
              <a:t>Chińczykom spodobał się obyczaj dawania sobie prezentów z tej okazji. Dzieci wywieszają muślinowe pończochy, aby obdarował je Shengdan Laoren (odpowiednik naszego św. Mikołaja). </a:t>
            </a:r>
          </a:p>
          <a:p>
            <a:pPr marL="342899" indent="-342899">
              <a:buBlip>
                <a:blip r:embed="rId2"/>
              </a:buBlip>
              <a:defRPr sz="2400"/>
            </a:pPr>
            <a:r>
              <a:t>Jest choinka, są prezenty, w sklepach, centrach handlowych, czy na ulicach jest odczuwalna atmosfera świąteczna. W Chinach jednak ten okres jest bardziej rozrywkowy, niż religijny. </a:t>
            </a:r>
          </a:p>
          <a:p>
            <a:pPr marL="342899" indent="-342899">
              <a:buBlip>
                <a:blip r:embed="rId2"/>
              </a:buBlip>
              <a:defRPr sz="2400"/>
            </a:pPr>
            <a:r>
              <a:t>Chińczycy spotykają się na kolacji świątecznej w restauracji, a później oddają się standardowym rozrywkom typu karaoke czy nawet imprezom w klubach. </a:t>
            </a:r>
          </a:p>
        </p:txBody>
      </p:sp>
      <p:pic>
        <p:nvPicPr>
          <p:cNvPr id="15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0" y="6432550"/>
            <a:ext cx="3678288" cy="2452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256" y="6484046"/>
            <a:ext cx="3678288" cy="234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400" y="6394995"/>
            <a:ext cx="3369734" cy="2527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Boże Narodzenie w Republice południowej afryk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572516">
              <a:defRPr sz="6272"/>
            </a:lvl1pPr>
          </a:lstStyle>
          <a:p>
            <a:r>
              <a:t>Boże Narodzenie w Republice południowej afryki</a:t>
            </a:r>
          </a:p>
        </p:txBody>
      </p:sp>
      <p:sp>
        <p:nvSpPr>
          <p:cNvPr id="160" name="Na czas Bożego Narodzenia w Republice Południowej Afryki przypada okres letnich wakacji. W grudniu lato przynosi piękne słoneczne dni, które stanowią zaproszenie na plaże. Okres wakacyjny osiąga podczas Świąt swój szczyt.…"/>
          <p:cNvSpPr txBox="1"/>
          <p:nvPr/>
        </p:nvSpPr>
        <p:spPr>
          <a:xfrm>
            <a:off x="741080" y="2667000"/>
            <a:ext cx="11172709" cy="330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95835" indent="-295835" algn="l" defTabSz="457200">
              <a:buClr>
                <a:srgbClr val="BEBEBE"/>
              </a:buClr>
              <a:buSzPct val="125000"/>
              <a:buChar char="•"/>
              <a:defRPr sz="2400">
                <a:solidFill>
                  <a:srgbClr val="797979"/>
                </a:solidFill>
              </a:defRPr>
            </a:pPr>
            <a:r>
              <a:t>Na czas Bożego Narodzenia w Republice Południowej Afryki przypada okres letnich wakacji. W grudniu lato przynosi piękne słoneczne dni, które stanowią zaproszenie na plaże. Okres wakacyjny osiąga podczas Świąt swój szczyt.</a:t>
            </a:r>
          </a:p>
          <a:p>
            <a:pPr marL="295835" indent="-295835" algn="l" defTabSz="457200">
              <a:buClr>
                <a:srgbClr val="BEBEBE"/>
              </a:buClr>
              <a:buSzPct val="125000"/>
              <a:buChar char="•"/>
              <a:defRPr sz="2400">
                <a:solidFill>
                  <a:srgbClr val="797979"/>
                </a:solidFill>
              </a:defRPr>
            </a:pPr>
            <a:endParaRPr/>
          </a:p>
          <a:p>
            <a:pPr marL="295835" indent="-295835" algn="l" defTabSz="457200">
              <a:buClr>
                <a:srgbClr val="BEBEBE"/>
              </a:buClr>
              <a:buSzPct val="125000"/>
              <a:buChar char="•"/>
              <a:defRPr sz="2400">
                <a:solidFill>
                  <a:srgbClr val="797979"/>
                </a:solidFill>
              </a:defRPr>
            </a:pPr>
            <a:r>
              <a:t>W miastach i miasteczkach w Wigilię rozlega się donośny głos kolędników. Mają miejsce „Carols by Candlelight" (ang. Kolędy przy świeczkach), tj. koncerty kolędowe, poza tym odbywają się rozmaite programy rozrywkowe. Główne nabożeństwa mają miejsce rankiem w Boże Narodzenie. </a:t>
            </a:r>
          </a:p>
        </p:txBody>
      </p:sp>
      <p:pic>
        <p:nvPicPr>
          <p:cNvPr id="161" name="109605_342794053_a15f6a974c_34.jpg.webp" descr="109605_342794053_a15f6a974c_34.jpg.webp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450666" y="5731065"/>
            <a:ext cx="4402668" cy="330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xmas.jpg" descr="xm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12" y="5941242"/>
            <a:ext cx="6088403" cy="28816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Boże Narodzenie w Republice południowej afryk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572516">
              <a:defRPr sz="6272"/>
            </a:lvl1pPr>
          </a:lstStyle>
          <a:p>
            <a:r>
              <a:t>Boże Narodzenie w Republice południowej afryki</a:t>
            </a:r>
          </a:p>
        </p:txBody>
      </p:sp>
      <p:sp>
        <p:nvSpPr>
          <p:cNvPr id="165" name="Domy są ozdabiane sosnowymi gałęziami i niemal wszyscy w kącie salonu ustawiają choinki. W Wigilię Bożego Narodzenia, przed snem, dzieci mogą również zawiesić pończochy na prezenty od św. Mikołaja.…"/>
          <p:cNvSpPr txBox="1"/>
          <p:nvPr/>
        </p:nvSpPr>
        <p:spPr>
          <a:xfrm>
            <a:off x="613711" y="3429650"/>
            <a:ext cx="6566434" cy="543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95835" indent="-295835" algn="l" defTabSz="457200">
              <a:buClr>
                <a:srgbClr val="BEBEBE"/>
              </a:buClr>
              <a:buSzPct val="125000"/>
              <a:buChar char="•"/>
              <a:defRPr sz="2400">
                <a:solidFill>
                  <a:srgbClr val="797979"/>
                </a:solidFill>
              </a:defRPr>
            </a:pPr>
            <a:r>
              <a:t>Domy są ozdabiane sosnowymi gałęziami i niemal wszyscy w kącie salonu ustawiają choinki. W Wigilię Bożego Narodzenia, przed snem, dzieci mogą również zawiesić pończochy na prezenty od św. Mikołaja.</a:t>
            </a:r>
          </a:p>
          <a:p>
            <a:pPr marL="295835" indent="-295835" algn="l" defTabSz="457200">
              <a:buClr>
                <a:srgbClr val="BEBEBE"/>
              </a:buClr>
              <a:buSzPct val="125000"/>
              <a:buChar char="•"/>
              <a:defRPr sz="2400">
                <a:solidFill>
                  <a:srgbClr val="797979"/>
                </a:solidFill>
              </a:defRPr>
            </a:pPr>
            <a:endParaRPr/>
          </a:p>
          <a:p>
            <a:pPr marL="295835" indent="-295835" algn="l" defTabSz="457200">
              <a:buClr>
                <a:srgbClr val="BEBEBE"/>
              </a:buClr>
              <a:buSzPct val="125000"/>
              <a:buChar char="•"/>
              <a:defRPr sz="2400">
                <a:solidFill>
                  <a:srgbClr val="797979"/>
                </a:solidFill>
              </a:defRPr>
            </a:pPr>
            <a:r>
              <a:t>Wielu ludzi organizuje świąteczny obiad na świeżym powietrzu. Wśród tradycyjnych potraw są: indyk, pieczeń wołowa, babeczki mince pie, żółty ryż z rodzynkami, warzywa, pudding śliwkowy, krakersy. </a:t>
            </a:r>
          </a:p>
          <a:p>
            <a:pPr marL="295835" indent="-295835" algn="l" defTabSz="457200">
              <a:buClr>
                <a:srgbClr val="BEBEBE"/>
              </a:buClr>
              <a:buSzPct val="125000"/>
              <a:buChar char="•"/>
              <a:defRPr sz="2400">
                <a:solidFill>
                  <a:srgbClr val="797979"/>
                </a:solidFill>
              </a:defRPr>
            </a:pPr>
            <a:endParaRPr/>
          </a:p>
          <a:p>
            <a:pPr marL="295835" indent="-295835" algn="l" defTabSz="457200">
              <a:buClr>
                <a:srgbClr val="BEBEBE"/>
              </a:buClr>
              <a:buSzPct val="125000"/>
              <a:buChar char="•"/>
              <a:defRPr sz="2400">
                <a:solidFill>
                  <a:srgbClr val="797979"/>
                </a:solidFill>
              </a:defRPr>
            </a:pPr>
            <a:r>
              <a:t>Po południu rodziny wychodzą na spacery po mieście lub nad ocean.</a:t>
            </a:r>
          </a:p>
        </p:txBody>
      </p:sp>
      <p:sp>
        <p:nvSpPr>
          <p:cNvPr id="166" name="Tekst"/>
          <p:cNvSpPr txBox="1"/>
          <p:nvPr/>
        </p:nvSpPr>
        <p:spPr>
          <a:xfrm>
            <a:off x="1189193" y="6824568"/>
            <a:ext cx="127001" cy="705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44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457200">
              <a:defRPr sz="144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67" name="unnamed.jpg" descr="unnam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902" y="6266338"/>
            <a:ext cx="4168196" cy="2792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RPA-BN1.jpg" descr="RPA-B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817" y="2709662"/>
            <a:ext cx="2573599" cy="3431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Boże Narodzenie w Australi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Boże Narodzenie w Australii</a:t>
            </a:r>
          </a:p>
        </p:txBody>
      </p:sp>
      <p:sp>
        <p:nvSpPr>
          <p:cNvPr id="171" name="W Australii, Święta Bożego Narodzenia przypadają na środek wakacji. Dzieci nie chodzą do szkoły od połowy grudnia do początku lutego. Wielu ludzi więc spędza swój urlop w czasie Gwiazdki.…"/>
          <p:cNvSpPr txBox="1"/>
          <p:nvPr/>
        </p:nvSpPr>
        <p:spPr>
          <a:xfrm>
            <a:off x="916046" y="2666999"/>
            <a:ext cx="11172708" cy="36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95835" indent="-295835" algn="l" defTabSz="457200">
              <a:buClr>
                <a:srgbClr val="BEBEBE"/>
              </a:buClr>
              <a:buSzPct val="125000"/>
              <a:buChar char="•"/>
              <a:defRPr sz="2400">
                <a:solidFill>
                  <a:srgbClr val="797979"/>
                </a:solidFill>
              </a:defRPr>
            </a:pPr>
            <a:r>
              <a:t>W Australii, Święta Bożego Narodzenia przypadają na środek wakacji. Dzieci nie chodzą do szkoły od połowy grudnia do początku lutego. Wielu ludzi więc spędza swój urlop w czasie Gwiazdki.  </a:t>
            </a:r>
          </a:p>
          <a:p>
            <a:pPr marL="295835" indent="-295835" algn="l" defTabSz="457200">
              <a:buClr>
                <a:srgbClr val="BEBEBE"/>
              </a:buClr>
              <a:buSzPct val="125000"/>
              <a:buChar char="•"/>
              <a:defRPr sz="2400">
                <a:solidFill>
                  <a:srgbClr val="797979"/>
                </a:solidFill>
              </a:defRPr>
            </a:pPr>
            <a:endParaRPr/>
          </a:p>
          <a:p>
            <a:pPr marL="295835" indent="-295835" algn="l" defTabSz="457200">
              <a:buClr>
                <a:srgbClr val="BEBEBE"/>
              </a:buClr>
              <a:buSzPct val="125000"/>
              <a:buChar char="•"/>
              <a:defRPr sz="2400">
                <a:solidFill>
                  <a:srgbClr val="797979"/>
                </a:solidFill>
              </a:defRPr>
            </a:pPr>
            <a:r>
              <a:t>Z okazji Świąt Australijczycy wieszają wieńce na drzwiach i śpiewają kolędy na ulicach Ozdabiają swoje domy i ogrody choinkami i różnymi iluminacjami. Sąsiedzi czasami trochę konkurują w zakresie dekoracji i odwiedzają się wzajemnie oglądając swoje dzieła. Domy przystraja się też gałęziami Christmas bush, tj. australijskiego krzewu z drobnymi czerwonymi kwiatkami.</a:t>
            </a:r>
          </a:p>
        </p:txBody>
      </p:sp>
      <p:pic>
        <p:nvPicPr>
          <p:cNvPr id="172" name="swieta-bozego-narodzenia-w-cieplym-kraju7.jpg" descr="swieta-bozego-narodzenia-w-cieplym-kraju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32" y="6081794"/>
            <a:ext cx="4048517" cy="3037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le-kosztuje-wyjazd-na-swieta-na-narty-i-do-cieplych-krajow.jpg" descr="ile-kosztuje-wyjazd-na-swieta-na-narty-i-do-cieplych-krajo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796" y="6081794"/>
            <a:ext cx="5391277" cy="3037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3">
  <a:themeElements>
    <a:clrScheme name="New_Template3">
      <a:dk1>
        <a:srgbClr val="606060"/>
      </a:dk1>
      <a:lt1>
        <a:srgbClr val="006060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3">
  <a:themeElements>
    <a:clrScheme name="New_Template3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720</Words>
  <Application>Microsoft Office PowerPoint</Application>
  <PresentationFormat>Niestandardowy</PresentationFormat>
  <Paragraphs>43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7" baseType="lpstr">
      <vt:lpstr>Arial</vt:lpstr>
      <vt:lpstr>Gill Sans</vt:lpstr>
      <vt:lpstr>Gill Sans Light</vt:lpstr>
      <vt:lpstr>Helvetica</vt:lpstr>
      <vt:lpstr>Helvetica Neue</vt:lpstr>
      <vt:lpstr>New_Template3</vt:lpstr>
      <vt:lpstr>           Boże narodzenie w najróżniejszych krajach świata</vt:lpstr>
      <vt:lpstr>Boże narodzenie   w  Wielkiej Brytanii </vt:lpstr>
      <vt:lpstr>Trochę o Wielkiej Brytanii</vt:lpstr>
      <vt:lpstr>Potrawy w wielkiej Brytanii           Pieczony indyk                                          Christmas pudding                            In blankets - parówki w cieście.                                Trifle - warstwowy deser                                            </vt:lpstr>
      <vt:lpstr>Jak wygląda Boże narodzenie w chinach?</vt:lpstr>
      <vt:lpstr>Boże narodzenie w chinach</vt:lpstr>
      <vt:lpstr>Boże Narodzenie w Republice południowej afryki</vt:lpstr>
      <vt:lpstr>Boże Narodzenie w Republice południowej afryki</vt:lpstr>
      <vt:lpstr>Boże Narodzenie w Australii</vt:lpstr>
      <vt:lpstr>Boże Narodzenie w Australii</vt:lpstr>
      <vt:lpstr>Boże Narodzenie w Australii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Boże narodzenie w najróżniejszych krajach świata</dc:title>
  <dc:creator>Sylwia</dc:creator>
  <cp:lastModifiedBy>Sylwia Pacułt</cp:lastModifiedBy>
  <cp:revision>1</cp:revision>
  <dcterms:modified xsi:type="dcterms:W3CDTF">2020-12-21T07:11:11Z</dcterms:modified>
</cp:coreProperties>
</file>