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6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7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EDF3-C5D2-40CD-8508-9B9BC95C05F6}" type="datetimeFigureOut">
              <a:rPr lang="pl-PL" smtClean="0"/>
              <a:pPr/>
              <a:t>20.12.2020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A5A4-06A1-4A7D-8819-0307151E75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EDF3-C5D2-40CD-8508-9B9BC95C05F6}" type="datetimeFigureOut">
              <a:rPr lang="pl-PL" smtClean="0"/>
              <a:pPr/>
              <a:t>20.12.2020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A5A4-06A1-4A7D-8819-0307151E75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EDF3-C5D2-40CD-8508-9B9BC95C05F6}" type="datetimeFigureOut">
              <a:rPr lang="pl-PL" smtClean="0"/>
              <a:pPr/>
              <a:t>20.12.2020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A5A4-06A1-4A7D-8819-0307151E75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EDF3-C5D2-40CD-8508-9B9BC95C05F6}" type="datetimeFigureOut">
              <a:rPr lang="pl-PL" smtClean="0"/>
              <a:pPr/>
              <a:t>20.12.2020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A5A4-06A1-4A7D-8819-0307151E75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EDF3-C5D2-40CD-8508-9B9BC95C05F6}" type="datetimeFigureOut">
              <a:rPr lang="pl-PL" smtClean="0"/>
              <a:pPr/>
              <a:t>20.12.2020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A5A4-06A1-4A7D-8819-0307151E75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EDF3-C5D2-40CD-8508-9B9BC95C05F6}" type="datetimeFigureOut">
              <a:rPr lang="pl-PL" smtClean="0"/>
              <a:pPr/>
              <a:t>20.12.2020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A5A4-06A1-4A7D-8819-0307151E75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EDF3-C5D2-40CD-8508-9B9BC95C05F6}" type="datetimeFigureOut">
              <a:rPr lang="pl-PL" smtClean="0"/>
              <a:pPr/>
              <a:t>20.12.2020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A5A4-06A1-4A7D-8819-0307151E75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EDF3-C5D2-40CD-8508-9B9BC95C05F6}" type="datetimeFigureOut">
              <a:rPr lang="pl-PL" smtClean="0"/>
              <a:pPr/>
              <a:t>20.12.2020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A5A4-06A1-4A7D-8819-0307151E75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EDF3-C5D2-40CD-8508-9B9BC95C05F6}" type="datetimeFigureOut">
              <a:rPr lang="pl-PL" smtClean="0"/>
              <a:pPr/>
              <a:t>20.12.2020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A5A4-06A1-4A7D-8819-0307151E75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EDF3-C5D2-40CD-8508-9B9BC95C05F6}" type="datetimeFigureOut">
              <a:rPr lang="pl-PL" smtClean="0"/>
              <a:pPr/>
              <a:t>20.12.2020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A5A4-06A1-4A7D-8819-0307151E75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EDF3-C5D2-40CD-8508-9B9BC95C05F6}" type="datetimeFigureOut">
              <a:rPr lang="pl-PL" smtClean="0"/>
              <a:pPr/>
              <a:t>20.12.2020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A5A4-06A1-4A7D-8819-0307151E75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5EDF3-C5D2-40CD-8508-9B9BC95C05F6}" type="datetimeFigureOut">
              <a:rPr lang="pl-PL" smtClean="0"/>
              <a:pPr/>
              <a:t>20.12.2020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6A5A4-06A1-4A7D-8819-0307151E757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wiazda 5-ramienna 5"/>
          <p:cNvSpPr/>
          <p:nvPr/>
        </p:nvSpPr>
        <p:spPr>
          <a:xfrm>
            <a:off x="8143900" y="571480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Gwiazda 5-ramienna 6"/>
          <p:cNvSpPr/>
          <p:nvPr/>
        </p:nvSpPr>
        <p:spPr>
          <a:xfrm>
            <a:off x="357158" y="3571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5-ramienna 7"/>
          <p:cNvSpPr/>
          <p:nvPr/>
        </p:nvSpPr>
        <p:spPr>
          <a:xfrm>
            <a:off x="8715404" y="285728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5-ramienna 8"/>
          <p:cNvSpPr/>
          <p:nvPr/>
        </p:nvSpPr>
        <p:spPr>
          <a:xfrm>
            <a:off x="4214810" y="5572140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Gwiazda 5-ramienna 11"/>
          <p:cNvSpPr/>
          <p:nvPr/>
        </p:nvSpPr>
        <p:spPr>
          <a:xfrm>
            <a:off x="8143900" y="3500438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Gwiazda 5-ramienna 16"/>
          <p:cNvSpPr/>
          <p:nvPr/>
        </p:nvSpPr>
        <p:spPr>
          <a:xfrm>
            <a:off x="8358214" y="1357298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785786" y="4214818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err="1">
                <a:solidFill>
                  <a:srgbClr val="C00000"/>
                </a:solidFill>
                <a:latin typeface="Tempus Sans ITC" pitchFamily="82" charset="0"/>
              </a:rPr>
              <a:t>Christmas</a:t>
            </a:r>
            <a:r>
              <a:rPr lang="pl-PL" sz="3600" b="1" dirty="0">
                <a:solidFill>
                  <a:srgbClr val="C00000"/>
                </a:solidFill>
                <a:latin typeface="Tempus Sans ITC" pitchFamily="82" charset="0"/>
              </a:rPr>
              <a:t> </a:t>
            </a:r>
            <a:r>
              <a:rPr lang="pl-PL" sz="3600" b="1" dirty="0" err="1">
                <a:solidFill>
                  <a:srgbClr val="C00000"/>
                </a:solidFill>
                <a:latin typeface="Tempus Sans ITC" pitchFamily="82" charset="0"/>
              </a:rPr>
              <a:t>in</a:t>
            </a:r>
            <a:r>
              <a:rPr lang="pl-PL" sz="3600" b="1" dirty="0">
                <a:solidFill>
                  <a:srgbClr val="C00000"/>
                </a:solidFill>
                <a:latin typeface="Tempus Sans ITC" pitchFamily="82" charset="0"/>
              </a:rPr>
              <a:t> </a:t>
            </a:r>
            <a:r>
              <a:rPr lang="pl-PL" sz="3600" b="1" dirty="0" err="1">
                <a:solidFill>
                  <a:srgbClr val="C00000"/>
                </a:solidFill>
                <a:latin typeface="Tempus Sans ITC" pitchFamily="82" charset="0"/>
              </a:rPr>
              <a:t>English</a:t>
            </a:r>
            <a:r>
              <a:rPr lang="pl-PL" sz="3600" b="1" dirty="0">
                <a:solidFill>
                  <a:srgbClr val="C00000"/>
                </a:solidFill>
                <a:latin typeface="Tempus Sans ITC" pitchFamily="82" charset="0"/>
              </a:rPr>
              <a:t> </a:t>
            </a:r>
            <a:r>
              <a:rPr lang="pl-PL" sz="3600" b="1" dirty="0" err="1">
                <a:solidFill>
                  <a:srgbClr val="C00000"/>
                </a:solidFill>
                <a:latin typeface="Tempus Sans ITC" pitchFamily="82" charset="0"/>
              </a:rPr>
              <a:t>countries</a:t>
            </a:r>
            <a:endParaRPr lang="pl-PL" sz="3600" b="1" dirty="0">
              <a:solidFill>
                <a:srgbClr val="C00000"/>
              </a:solidFill>
              <a:latin typeface="Tempus Sans ITC" pitchFamily="82" charset="0"/>
            </a:endParaRPr>
          </a:p>
          <a:p>
            <a:pPr algn="ctr"/>
            <a:r>
              <a:rPr lang="pl-PL" sz="2400" b="1" dirty="0" err="1">
                <a:solidFill>
                  <a:srgbClr val="C00000"/>
                </a:solidFill>
                <a:latin typeface="Tempus Sans ITC" pitchFamily="82" charset="0"/>
              </a:rPr>
              <a:t>traditions</a:t>
            </a:r>
            <a:r>
              <a:rPr lang="pl-PL" sz="2400" b="1" dirty="0">
                <a:solidFill>
                  <a:srgbClr val="C00000"/>
                </a:solidFill>
                <a:latin typeface="Tempus Sans ITC" pitchFamily="82" charset="0"/>
              </a:rPr>
              <a:t>, </a:t>
            </a:r>
            <a:r>
              <a:rPr lang="pl-PL" sz="2400" b="1" dirty="0" err="1">
                <a:solidFill>
                  <a:srgbClr val="C00000"/>
                </a:solidFill>
                <a:latin typeface="Tempus Sans ITC" pitchFamily="82" charset="0"/>
              </a:rPr>
              <a:t>customs</a:t>
            </a:r>
            <a:r>
              <a:rPr lang="pl-PL" sz="2400" b="1" dirty="0">
                <a:solidFill>
                  <a:srgbClr val="C00000"/>
                </a:solidFill>
                <a:latin typeface="Tempus Sans ITC" pitchFamily="82" charset="0"/>
              </a:rPr>
              <a:t>, </a:t>
            </a:r>
            <a:r>
              <a:rPr lang="pl-PL" sz="2400" b="1" dirty="0" err="1">
                <a:solidFill>
                  <a:srgbClr val="C00000"/>
                </a:solidFill>
                <a:latin typeface="Tempus Sans ITC" pitchFamily="82" charset="0"/>
              </a:rPr>
              <a:t>dishes</a:t>
            </a:r>
            <a:endParaRPr lang="pl-PL" sz="2400" b="1" dirty="0">
              <a:solidFill>
                <a:srgbClr val="C00000"/>
              </a:solidFill>
              <a:latin typeface="Tempus Sans ITC" pitchFamily="82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357818" y="571501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Tempus Sans ITC" pitchFamily="82" charset="0"/>
              </a:rPr>
              <a:t>Szymon Mazur, klasa IV</a:t>
            </a:r>
          </a:p>
        </p:txBody>
      </p:sp>
      <p:pic>
        <p:nvPicPr>
          <p:cNvPr id="21" name="Obraz 20" descr="santa-reindeer-christmas-s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4290"/>
            <a:ext cx="6591300" cy="3444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Gwiazda 5-ramienna 21"/>
          <p:cNvSpPr/>
          <p:nvPr/>
        </p:nvSpPr>
        <p:spPr>
          <a:xfrm>
            <a:off x="857224" y="2357430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Gwiazda 5-ramienna 22"/>
          <p:cNvSpPr/>
          <p:nvPr/>
        </p:nvSpPr>
        <p:spPr>
          <a:xfrm>
            <a:off x="8429652" y="4000504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Gwiazda 5-ramienna 23"/>
          <p:cNvSpPr/>
          <p:nvPr/>
        </p:nvSpPr>
        <p:spPr>
          <a:xfrm>
            <a:off x="214282" y="121442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Gwiazda 5-ramienna 24"/>
          <p:cNvSpPr/>
          <p:nvPr/>
        </p:nvSpPr>
        <p:spPr>
          <a:xfrm>
            <a:off x="8572528" y="2428868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Gwiazda 5-ramienna 25"/>
          <p:cNvSpPr/>
          <p:nvPr/>
        </p:nvSpPr>
        <p:spPr>
          <a:xfrm>
            <a:off x="785786" y="39290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Gwiazda 5-ramienna 26"/>
          <p:cNvSpPr/>
          <p:nvPr/>
        </p:nvSpPr>
        <p:spPr>
          <a:xfrm>
            <a:off x="357158" y="321468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Gwiazda 5-ramienna 27"/>
          <p:cNvSpPr/>
          <p:nvPr/>
        </p:nvSpPr>
        <p:spPr>
          <a:xfrm>
            <a:off x="428596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Gwiazda 5-ramienna 28"/>
          <p:cNvSpPr/>
          <p:nvPr/>
        </p:nvSpPr>
        <p:spPr>
          <a:xfrm>
            <a:off x="2714612" y="357187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Gwiazda 5-ramienna 29"/>
          <p:cNvSpPr/>
          <p:nvPr/>
        </p:nvSpPr>
        <p:spPr>
          <a:xfrm>
            <a:off x="6715140" y="4000504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142976" y="2428868"/>
            <a:ext cx="1895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err="1">
                <a:solidFill>
                  <a:srgbClr val="FF0000"/>
                </a:solidFill>
                <a:latin typeface="Tempus Sans ITC" pitchFamily="82" charset="0"/>
              </a:rPr>
              <a:t>Boxing</a:t>
            </a:r>
            <a:r>
              <a:rPr lang="pl-PL" sz="2800" b="1" dirty="0">
                <a:solidFill>
                  <a:srgbClr val="FF0000"/>
                </a:solidFill>
                <a:latin typeface="Tempus Sans ITC" pitchFamily="82" charset="0"/>
              </a:rPr>
              <a:t> Day</a:t>
            </a:r>
            <a:endParaRPr lang="pl-PL" sz="24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14348" y="2928934"/>
            <a:ext cx="4357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b="1" dirty="0">
              <a:latin typeface="Tempus Sans ITC" pitchFamily="82" charset="0"/>
            </a:endParaRPr>
          </a:p>
          <a:p>
            <a:pPr algn="just"/>
            <a:r>
              <a:rPr lang="pl-PL" b="1" dirty="0" err="1">
                <a:latin typeface="Tempus Sans ITC" pitchFamily="82" charset="0"/>
              </a:rPr>
              <a:t>It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pl-PL" b="1" dirty="0" err="1">
                <a:latin typeface="Tempus Sans ITC" pitchFamily="82" charset="0"/>
              </a:rPr>
              <a:t>is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pl-PL" b="1" dirty="0" err="1">
                <a:latin typeface="Tempus Sans ITC" pitchFamily="82" charset="0"/>
              </a:rPr>
              <a:t>the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pl-PL" b="1" dirty="0" err="1">
                <a:latin typeface="Tempus Sans ITC" pitchFamily="82" charset="0"/>
              </a:rPr>
              <a:t>second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pl-PL" b="1" dirty="0" err="1">
                <a:latin typeface="Tempus Sans ITC" pitchFamily="82" charset="0"/>
              </a:rPr>
              <a:t>day</a:t>
            </a:r>
            <a:r>
              <a:rPr lang="pl-PL" b="1" dirty="0">
                <a:latin typeface="Tempus Sans ITC" pitchFamily="82" charset="0"/>
              </a:rPr>
              <a:t> of </a:t>
            </a:r>
            <a:r>
              <a:rPr lang="pl-PL" b="1" dirty="0" err="1">
                <a:latin typeface="Tempus Sans ITC" pitchFamily="82" charset="0"/>
              </a:rPr>
              <a:t>Christmas</a:t>
            </a:r>
            <a:r>
              <a:rPr lang="pl-PL" b="1" dirty="0">
                <a:latin typeface="Tempus Sans ITC" pitchFamily="82" charset="0"/>
              </a:rPr>
              <a:t> </a:t>
            </a:r>
          </a:p>
          <a:p>
            <a:pPr algn="just"/>
            <a:r>
              <a:rPr lang="pl-PL" b="1" dirty="0">
                <a:latin typeface="Tempus Sans ITC" pitchFamily="82" charset="0"/>
              </a:rPr>
              <a:t>on 26th of </a:t>
            </a:r>
            <a:r>
              <a:rPr lang="pl-PL" b="1" dirty="0" err="1">
                <a:latin typeface="Tempus Sans ITC" pitchFamily="82" charset="0"/>
              </a:rPr>
              <a:t>December</a:t>
            </a:r>
            <a:r>
              <a:rPr lang="pl-PL" b="1" dirty="0">
                <a:latin typeface="Tempus Sans ITC" pitchFamily="82" charset="0"/>
              </a:rPr>
              <a:t>.</a:t>
            </a:r>
          </a:p>
          <a:p>
            <a:pPr algn="just"/>
            <a:endParaRPr lang="pl-PL" b="1" dirty="0">
              <a:latin typeface="Tempus Sans ITC" pitchFamily="82" charset="0"/>
            </a:endParaRPr>
          </a:p>
          <a:p>
            <a:pPr algn="just"/>
            <a:r>
              <a:rPr lang="pl-PL" b="1" dirty="0" err="1">
                <a:latin typeface="Tempus Sans ITC" pitchFamily="82" charset="0"/>
              </a:rPr>
              <a:t>Why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pl-PL" b="1" dirty="0" err="1">
                <a:latin typeface="Tempus Sans ITC" pitchFamily="82" charset="0"/>
              </a:rPr>
              <a:t>it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pl-PL" b="1" dirty="0" err="1">
                <a:latin typeface="Tempus Sans ITC" pitchFamily="82" charset="0"/>
              </a:rPr>
              <a:t>is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pl-PL" b="1" dirty="0" err="1">
                <a:latin typeface="Tempus Sans ITC" pitchFamily="82" charset="0"/>
              </a:rPr>
              <a:t>call</a:t>
            </a:r>
            <a:r>
              <a:rPr lang="pl-PL" b="1" dirty="0">
                <a:latin typeface="Tempus Sans ITC" pitchFamily="82" charset="0"/>
              </a:rPr>
              <a:t> „</a:t>
            </a:r>
            <a:r>
              <a:rPr lang="pl-PL" b="1" dirty="0" err="1">
                <a:latin typeface="Tempus Sans ITC" pitchFamily="82" charset="0"/>
              </a:rPr>
              <a:t>Boxing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pl-PL" b="1" dirty="0" err="1">
                <a:latin typeface="Tempus Sans ITC" pitchFamily="82" charset="0"/>
              </a:rPr>
              <a:t>day</a:t>
            </a:r>
            <a:r>
              <a:rPr lang="pl-PL" b="1" dirty="0">
                <a:latin typeface="Tempus Sans ITC" pitchFamily="82" charset="0"/>
              </a:rPr>
              <a:t>”?</a:t>
            </a:r>
          </a:p>
          <a:p>
            <a:pPr algn="just"/>
            <a:endParaRPr lang="pl-PL" b="1" dirty="0">
              <a:latin typeface="Tempus Sans ITC" pitchFamily="82" charset="0"/>
            </a:endParaRPr>
          </a:p>
          <a:p>
            <a:pPr algn="just"/>
            <a:r>
              <a:rPr lang="pl-PL" b="1" dirty="0">
                <a:latin typeface="Tempus Sans ITC" pitchFamily="82" charset="0"/>
              </a:rPr>
              <a:t>One of </a:t>
            </a:r>
            <a:r>
              <a:rPr lang="en-US" b="1" dirty="0">
                <a:latin typeface="Tempus Sans ITC" pitchFamily="82" charset="0"/>
              </a:rPr>
              <a:t>theory is that churches put out </a:t>
            </a:r>
            <a:r>
              <a:rPr lang="pl-PL" b="1" dirty="0" err="1">
                <a:latin typeface="Tempus Sans ITC" pitchFamily="82" charset="0"/>
              </a:rPr>
              <a:t>boxes</a:t>
            </a:r>
            <a:r>
              <a:rPr lang="pl-PL" b="1" dirty="0">
                <a:latin typeface="Tempus Sans ITC" pitchFamily="82" charset="0"/>
              </a:rPr>
              <a:t> for </a:t>
            </a:r>
            <a:r>
              <a:rPr lang="pl-PL" b="1" dirty="0" err="1">
                <a:latin typeface="Tempus Sans ITC" pitchFamily="82" charset="0"/>
              </a:rPr>
              <a:t>people</a:t>
            </a:r>
            <a:r>
              <a:rPr lang="pl-PL" b="1" dirty="0">
                <a:latin typeface="Tempus Sans ITC" pitchFamily="82" charset="0"/>
              </a:rPr>
              <a:t> to </a:t>
            </a:r>
            <a:r>
              <a:rPr lang="pl-PL" b="1" dirty="0" err="1">
                <a:latin typeface="Tempus Sans ITC" pitchFamily="82" charset="0"/>
              </a:rPr>
              <a:t>give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pl-PL" b="1" dirty="0" err="1">
                <a:latin typeface="Tempus Sans ITC" pitchFamily="82" charset="0"/>
              </a:rPr>
              <a:t>money</a:t>
            </a:r>
            <a:r>
              <a:rPr lang="pl-PL" b="1" dirty="0">
                <a:latin typeface="Tempus Sans ITC" pitchFamily="82" charset="0"/>
              </a:rPr>
              <a:t> to </a:t>
            </a:r>
            <a:r>
              <a:rPr lang="pl-PL" b="1" dirty="0" err="1">
                <a:latin typeface="Tempus Sans ITC" pitchFamily="82" charset="0"/>
              </a:rPr>
              <a:t>the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pl-PL" b="1" dirty="0" err="1">
                <a:latin typeface="Tempus Sans ITC" pitchFamily="82" charset="0"/>
              </a:rPr>
              <a:t>poor</a:t>
            </a:r>
            <a:r>
              <a:rPr lang="en-US" b="1" dirty="0">
                <a:latin typeface="Tempus Sans ITC" pitchFamily="82" charset="0"/>
              </a:rPr>
              <a:t>, and the money was distributed the day after Christmas.</a:t>
            </a:r>
            <a:endParaRPr lang="pl-PL" b="1" dirty="0">
              <a:latin typeface="Tempus Sans ITC" pitchFamily="82" charset="0"/>
            </a:endParaRPr>
          </a:p>
        </p:txBody>
      </p:sp>
      <p:pic>
        <p:nvPicPr>
          <p:cNvPr id="14" name="Obraz 13" descr="pobrane (13).jpg"/>
          <p:cNvPicPr>
            <a:picLocks noChangeAspect="1"/>
          </p:cNvPicPr>
          <p:nvPr/>
        </p:nvPicPr>
        <p:blipFill>
          <a:blip r:embed="rId2"/>
          <a:srcRect l="28125"/>
          <a:stretch>
            <a:fillRect/>
          </a:stretch>
        </p:blipFill>
        <p:spPr>
          <a:xfrm>
            <a:off x="4071934" y="2786058"/>
            <a:ext cx="1643066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 descr="images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714752"/>
            <a:ext cx="2801612" cy="2026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Gwiazda 5-ramienna 33"/>
          <p:cNvSpPr/>
          <p:nvPr/>
        </p:nvSpPr>
        <p:spPr>
          <a:xfrm>
            <a:off x="357158" y="3571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Gwiazda 5-ramienna 34"/>
          <p:cNvSpPr/>
          <p:nvPr/>
        </p:nvSpPr>
        <p:spPr>
          <a:xfrm>
            <a:off x="1785918" y="428604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Gwiazda 5-ramienna 35"/>
          <p:cNvSpPr/>
          <p:nvPr/>
        </p:nvSpPr>
        <p:spPr>
          <a:xfrm>
            <a:off x="6357950" y="50004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Gwiazda 5-ramienna 36"/>
          <p:cNvSpPr/>
          <p:nvPr/>
        </p:nvSpPr>
        <p:spPr>
          <a:xfrm>
            <a:off x="3286116" y="50004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Gwiazda 5-ramienna 37"/>
          <p:cNvSpPr/>
          <p:nvPr/>
        </p:nvSpPr>
        <p:spPr>
          <a:xfrm>
            <a:off x="7572396" y="571480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Gwiazda 5-ramienna 38"/>
          <p:cNvSpPr/>
          <p:nvPr/>
        </p:nvSpPr>
        <p:spPr>
          <a:xfrm>
            <a:off x="428596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Gwiazda 5-ramienna 39"/>
          <p:cNvSpPr/>
          <p:nvPr/>
        </p:nvSpPr>
        <p:spPr>
          <a:xfrm>
            <a:off x="1271558" y="12715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Gwiazda 5-ramienna 40"/>
          <p:cNvSpPr/>
          <p:nvPr/>
        </p:nvSpPr>
        <p:spPr>
          <a:xfrm>
            <a:off x="3000364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Gwiazda 5-ramienna 41"/>
          <p:cNvSpPr/>
          <p:nvPr/>
        </p:nvSpPr>
        <p:spPr>
          <a:xfrm>
            <a:off x="4643438" y="107154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6" grpId="1" animBg="1"/>
      <p:bldP spid="36" grpId="2" animBg="1"/>
      <p:bldP spid="37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071538" y="2643182"/>
            <a:ext cx="2697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  <a:latin typeface="Tempus Sans ITC" pitchFamily="82" charset="0"/>
              </a:rPr>
              <a:t>St. </a:t>
            </a:r>
            <a:r>
              <a:rPr lang="pl-PL" sz="2800" b="1" dirty="0" err="1">
                <a:solidFill>
                  <a:srgbClr val="FF0000"/>
                </a:solidFill>
                <a:latin typeface="Tempus Sans ITC" pitchFamily="82" charset="0"/>
              </a:rPr>
              <a:t>Stephen's</a:t>
            </a:r>
            <a:r>
              <a:rPr lang="pl-PL" sz="2800" b="1" dirty="0">
                <a:solidFill>
                  <a:srgbClr val="FF0000"/>
                </a:solidFill>
                <a:latin typeface="Tempus Sans ITC" pitchFamily="82" charset="0"/>
              </a:rPr>
              <a:t> Day</a:t>
            </a:r>
            <a:endParaRPr lang="pl-PL" sz="24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000100" y="3286124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It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is a Christian saints day to commemorate Saint Stephen, the first Christian martyr, celebrated on 26 December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.</a:t>
            </a:r>
          </a:p>
          <a:p>
            <a:pPr algn="just"/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  <a:latin typeface="Tempus Sans ITC" pitchFamily="82" charset="0"/>
            </a:endParaRPr>
          </a:p>
          <a:p>
            <a:pPr algn="just"/>
            <a:r>
              <a:rPr lang="pl-PL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Very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popular </a:t>
            </a:r>
            <a:r>
              <a:rPr lang="pl-PL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in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Ireland.</a:t>
            </a:r>
          </a:p>
        </p:txBody>
      </p:sp>
      <p:pic>
        <p:nvPicPr>
          <p:cNvPr id="14" name="Obraz 13" descr="pobrane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571744"/>
            <a:ext cx="229081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Gwiazda 5-ramienna 41"/>
          <p:cNvSpPr/>
          <p:nvPr/>
        </p:nvSpPr>
        <p:spPr>
          <a:xfrm>
            <a:off x="357158" y="3571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Gwiazda 5-ramienna 42"/>
          <p:cNvSpPr/>
          <p:nvPr/>
        </p:nvSpPr>
        <p:spPr>
          <a:xfrm>
            <a:off x="1785918" y="428604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Gwiazda 5-ramienna 43"/>
          <p:cNvSpPr/>
          <p:nvPr/>
        </p:nvSpPr>
        <p:spPr>
          <a:xfrm>
            <a:off x="6357950" y="50004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Gwiazda 5-ramienna 44"/>
          <p:cNvSpPr/>
          <p:nvPr/>
        </p:nvSpPr>
        <p:spPr>
          <a:xfrm>
            <a:off x="3286116" y="50004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Gwiazda 5-ramienna 45"/>
          <p:cNvSpPr/>
          <p:nvPr/>
        </p:nvSpPr>
        <p:spPr>
          <a:xfrm>
            <a:off x="7572396" y="571480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Gwiazda 5-ramienna 46"/>
          <p:cNvSpPr/>
          <p:nvPr/>
        </p:nvSpPr>
        <p:spPr>
          <a:xfrm>
            <a:off x="428596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Gwiazda 5-ramienna 47"/>
          <p:cNvSpPr/>
          <p:nvPr/>
        </p:nvSpPr>
        <p:spPr>
          <a:xfrm>
            <a:off x="1271558" y="12715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Gwiazda 5-ramienna 48"/>
          <p:cNvSpPr/>
          <p:nvPr/>
        </p:nvSpPr>
        <p:spPr>
          <a:xfrm>
            <a:off x="3000364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Gwiazda 5-ramienna 49"/>
          <p:cNvSpPr/>
          <p:nvPr/>
        </p:nvSpPr>
        <p:spPr>
          <a:xfrm>
            <a:off x="4643438" y="107154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4" grpId="1" animBg="1"/>
      <p:bldP spid="44" grpId="2" animBg="1"/>
      <p:bldP spid="45" grpId="0" animBg="1"/>
      <p:bldP spid="46" grpId="0" animBg="1"/>
      <p:bldP spid="47" grpId="0" animBg="1"/>
      <p:bldP spid="48" grpId="0" animBg="1"/>
      <p:bldP spid="48" grpId="1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 err="1">
                <a:solidFill>
                  <a:schemeClr val="bg1"/>
                </a:solidFill>
                <a:latin typeface="Tempus Sans ITC" pitchFamily="82" charset="0"/>
              </a:rPr>
              <a:t>Christmas</a:t>
            </a:r>
            <a:r>
              <a:rPr lang="pl-PL" b="1" dirty="0">
                <a:solidFill>
                  <a:schemeClr val="bg1"/>
                </a:solidFill>
                <a:latin typeface="Tempus Sans ITC" pitchFamily="82" charset="0"/>
              </a:rPr>
              <a:t> Quiz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00100" y="1285860"/>
            <a:ext cx="72866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What color is Rudolph’s nose?</a:t>
            </a:r>
          </a:p>
          <a:p>
            <a:pPr marL="342900" indent="-342900">
              <a:buAutoNum type="alphaLcPeriod"/>
            </a:pPr>
            <a:r>
              <a:rPr lang="en-US" dirty="0"/>
              <a:t>Blue </a:t>
            </a:r>
            <a:r>
              <a:rPr lang="pl-PL" dirty="0"/>
              <a:t>		</a:t>
            </a:r>
            <a:r>
              <a:rPr lang="en-US" dirty="0"/>
              <a:t>b. Red </a:t>
            </a:r>
            <a:r>
              <a:rPr lang="pl-PL" dirty="0"/>
              <a:t>		</a:t>
            </a:r>
            <a:r>
              <a:rPr lang="en-US" dirty="0"/>
              <a:t>c. Brown</a:t>
            </a:r>
            <a:endParaRPr lang="pl-PL" dirty="0"/>
          </a:p>
          <a:p>
            <a:pPr marL="342900" indent="-342900"/>
            <a:endParaRPr lang="pl-PL" dirty="0"/>
          </a:p>
          <a:p>
            <a:pPr marL="342900" indent="-342900"/>
            <a:endParaRPr lang="pl-PL" dirty="0"/>
          </a:p>
          <a:p>
            <a:pPr marL="342900" indent="-342900"/>
            <a:r>
              <a:rPr lang="en-US" dirty="0"/>
              <a:t>2. Where does Santa Claus live?</a:t>
            </a:r>
          </a:p>
          <a:p>
            <a:r>
              <a:rPr lang="en-US" dirty="0"/>
              <a:t>a. The North Pole </a:t>
            </a:r>
            <a:r>
              <a:rPr lang="pl-PL" dirty="0"/>
              <a:t>		</a:t>
            </a:r>
            <a:r>
              <a:rPr lang="en-US" dirty="0"/>
              <a:t>b. The beach </a:t>
            </a:r>
            <a:r>
              <a:rPr lang="pl-PL" dirty="0"/>
              <a:t>		</a:t>
            </a:r>
            <a:r>
              <a:rPr lang="en-US" dirty="0"/>
              <a:t>c. On the moon</a:t>
            </a:r>
          </a:p>
          <a:p>
            <a:endParaRPr lang="pl-PL" dirty="0"/>
          </a:p>
          <a:p>
            <a:endParaRPr lang="pl-PL" dirty="0"/>
          </a:p>
          <a:p>
            <a:r>
              <a:rPr lang="en-US" dirty="0"/>
              <a:t>3. Who helps Santa Claus make toys?</a:t>
            </a:r>
          </a:p>
          <a:p>
            <a:r>
              <a:rPr lang="nl-NL" dirty="0"/>
              <a:t>a. Reindeer </a:t>
            </a:r>
            <a:r>
              <a:rPr lang="pl-PL" dirty="0"/>
              <a:t>		</a:t>
            </a:r>
            <a:r>
              <a:rPr lang="nl-NL" dirty="0"/>
              <a:t>b. Angels </a:t>
            </a:r>
            <a:r>
              <a:rPr lang="pl-PL" dirty="0"/>
              <a:t>		</a:t>
            </a:r>
            <a:r>
              <a:rPr lang="nl-NL" dirty="0"/>
              <a:t>c. Elves</a:t>
            </a:r>
          </a:p>
          <a:p>
            <a:endParaRPr lang="pl-PL" dirty="0"/>
          </a:p>
          <a:p>
            <a:endParaRPr lang="pl-PL" dirty="0"/>
          </a:p>
          <a:p>
            <a:r>
              <a:rPr lang="en-US" dirty="0"/>
              <a:t>4. True or False: Most kids set out chips and dip for Santa Claus on Christmas Eve.</a:t>
            </a:r>
          </a:p>
          <a:p>
            <a:endParaRPr lang="pl-PL" dirty="0"/>
          </a:p>
          <a:p>
            <a:endParaRPr lang="pl-PL" dirty="0"/>
          </a:p>
          <a:p>
            <a:r>
              <a:rPr lang="en-US" dirty="0"/>
              <a:t>5. What color are Santa’s boots?</a:t>
            </a:r>
          </a:p>
          <a:p>
            <a:pPr marL="342900" indent="-342900">
              <a:buAutoNum type="alphaLcPeriod"/>
            </a:pPr>
            <a:r>
              <a:rPr lang="en-US" dirty="0"/>
              <a:t>Red </a:t>
            </a:r>
            <a:r>
              <a:rPr lang="pl-PL" dirty="0"/>
              <a:t>		</a:t>
            </a:r>
            <a:r>
              <a:rPr lang="en-US" dirty="0"/>
              <a:t>b. Black </a:t>
            </a:r>
            <a:r>
              <a:rPr lang="pl-PL" dirty="0"/>
              <a:t>		</a:t>
            </a:r>
            <a:r>
              <a:rPr lang="en-US" dirty="0"/>
              <a:t>c. Green</a:t>
            </a:r>
          </a:p>
          <a:p>
            <a:pPr marL="342900" indent="-342900"/>
            <a:endParaRPr lang="pl-PL" dirty="0"/>
          </a:p>
        </p:txBody>
      </p:sp>
      <p:pic>
        <p:nvPicPr>
          <p:cNvPr id="5" name="Obraz 4" descr="images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714356"/>
            <a:ext cx="1607820" cy="1821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Xmas_tre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857760"/>
            <a:ext cx="185738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solidFill>
                  <a:schemeClr val="bg1"/>
                </a:solidFill>
                <a:latin typeface="Tempus Sans ITC" pitchFamily="82" charset="0"/>
              </a:rPr>
              <a:t>Christmas</a:t>
            </a:r>
            <a:r>
              <a:rPr lang="pl-PL" b="1" dirty="0">
                <a:solidFill>
                  <a:schemeClr val="bg1"/>
                </a:solidFill>
                <a:latin typeface="Tempus Sans ITC" pitchFamily="82" charset="0"/>
              </a:rPr>
              <a:t> Quiz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00100" y="1571612"/>
            <a:ext cx="735811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6. How many times does Santa Claus check his list?</a:t>
            </a:r>
          </a:p>
          <a:p>
            <a:r>
              <a:rPr lang="en-US" dirty="0"/>
              <a:t>a. Three times </a:t>
            </a:r>
            <a:r>
              <a:rPr lang="pl-PL" dirty="0"/>
              <a:t>	</a:t>
            </a:r>
            <a:r>
              <a:rPr lang="en-US" dirty="0"/>
              <a:t>b. Five times </a:t>
            </a:r>
            <a:r>
              <a:rPr lang="pl-PL" dirty="0"/>
              <a:t>	</a:t>
            </a:r>
            <a:r>
              <a:rPr lang="en-US" dirty="0"/>
              <a:t>c. Twice</a:t>
            </a:r>
          </a:p>
          <a:p>
            <a:endParaRPr lang="pl-PL" dirty="0"/>
          </a:p>
          <a:p>
            <a:r>
              <a:rPr lang="en-US" dirty="0"/>
              <a:t>7. True or False: Elves are tall.</a:t>
            </a:r>
          </a:p>
          <a:p>
            <a:endParaRPr lang="pl-PL" dirty="0"/>
          </a:p>
          <a:p>
            <a:endParaRPr lang="pl-PL" dirty="0"/>
          </a:p>
          <a:p>
            <a:r>
              <a:rPr lang="en-US" dirty="0"/>
              <a:t>8. What does Santa Claus bring on Christmas Eve to children who are naughty?</a:t>
            </a:r>
          </a:p>
          <a:p>
            <a:r>
              <a:rPr lang="en-US" dirty="0"/>
              <a:t>a. Coal </a:t>
            </a:r>
            <a:r>
              <a:rPr lang="pl-PL" dirty="0"/>
              <a:t>		</a:t>
            </a:r>
            <a:r>
              <a:rPr lang="en-US" dirty="0"/>
              <a:t>b. Underwear </a:t>
            </a:r>
            <a:r>
              <a:rPr lang="pl-PL" dirty="0"/>
              <a:t>		</a:t>
            </a:r>
            <a:r>
              <a:rPr lang="en-US" dirty="0"/>
              <a:t>c. A stick</a:t>
            </a:r>
          </a:p>
          <a:p>
            <a:endParaRPr lang="pl-PL" dirty="0"/>
          </a:p>
          <a:p>
            <a:endParaRPr lang="pl-PL" dirty="0"/>
          </a:p>
          <a:p>
            <a:r>
              <a:rPr lang="en-US" dirty="0"/>
              <a:t>9. Which of the following is one of Santa’s reindeer?</a:t>
            </a:r>
          </a:p>
          <a:p>
            <a:r>
              <a:rPr lang="en-US" dirty="0"/>
              <a:t>a. Jingle </a:t>
            </a:r>
            <a:r>
              <a:rPr lang="pl-PL" dirty="0"/>
              <a:t>		</a:t>
            </a:r>
            <a:r>
              <a:rPr lang="en-US" dirty="0"/>
              <a:t>b. Comet </a:t>
            </a:r>
            <a:r>
              <a:rPr lang="pl-PL" dirty="0"/>
              <a:t>		</a:t>
            </a:r>
            <a:r>
              <a:rPr lang="en-US" dirty="0"/>
              <a:t>c. Sleepy</a:t>
            </a:r>
          </a:p>
          <a:p>
            <a:endParaRPr lang="pl-PL" dirty="0"/>
          </a:p>
          <a:p>
            <a:endParaRPr lang="pl-PL" dirty="0"/>
          </a:p>
          <a:p>
            <a:r>
              <a:rPr lang="en-US" dirty="0"/>
              <a:t>10. Where does Santa Claus usually leave presents when he visits a home?</a:t>
            </a:r>
          </a:p>
          <a:p>
            <a:r>
              <a:rPr lang="en-US" dirty="0"/>
              <a:t>a. In the front yard </a:t>
            </a:r>
            <a:r>
              <a:rPr lang="pl-PL" dirty="0"/>
              <a:t>		</a:t>
            </a:r>
            <a:r>
              <a:rPr lang="en-US" dirty="0"/>
              <a:t>b. On the roof </a:t>
            </a:r>
            <a:r>
              <a:rPr lang="pl-PL" dirty="0"/>
              <a:t>	</a:t>
            </a:r>
            <a:r>
              <a:rPr lang="en-US" dirty="0"/>
              <a:t>c. Under the Christmas tree</a:t>
            </a:r>
            <a:endParaRPr lang="pl-PL" dirty="0"/>
          </a:p>
        </p:txBody>
      </p:sp>
      <p:pic>
        <p:nvPicPr>
          <p:cNvPr id="4" name="Obraz 3" descr="images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857364"/>
            <a:ext cx="212598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4357694"/>
            <a:ext cx="2621280" cy="112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solidFill>
                  <a:schemeClr val="bg1"/>
                </a:solidFill>
                <a:latin typeface="Tempus Sans ITC" pitchFamily="82" charset="0"/>
              </a:rPr>
              <a:t>Christmas</a:t>
            </a:r>
            <a:r>
              <a:rPr lang="pl-PL" b="1" dirty="0">
                <a:solidFill>
                  <a:schemeClr val="bg1"/>
                </a:solidFill>
                <a:latin typeface="Tempus Sans ITC" pitchFamily="82" charset="0"/>
              </a:rPr>
              <a:t> Quiz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00100" y="1214422"/>
            <a:ext cx="75009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11. True or false: Santa Claus is married.</a:t>
            </a:r>
          </a:p>
          <a:p>
            <a:endParaRPr lang="pl-PL" dirty="0"/>
          </a:p>
          <a:p>
            <a:endParaRPr lang="pl-PL" dirty="0"/>
          </a:p>
          <a:p>
            <a:r>
              <a:rPr lang="en-US" dirty="0"/>
              <a:t>12. Which of the following decorations do NOT go on a Christmas tree?</a:t>
            </a:r>
          </a:p>
          <a:p>
            <a:r>
              <a:rPr lang="en-US" dirty="0"/>
              <a:t>a. Lights </a:t>
            </a:r>
            <a:r>
              <a:rPr lang="pl-PL" dirty="0"/>
              <a:t>		</a:t>
            </a:r>
            <a:r>
              <a:rPr lang="en-US" dirty="0"/>
              <a:t>b. Tinsel </a:t>
            </a:r>
            <a:r>
              <a:rPr lang="pl-PL" dirty="0"/>
              <a:t>		</a:t>
            </a:r>
            <a:r>
              <a:rPr lang="en-US" dirty="0"/>
              <a:t>c. Balloons</a:t>
            </a:r>
          </a:p>
          <a:p>
            <a:endParaRPr lang="pl-PL" dirty="0"/>
          </a:p>
          <a:p>
            <a:endParaRPr lang="pl-PL" dirty="0"/>
          </a:p>
          <a:p>
            <a:r>
              <a:rPr lang="en-US" dirty="0"/>
              <a:t>13. What do Santa’s reindeer pull on Christmas Eve?</a:t>
            </a:r>
          </a:p>
          <a:p>
            <a:r>
              <a:rPr lang="en-US" dirty="0"/>
              <a:t>a. A sleigh full of presents </a:t>
            </a:r>
            <a:r>
              <a:rPr lang="pl-PL" dirty="0"/>
              <a:t>	</a:t>
            </a:r>
            <a:r>
              <a:rPr lang="en-US" dirty="0"/>
              <a:t>b. A car </a:t>
            </a:r>
            <a:r>
              <a:rPr lang="pl-PL" dirty="0"/>
              <a:t>	</a:t>
            </a:r>
            <a:r>
              <a:rPr lang="en-US" dirty="0"/>
              <a:t>c. An airplane</a:t>
            </a:r>
          </a:p>
          <a:p>
            <a:endParaRPr lang="pl-PL" dirty="0"/>
          </a:p>
          <a:p>
            <a:endParaRPr lang="pl-PL" dirty="0"/>
          </a:p>
          <a:p>
            <a:r>
              <a:rPr lang="en-US" dirty="0"/>
              <a:t>14. What two colors do people decorate with at Christmas the most?</a:t>
            </a:r>
          </a:p>
          <a:p>
            <a:r>
              <a:rPr lang="en-US" dirty="0"/>
              <a:t>a. Black and orange </a:t>
            </a:r>
            <a:r>
              <a:rPr lang="pl-PL" dirty="0"/>
              <a:t>	</a:t>
            </a:r>
            <a:r>
              <a:rPr lang="en-US" dirty="0"/>
              <a:t>b. Pink and purple </a:t>
            </a:r>
            <a:r>
              <a:rPr lang="pl-PL" dirty="0"/>
              <a:t>	</a:t>
            </a:r>
            <a:r>
              <a:rPr lang="en-US" dirty="0"/>
              <a:t>c. Red and green</a:t>
            </a:r>
          </a:p>
          <a:p>
            <a:endParaRPr lang="pl-PL" dirty="0"/>
          </a:p>
          <a:p>
            <a:endParaRPr lang="pl-PL" dirty="0"/>
          </a:p>
          <a:p>
            <a:r>
              <a:rPr lang="en-US" dirty="0"/>
              <a:t>15. What flavor are candy canes?</a:t>
            </a:r>
          </a:p>
          <a:p>
            <a:r>
              <a:rPr lang="it-IT" dirty="0"/>
              <a:t>a. Peppermint </a:t>
            </a:r>
            <a:r>
              <a:rPr lang="pl-PL" dirty="0"/>
              <a:t>	</a:t>
            </a:r>
            <a:r>
              <a:rPr lang="it-IT" dirty="0"/>
              <a:t>b. Macaroni and cheese </a:t>
            </a:r>
            <a:r>
              <a:rPr lang="pl-PL" dirty="0"/>
              <a:t>	</a:t>
            </a:r>
            <a:r>
              <a:rPr lang="it-IT" dirty="0"/>
              <a:t>c. Pizza</a:t>
            </a:r>
          </a:p>
          <a:p>
            <a:endParaRPr lang="pl-PL" dirty="0"/>
          </a:p>
        </p:txBody>
      </p:sp>
      <p:pic>
        <p:nvPicPr>
          <p:cNvPr id="4" name="Obraz 3" descr="81p+tLWdLKL._AC_SL150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4745605"/>
            <a:ext cx="2063106" cy="211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ages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571744"/>
            <a:ext cx="1218250" cy="1202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solidFill>
                  <a:schemeClr val="bg1"/>
                </a:solidFill>
                <a:latin typeface="Tempus Sans ITC" pitchFamily="82" charset="0"/>
              </a:rPr>
              <a:t>Christmas</a:t>
            </a:r>
            <a:r>
              <a:rPr lang="pl-PL" b="1" dirty="0">
                <a:solidFill>
                  <a:schemeClr val="bg1"/>
                </a:solidFill>
                <a:latin typeface="Tempus Sans ITC" pitchFamily="82" charset="0"/>
              </a:rPr>
              <a:t> Quiz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928662" y="1285860"/>
            <a:ext cx="75724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16. What is hung on the fireplace at Christmastime?</a:t>
            </a:r>
          </a:p>
          <a:p>
            <a:r>
              <a:rPr lang="en-US" dirty="0"/>
              <a:t>a. Pants </a:t>
            </a:r>
            <a:r>
              <a:rPr lang="pl-PL" dirty="0"/>
              <a:t>		</a:t>
            </a:r>
            <a:r>
              <a:rPr lang="en-US" dirty="0"/>
              <a:t>b. Stockings </a:t>
            </a:r>
            <a:r>
              <a:rPr lang="pl-PL" dirty="0"/>
              <a:t>	</a:t>
            </a:r>
            <a:r>
              <a:rPr lang="en-US" dirty="0"/>
              <a:t>c. Hair ribbons</a:t>
            </a:r>
          </a:p>
          <a:p>
            <a:endParaRPr lang="pl-PL" dirty="0"/>
          </a:p>
          <a:p>
            <a:r>
              <a:rPr lang="en-US" dirty="0"/>
              <a:t>17. True or False: The Grinch is blue.</a:t>
            </a:r>
          </a:p>
          <a:p>
            <a:endParaRPr lang="pl-PL" dirty="0"/>
          </a:p>
          <a:p>
            <a:r>
              <a:rPr lang="en-US" dirty="0"/>
              <a:t>18. Whose birthday is celebrated on Christmas Day?</a:t>
            </a:r>
          </a:p>
          <a:p>
            <a:r>
              <a:rPr lang="pl-PL" dirty="0"/>
              <a:t>a.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president</a:t>
            </a:r>
            <a:r>
              <a:rPr lang="pl-PL" dirty="0"/>
              <a:t> 	b. Jesus 	c. Santa Claus</a:t>
            </a:r>
          </a:p>
          <a:p>
            <a:endParaRPr lang="pl-PL" dirty="0"/>
          </a:p>
          <a:p>
            <a:r>
              <a:rPr lang="en-US" dirty="0"/>
              <a:t>19. Who told Mary she was going to have a baby?</a:t>
            </a:r>
          </a:p>
          <a:p>
            <a:r>
              <a:rPr lang="en-US" dirty="0"/>
              <a:t>a. A doctor </a:t>
            </a:r>
            <a:r>
              <a:rPr lang="pl-PL" dirty="0"/>
              <a:t>	</a:t>
            </a:r>
            <a:r>
              <a:rPr lang="en-US" dirty="0"/>
              <a:t>b. An angel </a:t>
            </a:r>
            <a:r>
              <a:rPr lang="pl-PL" dirty="0"/>
              <a:t>	</a:t>
            </a:r>
            <a:r>
              <a:rPr lang="en-US" dirty="0"/>
              <a:t>c. Her mother</a:t>
            </a:r>
          </a:p>
          <a:p>
            <a:endParaRPr lang="pl-PL" dirty="0"/>
          </a:p>
          <a:p>
            <a:endParaRPr lang="pl-PL" dirty="0"/>
          </a:p>
          <a:p>
            <a:r>
              <a:rPr lang="en-US" dirty="0"/>
              <a:t>20. What animal carries Mary to Bethlehem?</a:t>
            </a:r>
          </a:p>
          <a:p>
            <a:pPr marL="342900" indent="-342900">
              <a:buAutoNum type="alphaLcPeriod"/>
            </a:pPr>
            <a:r>
              <a:rPr lang="pl-PL" dirty="0"/>
              <a:t>A </a:t>
            </a:r>
            <a:r>
              <a:rPr lang="pl-PL" dirty="0" err="1"/>
              <a:t>horse</a:t>
            </a:r>
            <a:r>
              <a:rPr lang="pl-PL" dirty="0"/>
              <a:t> 	b. A </a:t>
            </a:r>
            <a:r>
              <a:rPr lang="pl-PL" dirty="0" err="1"/>
              <a:t>camel</a:t>
            </a:r>
            <a:r>
              <a:rPr lang="pl-PL" dirty="0"/>
              <a:t> 	c. A </a:t>
            </a:r>
            <a:r>
              <a:rPr lang="pl-PL" dirty="0" err="1"/>
              <a:t>donkey</a:t>
            </a:r>
            <a:endParaRPr lang="pl-PL" dirty="0"/>
          </a:p>
          <a:p>
            <a:pPr marL="342900" indent="-342900"/>
            <a:endParaRPr lang="pl-PL" dirty="0"/>
          </a:p>
          <a:p>
            <a:r>
              <a:rPr lang="en-US" dirty="0"/>
              <a:t>21. Where was the baby Jesus born?</a:t>
            </a:r>
          </a:p>
          <a:p>
            <a:r>
              <a:rPr lang="en-US" dirty="0"/>
              <a:t>a. A stable </a:t>
            </a:r>
            <a:r>
              <a:rPr lang="pl-PL" dirty="0"/>
              <a:t>	</a:t>
            </a:r>
            <a:r>
              <a:rPr lang="en-US" dirty="0"/>
              <a:t>b. A hospital </a:t>
            </a:r>
            <a:r>
              <a:rPr lang="pl-PL" dirty="0"/>
              <a:t>	</a:t>
            </a:r>
            <a:r>
              <a:rPr lang="en-US" dirty="0"/>
              <a:t>c. The North Pole</a:t>
            </a:r>
            <a:endParaRPr lang="pl-PL" dirty="0"/>
          </a:p>
          <a:p>
            <a:pPr marL="342900" indent="-342900">
              <a:buAutoNum type="alphaLcPeriod"/>
            </a:pPr>
            <a:endParaRPr lang="en-US" dirty="0"/>
          </a:p>
          <a:p>
            <a:endParaRPr lang="pl-PL" dirty="0"/>
          </a:p>
        </p:txBody>
      </p:sp>
      <p:pic>
        <p:nvPicPr>
          <p:cNvPr id="5" name="Obraz 4" descr="images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571612"/>
            <a:ext cx="1607820" cy="1821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857760"/>
            <a:ext cx="1623060" cy="179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b="1" dirty="0" err="1">
                <a:solidFill>
                  <a:schemeClr val="bg1"/>
                </a:solidFill>
                <a:latin typeface="Tempus Sans ITC" pitchFamily="82" charset="0"/>
              </a:rPr>
              <a:t>Christmas</a:t>
            </a:r>
            <a:r>
              <a:rPr lang="pl-PL" sz="2400" b="1" dirty="0">
                <a:solidFill>
                  <a:schemeClr val="bg1"/>
                </a:solidFill>
                <a:latin typeface="Tempus Sans ITC" pitchFamily="82" charset="0"/>
              </a:rPr>
              <a:t> Quiz - </a:t>
            </a:r>
            <a:r>
              <a:rPr lang="pl-PL" sz="2400" b="1" dirty="0" err="1">
                <a:solidFill>
                  <a:schemeClr val="bg1"/>
                </a:solidFill>
                <a:latin typeface="Tempus Sans ITC" pitchFamily="82" charset="0"/>
              </a:rPr>
              <a:t>answers</a:t>
            </a:r>
            <a:endParaRPr lang="pl-PL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57224" y="1500174"/>
            <a:ext cx="757242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Christmas Quiz for Children Answers</a:t>
            </a:r>
          </a:p>
          <a:p>
            <a:r>
              <a:rPr lang="en-US" sz="900" dirty="0"/>
              <a:t>1. What color is Rudolph’s nose? Red</a:t>
            </a:r>
          </a:p>
          <a:p>
            <a:r>
              <a:rPr lang="en-US" sz="900" dirty="0"/>
              <a:t>2. Where does Santa Claus live? The North Pole</a:t>
            </a:r>
          </a:p>
          <a:p>
            <a:r>
              <a:rPr lang="en-US" sz="900" dirty="0"/>
              <a:t>3. Who helps Santa Claus make toys? Elves</a:t>
            </a:r>
          </a:p>
          <a:p>
            <a:r>
              <a:rPr lang="en-US" sz="900" dirty="0"/>
              <a:t>4. True or False: Most kids set out chips and dip for Santa Claus on Christmas</a:t>
            </a:r>
          </a:p>
          <a:p>
            <a:r>
              <a:rPr lang="en-US" sz="900" dirty="0"/>
              <a:t>Eve. False – Most children set out cookies and milk for Santa Claus.</a:t>
            </a:r>
          </a:p>
          <a:p>
            <a:r>
              <a:rPr lang="en-US" sz="900" dirty="0"/>
              <a:t>5. What color are Santa’s boots? Black</a:t>
            </a:r>
          </a:p>
          <a:p>
            <a:r>
              <a:rPr lang="en-US" sz="900" dirty="0"/>
              <a:t>6. How many times does Santa Claus check his list? Twice</a:t>
            </a:r>
          </a:p>
          <a:p>
            <a:r>
              <a:rPr lang="en-US" sz="900" dirty="0"/>
              <a:t>7. True or False: Elves are tall. False – Most elves are short.</a:t>
            </a:r>
          </a:p>
          <a:p>
            <a:r>
              <a:rPr lang="en-US" sz="900" dirty="0"/>
              <a:t>8. What does Santa Claus bring on Christmas Eve to children who are</a:t>
            </a:r>
          </a:p>
          <a:p>
            <a:r>
              <a:rPr lang="pl-PL" sz="900" dirty="0" err="1"/>
              <a:t>naughty</a:t>
            </a:r>
            <a:r>
              <a:rPr lang="pl-PL" sz="900" dirty="0"/>
              <a:t>? </a:t>
            </a:r>
            <a:r>
              <a:rPr lang="pl-PL" sz="900" dirty="0" err="1"/>
              <a:t>Coal</a:t>
            </a:r>
            <a:endParaRPr lang="pl-PL" sz="900" dirty="0"/>
          </a:p>
          <a:p>
            <a:r>
              <a:rPr lang="en-US" sz="900" dirty="0"/>
              <a:t>9. Which of the following is one of Santa’s reindeer? Comet</a:t>
            </a:r>
          </a:p>
          <a:p>
            <a:r>
              <a:rPr lang="en-US" sz="900" dirty="0"/>
              <a:t>10. Where does Santa Claus usually leave presents when he visits a home?</a:t>
            </a:r>
          </a:p>
          <a:p>
            <a:r>
              <a:rPr lang="pl-PL" sz="900" dirty="0"/>
              <a:t>Under </a:t>
            </a:r>
            <a:r>
              <a:rPr lang="pl-PL" sz="900" dirty="0" err="1"/>
              <a:t>the</a:t>
            </a:r>
            <a:r>
              <a:rPr lang="pl-PL" sz="900" dirty="0"/>
              <a:t> </a:t>
            </a:r>
            <a:r>
              <a:rPr lang="pl-PL" sz="900" dirty="0" err="1"/>
              <a:t>Christmas</a:t>
            </a:r>
            <a:r>
              <a:rPr lang="pl-PL" sz="900" dirty="0"/>
              <a:t> </a:t>
            </a:r>
            <a:r>
              <a:rPr lang="pl-PL" sz="900" dirty="0" err="1"/>
              <a:t>tree</a:t>
            </a:r>
            <a:endParaRPr lang="pl-PL" sz="900" dirty="0"/>
          </a:p>
          <a:p>
            <a:r>
              <a:rPr lang="en-US" sz="900" dirty="0"/>
              <a:t>11. True or false: Santa Claus is married. True</a:t>
            </a:r>
          </a:p>
          <a:p>
            <a:r>
              <a:rPr lang="en-US" sz="900" dirty="0"/>
              <a:t>12. Which of the following decorations do NOT go on a Christmas tree?</a:t>
            </a:r>
          </a:p>
          <a:p>
            <a:r>
              <a:rPr lang="pl-PL" sz="900" dirty="0" err="1"/>
              <a:t>Balloons</a:t>
            </a:r>
            <a:endParaRPr lang="pl-PL" sz="900" dirty="0"/>
          </a:p>
          <a:p>
            <a:r>
              <a:rPr lang="en-US" sz="900" dirty="0"/>
              <a:t>13. What do Santa’s reindeer pull on Christmas Eve? A sleigh full of presents</a:t>
            </a:r>
          </a:p>
          <a:p>
            <a:r>
              <a:rPr lang="en-US" sz="900" dirty="0"/>
              <a:t>14. What two colors are popular at Christmas? Red and green</a:t>
            </a:r>
          </a:p>
          <a:p>
            <a:r>
              <a:rPr lang="en-US" sz="900" dirty="0"/>
              <a:t>15. What flavor are candy canes? Peppermint</a:t>
            </a:r>
          </a:p>
          <a:p>
            <a:r>
              <a:rPr lang="en-US" sz="900" dirty="0"/>
              <a:t>16. What is hung on the fireplace at Christmastime? Stockings</a:t>
            </a:r>
          </a:p>
          <a:p>
            <a:r>
              <a:rPr lang="en-US" sz="900" dirty="0"/>
              <a:t>17. True or False: The Grinch is blue. False – The Grinch is green.</a:t>
            </a:r>
          </a:p>
          <a:p>
            <a:r>
              <a:rPr lang="en-US" sz="900" dirty="0"/>
              <a:t>18. Whose birthday is celebrated on Christmas Day? Jesus</a:t>
            </a:r>
          </a:p>
          <a:p>
            <a:r>
              <a:rPr lang="en-US" sz="900" dirty="0"/>
              <a:t>19. Who told Mary she was going to have a baby? An angel</a:t>
            </a:r>
          </a:p>
          <a:p>
            <a:r>
              <a:rPr lang="en-US" sz="900" dirty="0"/>
              <a:t>20. What animal carries Mary to Bethlehem? A donkey</a:t>
            </a:r>
            <a:endParaRPr lang="pl-PL" sz="900" dirty="0"/>
          </a:p>
          <a:p>
            <a:r>
              <a:rPr lang="en-US" sz="900" dirty="0"/>
              <a:t>21. Where was the baby Jesus born? A stable</a:t>
            </a:r>
            <a:endParaRPr lang="pl-PL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merry-christmas-happy-new-year-banner-design_74855-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1300162"/>
            <a:ext cx="5962650" cy="425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wiazda 5-ramienna 2"/>
          <p:cNvSpPr/>
          <p:nvPr/>
        </p:nvSpPr>
        <p:spPr>
          <a:xfrm>
            <a:off x="357158" y="3571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Gwiazda 5-ramienna 3"/>
          <p:cNvSpPr/>
          <p:nvPr/>
        </p:nvSpPr>
        <p:spPr>
          <a:xfrm>
            <a:off x="1785918" y="428604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Gwiazda 5-ramienna 4"/>
          <p:cNvSpPr/>
          <p:nvPr/>
        </p:nvSpPr>
        <p:spPr>
          <a:xfrm>
            <a:off x="6357950" y="50004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Gwiazda 5-ramienna 5"/>
          <p:cNvSpPr/>
          <p:nvPr/>
        </p:nvSpPr>
        <p:spPr>
          <a:xfrm>
            <a:off x="3286116" y="50004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Gwiazda 5-ramienna 6"/>
          <p:cNvSpPr/>
          <p:nvPr/>
        </p:nvSpPr>
        <p:spPr>
          <a:xfrm>
            <a:off x="7572396" y="571480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5-ramienna 7"/>
          <p:cNvSpPr/>
          <p:nvPr/>
        </p:nvSpPr>
        <p:spPr>
          <a:xfrm>
            <a:off x="428596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5-ramienna 8"/>
          <p:cNvSpPr/>
          <p:nvPr/>
        </p:nvSpPr>
        <p:spPr>
          <a:xfrm>
            <a:off x="1271558" y="12715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Gwiazda 5-ramienna 9"/>
          <p:cNvSpPr/>
          <p:nvPr/>
        </p:nvSpPr>
        <p:spPr>
          <a:xfrm>
            <a:off x="3000364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Gwiazda 5-ramienna 10"/>
          <p:cNvSpPr/>
          <p:nvPr/>
        </p:nvSpPr>
        <p:spPr>
          <a:xfrm>
            <a:off x="4643438" y="107154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928662" y="2571744"/>
            <a:ext cx="2486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err="1">
                <a:solidFill>
                  <a:srgbClr val="FF0000"/>
                </a:solidFill>
                <a:latin typeface="Tempus Sans ITC" pitchFamily="82" charset="0"/>
              </a:rPr>
              <a:t>Christmas</a:t>
            </a:r>
            <a:r>
              <a:rPr lang="pl-PL" sz="2800" b="1" dirty="0">
                <a:solidFill>
                  <a:srgbClr val="FF0000"/>
                </a:solidFill>
                <a:latin typeface="Tempus Sans ITC" pitchFamily="82" charset="0"/>
              </a:rPr>
              <a:t>  </a:t>
            </a:r>
            <a:r>
              <a:rPr lang="pl-PL" sz="2800" b="1" dirty="0" err="1">
                <a:solidFill>
                  <a:srgbClr val="FF0000"/>
                </a:solidFill>
                <a:latin typeface="Tempus Sans ITC" pitchFamily="82" charset="0"/>
              </a:rPr>
              <a:t>Tree</a:t>
            </a:r>
            <a:endParaRPr lang="pl-PL" sz="28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42910" y="3286124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empus Sans ITC" pitchFamily="82" charset="0"/>
              </a:rPr>
              <a:t>It first appeared in Great Britain in the 19th century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en-US" b="1" dirty="0">
                <a:latin typeface="Tempus Sans ITC" pitchFamily="82" charset="0"/>
              </a:rPr>
              <a:t>and this tradition was initiated by Queen Charlotte, </a:t>
            </a:r>
            <a:r>
              <a:rPr lang="pl-PL" b="1" dirty="0" err="1">
                <a:latin typeface="Tempus Sans ITC" pitchFamily="82" charset="0"/>
              </a:rPr>
              <a:t>who</a:t>
            </a:r>
            <a:r>
              <a:rPr lang="pl-PL" b="1" dirty="0">
                <a:latin typeface="Tempus Sans ITC" pitchFamily="82" charset="0"/>
              </a:rPr>
              <a:t> was a German and</a:t>
            </a:r>
            <a:r>
              <a:rPr lang="en-US" b="1" dirty="0">
                <a:latin typeface="Tempus Sans ITC" pitchFamily="82" charset="0"/>
              </a:rPr>
              <a:t> wife of Georg</a:t>
            </a:r>
            <a:r>
              <a:rPr lang="pl-PL" b="1" dirty="0">
                <a:latin typeface="Tempus Sans ITC" pitchFamily="82" charset="0"/>
              </a:rPr>
              <a:t>e</a:t>
            </a:r>
            <a:r>
              <a:rPr lang="en-US" b="1" dirty="0">
                <a:latin typeface="Tempus Sans ITC" pitchFamily="82" charset="0"/>
              </a:rPr>
              <a:t> III.</a:t>
            </a:r>
            <a:endParaRPr lang="pl-PL" b="1" dirty="0">
              <a:latin typeface="Tempus Sans ITC" pitchFamily="82" charset="0"/>
            </a:endParaRPr>
          </a:p>
        </p:txBody>
      </p:sp>
      <p:pic>
        <p:nvPicPr>
          <p:cNvPr id="16" name="Obraz 15" descr="B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571744"/>
            <a:ext cx="418422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928662" y="2571744"/>
            <a:ext cx="2773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err="1">
                <a:solidFill>
                  <a:srgbClr val="FF0000"/>
                </a:solidFill>
                <a:latin typeface="Tempus Sans ITC" pitchFamily="82" charset="0"/>
              </a:rPr>
              <a:t>Christmas</a:t>
            </a:r>
            <a:r>
              <a:rPr lang="pl-PL" sz="2800" b="1" dirty="0">
                <a:solidFill>
                  <a:srgbClr val="FF0000"/>
                </a:solidFill>
                <a:latin typeface="Tempus Sans ITC" pitchFamily="82" charset="0"/>
              </a:rPr>
              <a:t>  </a:t>
            </a:r>
            <a:r>
              <a:rPr lang="pl-PL" sz="2800" b="1" dirty="0" err="1">
                <a:solidFill>
                  <a:srgbClr val="FF0000"/>
                </a:solidFill>
                <a:latin typeface="Tempus Sans ITC" pitchFamily="82" charset="0"/>
              </a:rPr>
              <a:t>Carols</a:t>
            </a:r>
            <a:endParaRPr lang="pl-PL" sz="28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14348" y="3164681"/>
            <a:ext cx="35719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empus Sans ITC" pitchFamily="82" charset="0"/>
              </a:rPr>
              <a:t>Christmas carols are special songs which are sung during the Christmas season.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en-US" b="1" dirty="0">
                <a:latin typeface="Tempus Sans ITC" pitchFamily="82" charset="0"/>
              </a:rPr>
              <a:t>The songs are about Jesus and the time when he was born.</a:t>
            </a:r>
            <a:endParaRPr lang="pl-PL" b="1" dirty="0">
              <a:latin typeface="Tempus Sans ITC" pitchFamily="82" charset="0"/>
            </a:endParaRPr>
          </a:p>
          <a:p>
            <a:pPr algn="just"/>
            <a:endParaRPr lang="pl-PL" b="1" dirty="0">
              <a:latin typeface="Tempus Sans ITC" pitchFamily="82" charset="0"/>
            </a:endParaRPr>
          </a:p>
          <a:p>
            <a:pPr algn="just"/>
            <a:r>
              <a:rPr lang="en-US" sz="1400" b="1" dirty="0">
                <a:latin typeface="Tempus Sans ITC" pitchFamily="82" charset="0"/>
              </a:rPr>
              <a:t>Christmas Carols and when they were composed</a:t>
            </a:r>
            <a:r>
              <a:rPr lang="pl-PL" sz="1400" b="1" dirty="0">
                <a:latin typeface="Tempus Sans ITC" pitchFamily="82" charset="0"/>
              </a:rPr>
              <a:t>:</a:t>
            </a:r>
          </a:p>
          <a:p>
            <a:r>
              <a:rPr lang="en-US" sz="1400" b="1" dirty="0">
                <a:latin typeface="Tempus Sans ITC" pitchFamily="82" charset="0"/>
              </a:rPr>
              <a:t>1843 - O Come all ye Faithful</a:t>
            </a:r>
          </a:p>
          <a:p>
            <a:r>
              <a:rPr lang="en-US" sz="1400" b="1" dirty="0">
                <a:latin typeface="Tempus Sans ITC" pitchFamily="82" charset="0"/>
              </a:rPr>
              <a:t>1848 - Once in Royal David's City</a:t>
            </a:r>
          </a:p>
          <a:p>
            <a:r>
              <a:rPr lang="en-US" sz="1400" b="1" dirty="0">
                <a:latin typeface="Tempus Sans ITC" pitchFamily="82" charset="0"/>
              </a:rPr>
              <a:t>1851 - See Amid the Winters Snow</a:t>
            </a:r>
          </a:p>
          <a:p>
            <a:r>
              <a:rPr lang="en-US" sz="1400" b="1" dirty="0">
                <a:latin typeface="Tempus Sans ITC" pitchFamily="82" charset="0"/>
              </a:rPr>
              <a:t>1868 - O Little Town of Bethlehem</a:t>
            </a:r>
          </a:p>
          <a:p>
            <a:r>
              <a:rPr lang="en-US" sz="1400" b="1" dirty="0">
                <a:latin typeface="Tempus Sans ITC" pitchFamily="82" charset="0"/>
              </a:rPr>
              <a:t>1883 - Away in a Manger</a:t>
            </a:r>
            <a:endParaRPr lang="pl-PL" sz="1400" b="1" dirty="0">
              <a:latin typeface="Tempus Sans ITC" pitchFamily="82" charset="0"/>
            </a:endParaRPr>
          </a:p>
        </p:txBody>
      </p:sp>
      <p:pic>
        <p:nvPicPr>
          <p:cNvPr id="14" name="Obraz 13" descr="Adeste_Fideles_4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071678"/>
            <a:ext cx="21336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 descr="pobrane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786058"/>
            <a:ext cx="2296221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az 15" descr="images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4572008"/>
            <a:ext cx="2286000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Gwiazda 5-ramienna 52"/>
          <p:cNvSpPr/>
          <p:nvPr/>
        </p:nvSpPr>
        <p:spPr>
          <a:xfrm>
            <a:off x="357158" y="3571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Gwiazda 5-ramienna 53"/>
          <p:cNvSpPr/>
          <p:nvPr/>
        </p:nvSpPr>
        <p:spPr>
          <a:xfrm>
            <a:off x="1785918" y="428604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Gwiazda 5-ramienna 54"/>
          <p:cNvSpPr/>
          <p:nvPr/>
        </p:nvSpPr>
        <p:spPr>
          <a:xfrm>
            <a:off x="6357950" y="50004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Gwiazda 5-ramienna 55"/>
          <p:cNvSpPr/>
          <p:nvPr/>
        </p:nvSpPr>
        <p:spPr>
          <a:xfrm>
            <a:off x="3286116" y="50004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Gwiazda 5-ramienna 56"/>
          <p:cNvSpPr/>
          <p:nvPr/>
        </p:nvSpPr>
        <p:spPr>
          <a:xfrm>
            <a:off x="7572396" y="571480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Gwiazda 5-ramienna 57"/>
          <p:cNvSpPr/>
          <p:nvPr/>
        </p:nvSpPr>
        <p:spPr>
          <a:xfrm>
            <a:off x="428596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Gwiazda 5-ramienna 58"/>
          <p:cNvSpPr/>
          <p:nvPr/>
        </p:nvSpPr>
        <p:spPr>
          <a:xfrm>
            <a:off x="1271558" y="12715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Gwiazda 5-ramienna 59"/>
          <p:cNvSpPr/>
          <p:nvPr/>
        </p:nvSpPr>
        <p:spPr>
          <a:xfrm>
            <a:off x="3000364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Gwiazda 5-ramienna 60"/>
          <p:cNvSpPr/>
          <p:nvPr/>
        </p:nvSpPr>
        <p:spPr>
          <a:xfrm>
            <a:off x="4643438" y="107154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5" grpId="1" animBg="1"/>
      <p:bldP spid="55" grpId="2" animBg="1"/>
      <p:bldP spid="56" grpId="0" animBg="1"/>
      <p:bldP spid="57" grpId="0" animBg="1"/>
      <p:bldP spid="58" grpId="0" animBg="1"/>
      <p:bldP spid="59" grpId="0" animBg="1"/>
      <p:bldP spid="59" grpId="1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500034" y="292893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FF0000"/>
                </a:solidFill>
                <a:latin typeface="Tempus Sans ITC" pitchFamily="82" charset="0"/>
              </a:rPr>
              <a:t>Christmas</a:t>
            </a:r>
            <a:r>
              <a:rPr lang="pl-PL" sz="2800" b="1" dirty="0">
                <a:solidFill>
                  <a:srgbClr val="FF0000"/>
                </a:solidFill>
                <a:latin typeface="Tempus Sans ITC" pitchFamily="82" charset="0"/>
              </a:rPr>
              <a:t>  </a:t>
            </a:r>
            <a:r>
              <a:rPr lang="pl-PL" sz="2800" b="1" dirty="0" err="1">
                <a:solidFill>
                  <a:srgbClr val="FF0000"/>
                </a:solidFill>
                <a:latin typeface="Tempus Sans ITC" pitchFamily="82" charset="0"/>
              </a:rPr>
              <a:t>Cake</a:t>
            </a:r>
            <a:endParaRPr lang="pl-PL" sz="28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9" name="Obraz 8" descr="gluten-free-christmas-cake-recipe-featured-720x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1500174"/>
            <a:ext cx="4814902" cy="4814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/>
          <p:cNvSpPr txBox="1"/>
          <p:nvPr/>
        </p:nvSpPr>
        <p:spPr>
          <a:xfrm>
            <a:off x="500034" y="3643314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latin typeface="Tempus Sans ITC" pitchFamily="82" charset="0"/>
              </a:rPr>
              <a:t>It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en-US" b="1" dirty="0">
                <a:latin typeface="Tempus Sans ITC" pitchFamily="82" charset="0"/>
              </a:rPr>
              <a:t>is a type of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pl-PL" b="1" dirty="0" err="1">
                <a:latin typeface="Tempus Sans ITC" pitchFamily="82" charset="0"/>
              </a:rPr>
              <a:t>cake</a:t>
            </a:r>
            <a:r>
              <a:rPr lang="pl-PL" b="1" dirty="0">
                <a:latin typeface="Tempus Sans ITC" pitchFamily="82" charset="0"/>
              </a:rPr>
              <a:t>,</a:t>
            </a:r>
            <a:r>
              <a:rPr lang="en-US" b="1" dirty="0">
                <a:latin typeface="Tempus Sans ITC" pitchFamily="82" charset="0"/>
              </a:rPr>
              <a:t> </a:t>
            </a:r>
            <a:endParaRPr lang="pl-PL" b="1" dirty="0">
              <a:latin typeface="Tempus Sans ITC" pitchFamily="82" charset="0"/>
            </a:endParaRPr>
          </a:p>
          <a:p>
            <a:r>
              <a:rPr lang="en-US" b="1" dirty="0">
                <a:latin typeface="Tempus Sans ITC" pitchFamily="82" charset="0"/>
              </a:rPr>
              <a:t>often </a:t>
            </a:r>
            <a:r>
              <a:rPr lang="pl-PL" b="1" dirty="0" err="1">
                <a:latin typeface="Tempus Sans ITC" pitchFamily="82" charset="0"/>
              </a:rPr>
              <a:t>fruit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pl-PL" b="1" dirty="0" err="1">
                <a:latin typeface="Tempus Sans ITC" pitchFamily="82" charset="0"/>
              </a:rPr>
              <a:t>cake</a:t>
            </a:r>
            <a:r>
              <a:rPr lang="en-US" b="1" dirty="0">
                <a:latin typeface="Tempus Sans ITC" pitchFamily="82" charset="0"/>
              </a:rPr>
              <a:t>,</a:t>
            </a:r>
            <a:r>
              <a:rPr lang="pl-PL" b="1" baseline="30000" dirty="0">
                <a:latin typeface="Tempus Sans ITC" pitchFamily="82" charset="0"/>
              </a:rPr>
              <a:t> </a:t>
            </a:r>
          </a:p>
          <a:p>
            <a:r>
              <a:rPr lang="en-US" b="1" dirty="0">
                <a:latin typeface="Tempus Sans ITC" pitchFamily="82" charset="0"/>
              </a:rPr>
              <a:t>served at </a:t>
            </a:r>
            <a:r>
              <a:rPr lang="pl-PL" b="1" dirty="0" err="1">
                <a:latin typeface="Tempus Sans ITC" pitchFamily="82" charset="0"/>
              </a:rPr>
              <a:t>Christmas</a:t>
            </a:r>
            <a:r>
              <a:rPr lang="en-US" b="1" dirty="0">
                <a:latin typeface="Tempus Sans ITC" pitchFamily="82" charset="0"/>
              </a:rPr>
              <a:t> time</a:t>
            </a:r>
            <a:r>
              <a:rPr lang="pl-PL" b="1" dirty="0">
                <a:latin typeface="Tempus Sans ITC" pitchFamily="82" charset="0"/>
              </a:rPr>
              <a:t>.</a:t>
            </a:r>
          </a:p>
        </p:txBody>
      </p:sp>
      <p:sp>
        <p:nvSpPr>
          <p:cNvPr id="56" name="Gwiazda 5-ramienna 55"/>
          <p:cNvSpPr/>
          <p:nvPr/>
        </p:nvSpPr>
        <p:spPr>
          <a:xfrm>
            <a:off x="357158" y="3571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Gwiazda 5-ramienna 56"/>
          <p:cNvSpPr/>
          <p:nvPr/>
        </p:nvSpPr>
        <p:spPr>
          <a:xfrm>
            <a:off x="1785918" y="428604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Gwiazda 5-ramienna 57"/>
          <p:cNvSpPr/>
          <p:nvPr/>
        </p:nvSpPr>
        <p:spPr>
          <a:xfrm>
            <a:off x="6357950" y="50004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Gwiazda 5-ramienna 58"/>
          <p:cNvSpPr/>
          <p:nvPr/>
        </p:nvSpPr>
        <p:spPr>
          <a:xfrm>
            <a:off x="3286116" y="50004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Gwiazda 5-ramienna 59"/>
          <p:cNvSpPr/>
          <p:nvPr/>
        </p:nvSpPr>
        <p:spPr>
          <a:xfrm>
            <a:off x="7572396" y="571480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Gwiazda 5-ramienna 60"/>
          <p:cNvSpPr/>
          <p:nvPr/>
        </p:nvSpPr>
        <p:spPr>
          <a:xfrm>
            <a:off x="428596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Gwiazda 5-ramienna 61"/>
          <p:cNvSpPr/>
          <p:nvPr/>
        </p:nvSpPr>
        <p:spPr>
          <a:xfrm>
            <a:off x="1271558" y="12715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Gwiazda 5-ramienna 62"/>
          <p:cNvSpPr/>
          <p:nvPr/>
        </p:nvSpPr>
        <p:spPr>
          <a:xfrm>
            <a:off x="3000364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Gwiazda 5-ramienna 63"/>
          <p:cNvSpPr/>
          <p:nvPr/>
        </p:nvSpPr>
        <p:spPr>
          <a:xfrm>
            <a:off x="4643438" y="107154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8" grpId="1" animBg="1"/>
      <p:bldP spid="58" grpId="2" animBg="1"/>
      <p:bldP spid="59" grpId="0" animBg="1"/>
      <p:bldP spid="60" grpId="0" animBg="1"/>
      <p:bldP spid="61" grpId="0" animBg="1"/>
      <p:bldP spid="62" grpId="0" animBg="1"/>
      <p:bldP spid="62" grpId="1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71472" y="285749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FF0000"/>
                </a:solidFill>
                <a:latin typeface="Tempus Sans ITC" pitchFamily="82" charset="0"/>
              </a:rPr>
              <a:t>Christmas</a:t>
            </a:r>
            <a:r>
              <a:rPr lang="pl-PL" sz="2800" b="1" dirty="0">
                <a:solidFill>
                  <a:srgbClr val="FF0000"/>
                </a:solidFill>
                <a:latin typeface="Tempus Sans ITC" pitchFamily="82" charset="0"/>
              </a:rPr>
              <a:t>  pudding</a:t>
            </a:r>
          </a:p>
        </p:txBody>
      </p:sp>
      <p:pic>
        <p:nvPicPr>
          <p:cNvPr id="15" name="Obraz 14" descr="Christmas_pud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571612"/>
            <a:ext cx="44831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ole tekstowe 16"/>
          <p:cNvSpPr txBox="1"/>
          <p:nvPr/>
        </p:nvSpPr>
        <p:spPr>
          <a:xfrm>
            <a:off x="500034" y="3643314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err="1">
                <a:latin typeface="Tempus Sans ITC" pitchFamily="82" charset="0"/>
              </a:rPr>
              <a:t>It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en-US" b="1" dirty="0">
                <a:latin typeface="Tempus Sans ITC" pitchFamily="82" charset="0"/>
              </a:rPr>
              <a:t>is a type of </a:t>
            </a:r>
            <a:r>
              <a:rPr lang="pl-PL" b="1" dirty="0">
                <a:latin typeface="Tempus Sans ITC" pitchFamily="82" charset="0"/>
              </a:rPr>
              <a:t>pudding</a:t>
            </a:r>
            <a:r>
              <a:rPr lang="en-US" b="1" dirty="0">
                <a:latin typeface="Tempus Sans ITC" pitchFamily="82" charset="0"/>
              </a:rPr>
              <a:t> traditionally served as part of the </a:t>
            </a:r>
            <a:r>
              <a:rPr lang="pl-PL" b="1" dirty="0" err="1">
                <a:latin typeface="Tempus Sans ITC" pitchFamily="82" charset="0"/>
              </a:rPr>
              <a:t>Christmas</a:t>
            </a:r>
            <a:r>
              <a:rPr lang="pl-PL" b="1" dirty="0">
                <a:latin typeface="Tempus Sans ITC" pitchFamily="82" charset="0"/>
              </a:rPr>
              <a:t> dinner</a:t>
            </a:r>
            <a:r>
              <a:rPr lang="en-US" b="1" dirty="0">
                <a:latin typeface="Tempus Sans ITC" pitchFamily="82" charset="0"/>
              </a:rPr>
              <a:t> in the </a:t>
            </a:r>
            <a:r>
              <a:rPr lang="pl-PL" b="1" dirty="0">
                <a:latin typeface="Tempus Sans ITC" pitchFamily="82" charset="0"/>
              </a:rPr>
              <a:t>UK</a:t>
            </a:r>
            <a:r>
              <a:rPr lang="en-US" b="1" dirty="0">
                <a:latin typeface="Tempus Sans ITC" pitchFamily="82" charset="0"/>
              </a:rPr>
              <a:t>,</a:t>
            </a:r>
            <a:r>
              <a:rPr lang="pl-PL" b="1" dirty="0">
                <a:latin typeface="Tempus Sans ITC" pitchFamily="82" charset="0"/>
              </a:rPr>
              <a:t>Ireland</a:t>
            </a:r>
            <a:r>
              <a:rPr lang="en-US" b="1" dirty="0">
                <a:latin typeface="Tempus Sans ITC" pitchFamily="82" charset="0"/>
              </a:rPr>
              <a:t> and in other countries where it has been brought by British and Irish immigrants.</a:t>
            </a:r>
            <a:endParaRPr lang="pl-PL" b="1" dirty="0">
              <a:latin typeface="Tempus Sans ITC" pitchFamily="82" charset="0"/>
            </a:endParaRPr>
          </a:p>
        </p:txBody>
      </p:sp>
      <p:sp>
        <p:nvSpPr>
          <p:cNvPr id="36" name="Gwiazda 5-ramienna 35"/>
          <p:cNvSpPr/>
          <p:nvPr/>
        </p:nvSpPr>
        <p:spPr>
          <a:xfrm>
            <a:off x="357158" y="3571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Gwiazda 5-ramienna 36"/>
          <p:cNvSpPr/>
          <p:nvPr/>
        </p:nvSpPr>
        <p:spPr>
          <a:xfrm>
            <a:off x="1785918" y="428604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Gwiazda 5-ramienna 37"/>
          <p:cNvSpPr/>
          <p:nvPr/>
        </p:nvSpPr>
        <p:spPr>
          <a:xfrm>
            <a:off x="6357950" y="50004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Gwiazda 5-ramienna 38"/>
          <p:cNvSpPr/>
          <p:nvPr/>
        </p:nvSpPr>
        <p:spPr>
          <a:xfrm>
            <a:off x="3286116" y="50004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Gwiazda 5-ramienna 39"/>
          <p:cNvSpPr/>
          <p:nvPr/>
        </p:nvSpPr>
        <p:spPr>
          <a:xfrm>
            <a:off x="7572396" y="571480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Gwiazda 5-ramienna 40"/>
          <p:cNvSpPr/>
          <p:nvPr/>
        </p:nvSpPr>
        <p:spPr>
          <a:xfrm>
            <a:off x="428596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Gwiazda 5-ramienna 41"/>
          <p:cNvSpPr/>
          <p:nvPr/>
        </p:nvSpPr>
        <p:spPr>
          <a:xfrm>
            <a:off x="1271558" y="12715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Gwiazda 5-ramienna 42"/>
          <p:cNvSpPr/>
          <p:nvPr/>
        </p:nvSpPr>
        <p:spPr>
          <a:xfrm>
            <a:off x="3000364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Gwiazda 5-ramienna 43"/>
          <p:cNvSpPr/>
          <p:nvPr/>
        </p:nvSpPr>
        <p:spPr>
          <a:xfrm>
            <a:off x="4643438" y="107154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8" grpId="1" animBg="1"/>
      <p:bldP spid="38" grpId="2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/>
          <p:cNvSpPr txBox="1"/>
          <p:nvPr/>
        </p:nvSpPr>
        <p:spPr>
          <a:xfrm>
            <a:off x="571472" y="271462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FF0000"/>
                </a:solidFill>
                <a:latin typeface="Tempus Sans ITC" pitchFamily="82" charset="0"/>
              </a:rPr>
              <a:t>Christmas</a:t>
            </a:r>
            <a:r>
              <a:rPr lang="pl-PL" sz="2800" b="1" dirty="0">
                <a:solidFill>
                  <a:srgbClr val="FF0000"/>
                </a:solidFill>
                <a:latin typeface="Tempus Sans ITC" pitchFamily="82" charset="0"/>
              </a:rPr>
              <a:t>  </a:t>
            </a:r>
            <a:r>
              <a:rPr lang="pl-PL" sz="2800" b="1" dirty="0" err="1">
                <a:solidFill>
                  <a:srgbClr val="FF0000"/>
                </a:solidFill>
                <a:latin typeface="Tempus Sans ITC" pitchFamily="82" charset="0"/>
              </a:rPr>
              <a:t>Card</a:t>
            </a:r>
            <a:endParaRPr lang="pl-PL" sz="28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714348" y="3429000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err="1">
                <a:latin typeface="Tempus Sans ITC" pitchFamily="82" charset="0"/>
              </a:rPr>
              <a:t>It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en-US" b="1" dirty="0">
                <a:latin typeface="Tempus Sans ITC" pitchFamily="82" charset="0"/>
              </a:rPr>
              <a:t>is a </a:t>
            </a:r>
            <a:r>
              <a:rPr lang="pl-PL" b="1" dirty="0" err="1">
                <a:latin typeface="Tempus Sans ITC" pitchFamily="82" charset="0"/>
              </a:rPr>
              <a:t>greeting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pl-PL" b="1" dirty="0" err="1">
                <a:latin typeface="Tempus Sans ITC" pitchFamily="82" charset="0"/>
              </a:rPr>
              <a:t>card</a:t>
            </a:r>
            <a:r>
              <a:rPr lang="en-US" b="1" dirty="0">
                <a:latin typeface="Tempus Sans ITC" pitchFamily="82" charset="0"/>
              </a:rPr>
              <a:t> sent as part of the traditional celebration of </a:t>
            </a:r>
            <a:r>
              <a:rPr lang="pl-PL" b="1" dirty="0" err="1">
                <a:latin typeface="Tempus Sans ITC" pitchFamily="82" charset="0"/>
              </a:rPr>
              <a:t>Christmas</a:t>
            </a:r>
            <a:r>
              <a:rPr lang="pl-PL" b="1" dirty="0">
                <a:latin typeface="Tempus Sans ITC" pitchFamily="82" charset="0"/>
              </a:rPr>
              <a:t>.</a:t>
            </a:r>
          </a:p>
          <a:p>
            <a:endParaRPr lang="pl-PL" b="1" dirty="0">
              <a:latin typeface="Tempus Sans ITC" pitchFamily="82" charset="0"/>
            </a:endParaRPr>
          </a:p>
          <a:p>
            <a:r>
              <a:rPr lang="en-US" b="1" dirty="0">
                <a:latin typeface="Tempus Sans ITC" pitchFamily="82" charset="0"/>
              </a:rPr>
              <a:t>The traditional greeting reads „</a:t>
            </a:r>
            <a:r>
              <a:rPr lang="pl-PL" b="1" dirty="0">
                <a:latin typeface="Tempus Sans ITC" pitchFamily="82" charset="0"/>
              </a:rPr>
              <a:t>W</a:t>
            </a:r>
            <a:r>
              <a:rPr lang="en-US" b="1" dirty="0" err="1">
                <a:latin typeface="Tempus Sans ITC" pitchFamily="82" charset="0"/>
              </a:rPr>
              <a:t>ishing</a:t>
            </a:r>
            <a:r>
              <a:rPr lang="en-US" b="1" dirty="0">
                <a:latin typeface="Tempus Sans ITC" pitchFamily="82" charset="0"/>
              </a:rPr>
              <a:t> you a Merry Christmas and a Happy New Year".</a:t>
            </a:r>
            <a:endParaRPr lang="pl-PL" b="1" dirty="0">
              <a:latin typeface="Tempus Sans ITC" pitchFamily="82" charset="0"/>
            </a:endParaRPr>
          </a:p>
        </p:txBody>
      </p:sp>
      <p:pic>
        <p:nvPicPr>
          <p:cNvPr id="16" name="Obraz 15" descr="Santa_Coming_Down_the_Chimney_Draw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4000504"/>
            <a:ext cx="1738310" cy="2122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 descr="375px-American_Christmas_card_18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4071942"/>
            <a:ext cx="2857500" cy="214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raz 17" descr="Johnson_White_House_Christmas_Car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643050"/>
            <a:ext cx="3017520" cy="2267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Gwiazda 5-ramienna 36"/>
          <p:cNvSpPr/>
          <p:nvPr/>
        </p:nvSpPr>
        <p:spPr>
          <a:xfrm>
            <a:off x="357158" y="3571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Gwiazda 5-ramienna 37"/>
          <p:cNvSpPr/>
          <p:nvPr/>
        </p:nvSpPr>
        <p:spPr>
          <a:xfrm>
            <a:off x="1785918" y="428604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Gwiazda 5-ramienna 38"/>
          <p:cNvSpPr/>
          <p:nvPr/>
        </p:nvSpPr>
        <p:spPr>
          <a:xfrm>
            <a:off x="6357950" y="50004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Gwiazda 5-ramienna 39"/>
          <p:cNvSpPr/>
          <p:nvPr/>
        </p:nvSpPr>
        <p:spPr>
          <a:xfrm>
            <a:off x="3286116" y="50004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Gwiazda 5-ramienna 40"/>
          <p:cNvSpPr/>
          <p:nvPr/>
        </p:nvSpPr>
        <p:spPr>
          <a:xfrm>
            <a:off x="7572396" y="571480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Gwiazda 5-ramienna 41"/>
          <p:cNvSpPr/>
          <p:nvPr/>
        </p:nvSpPr>
        <p:spPr>
          <a:xfrm>
            <a:off x="428596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Gwiazda 5-ramienna 42"/>
          <p:cNvSpPr/>
          <p:nvPr/>
        </p:nvSpPr>
        <p:spPr>
          <a:xfrm>
            <a:off x="1271558" y="12715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Gwiazda 5-ramienna 43"/>
          <p:cNvSpPr/>
          <p:nvPr/>
        </p:nvSpPr>
        <p:spPr>
          <a:xfrm>
            <a:off x="3000364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Gwiazda 5-ramienna 44"/>
          <p:cNvSpPr/>
          <p:nvPr/>
        </p:nvSpPr>
        <p:spPr>
          <a:xfrm>
            <a:off x="4643438" y="107154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39" grpId="1" animBg="1"/>
      <p:bldP spid="39" grpId="2" animBg="1"/>
      <p:bldP spid="40" grpId="0" animBg="1"/>
      <p:bldP spid="41" grpId="0" animBg="1"/>
      <p:bldP spid="42" grpId="0" animBg="1"/>
      <p:bldP spid="43" grpId="0" animBg="1"/>
      <p:bldP spid="43" grpId="1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785786" y="3000372"/>
            <a:ext cx="2911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err="1">
                <a:solidFill>
                  <a:srgbClr val="FF0000"/>
                </a:solidFill>
                <a:latin typeface="Tempus Sans ITC" pitchFamily="82" charset="0"/>
              </a:rPr>
              <a:t>Christmas</a:t>
            </a:r>
            <a:r>
              <a:rPr lang="pl-PL" sz="2400" b="1" dirty="0">
                <a:solidFill>
                  <a:srgbClr val="FF0000"/>
                </a:solidFill>
                <a:latin typeface="Tempus Sans ITC" pitchFamily="82" charset="0"/>
              </a:rPr>
              <a:t>  </a:t>
            </a:r>
            <a:r>
              <a:rPr lang="pl-PL" sz="2400" b="1" dirty="0" err="1">
                <a:solidFill>
                  <a:srgbClr val="FF0000"/>
                </a:solidFill>
                <a:latin typeface="Tempus Sans ITC" pitchFamily="82" charset="0"/>
              </a:rPr>
              <a:t>Stocking</a:t>
            </a:r>
            <a:endParaRPr lang="pl-PL" sz="24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28596" y="3929066"/>
            <a:ext cx="5143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err="1">
                <a:latin typeface="Tempus Sans ITC" pitchFamily="82" charset="0"/>
              </a:rPr>
              <a:t>It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en-US" b="1" dirty="0">
                <a:latin typeface="Tempus Sans ITC" pitchFamily="82" charset="0"/>
              </a:rPr>
              <a:t>is an empty sock or sock-shaped bag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pl-PL" b="1" dirty="0" err="1">
                <a:latin typeface="Tempus Sans ITC" pitchFamily="82" charset="0"/>
              </a:rPr>
              <a:t>that</a:t>
            </a:r>
            <a:r>
              <a:rPr lang="pl-PL" b="1" dirty="0">
                <a:latin typeface="Tempus Sans ITC" pitchFamily="82" charset="0"/>
              </a:rPr>
              <a:t> Santa Claus </a:t>
            </a:r>
            <a:r>
              <a:rPr lang="en-US" b="1" dirty="0">
                <a:latin typeface="Tempus Sans ITC" pitchFamily="82" charset="0"/>
              </a:rPr>
              <a:t>can fill it with small </a:t>
            </a:r>
            <a:r>
              <a:rPr lang="pl-PL" b="1" dirty="0">
                <a:latin typeface="Tempus Sans ITC" pitchFamily="82" charset="0"/>
              </a:rPr>
              <a:t>toys, </a:t>
            </a:r>
            <a:r>
              <a:rPr lang="pl-PL" b="1" dirty="0" err="1">
                <a:latin typeface="Tempus Sans ITC" pitchFamily="82" charset="0"/>
              </a:rPr>
              <a:t>candy</a:t>
            </a:r>
            <a:r>
              <a:rPr lang="pl-PL" b="1" dirty="0">
                <a:latin typeface="Tempus Sans ITC" pitchFamily="82" charset="0"/>
              </a:rPr>
              <a:t>, </a:t>
            </a:r>
            <a:r>
              <a:rPr lang="pl-PL" b="1" dirty="0" err="1">
                <a:latin typeface="Tempus Sans ITC" pitchFamily="82" charset="0"/>
              </a:rPr>
              <a:t>fruit</a:t>
            </a:r>
            <a:r>
              <a:rPr lang="pl-PL" b="1" dirty="0">
                <a:latin typeface="Tempus Sans ITC" pitchFamily="82" charset="0"/>
              </a:rPr>
              <a:t>, </a:t>
            </a:r>
            <a:r>
              <a:rPr lang="pl-PL" b="1" dirty="0" err="1">
                <a:latin typeface="Tempus Sans ITC" pitchFamily="82" charset="0"/>
              </a:rPr>
              <a:t>coins</a:t>
            </a:r>
            <a:r>
              <a:rPr lang="en-US" b="1" dirty="0">
                <a:latin typeface="Tempus Sans ITC" pitchFamily="82" charset="0"/>
              </a:rPr>
              <a:t> or other small gifts when he arrives.</a:t>
            </a:r>
            <a:endParaRPr lang="pl-PL" b="1" dirty="0">
              <a:latin typeface="Tempus Sans ITC" pitchFamily="82" charset="0"/>
            </a:endParaRPr>
          </a:p>
          <a:p>
            <a:pPr algn="just"/>
            <a:endParaRPr lang="pl-PL" b="1" dirty="0">
              <a:latin typeface="Tempus Sans ITC" pitchFamily="82" charset="0"/>
            </a:endParaRPr>
          </a:p>
          <a:p>
            <a:pPr algn="just"/>
            <a:r>
              <a:rPr lang="en-US" b="1" dirty="0">
                <a:latin typeface="Tempus Sans ITC" pitchFamily="82" charset="0"/>
              </a:rPr>
              <a:t>The tradition of the Christmas stocking is thought to originate from the life of </a:t>
            </a:r>
            <a:r>
              <a:rPr lang="pl-PL" b="1" dirty="0">
                <a:latin typeface="Tempus Sans ITC" pitchFamily="82" charset="0"/>
              </a:rPr>
              <a:t>Santa Claus.</a:t>
            </a:r>
          </a:p>
        </p:txBody>
      </p:sp>
      <p:pic>
        <p:nvPicPr>
          <p:cNvPr id="15" name="Obraz 14" descr="pobrane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214554"/>
            <a:ext cx="2270760" cy="1287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az 15" descr="socks-1-e15068682988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857628"/>
            <a:ext cx="3020201" cy="201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Gwiazda 5-ramienna 34"/>
          <p:cNvSpPr/>
          <p:nvPr/>
        </p:nvSpPr>
        <p:spPr>
          <a:xfrm>
            <a:off x="357158" y="3571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Gwiazda 5-ramienna 35"/>
          <p:cNvSpPr/>
          <p:nvPr/>
        </p:nvSpPr>
        <p:spPr>
          <a:xfrm>
            <a:off x="1785918" y="428604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Gwiazda 5-ramienna 36"/>
          <p:cNvSpPr/>
          <p:nvPr/>
        </p:nvSpPr>
        <p:spPr>
          <a:xfrm>
            <a:off x="6357950" y="50004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Gwiazda 5-ramienna 37"/>
          <p:cNvSpPr/>
          <p:nvPr/>
        </p:nvSpPr>
        <p:spPr>
          <a:xfrm>
            <a:off x="3286116" y="50004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Gwiazda 5-ramienna 38"/>
          <p:cNvSpPr/>
          <p:nvPr/>
        </p:nvSpPr>
        <p:spPr>
          <a:xfrm>
            <a:off x="7572396" y="571480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Gwiazda 5-ramienna 39"/>
          <p:cNvSpPr/>
          <p:nvPr/>
        </p:nvSpPr>
        <p:spPr>
          <a:xfrm>
            <a:off x="428596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Gwiazda 5-ramienna 40"/>
          <p:cNvSpPr/>
          <p:nvPr/>
        </p:nvSpPr>
        <p:spPr>
          <a:xfrm>
            <a:off x="1271558" y="12715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Gwiazda 5-ramienna 41"/>
          <p:cNvSpPr/>
          <p:nvPr/>
        </p:nvSpPr>
        <p:spPr>
          <a:xfrm>
            <a:off x="3000364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Gwiazda 5-ramienna 42"/>
          <p:cNvSpPr/>
          <p:nvPr/>
        </p:nvSpPr>
        <p:spPr>
          <a:xfrm>
            <a:off x="4643438" y="107154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7" grpId="1" animBg="1"/>
      <p:bldP spid="37" grpId="2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1643042" y="2714620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  <a:latin typeface="Tempus Sans ITC" pitchFamily="82" charset="0"/>
              </a:rPr>
              <a:t>Turkey</a:t>
            </a:r>
            <a:endParaRPr lang="pl-PL" sz="24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14348" y="3500438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empus Sans ITC" pitchFamily="82" charset="0"/>
              </a:rPr>
              <a:t>King Henry VIII was the first person to eat a turkey on Christmas Day, however </a:t>
            </a:r>
            <a:r>
              <a:rPr lang="pl-PL" b="1" dirty="0" err="1">
                <a:latin typeface="Tempus Sans ITC" pitchFamily="82" charset="0"/>
              </a:rPr>
              <a:t>after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en-US" b="1" dirty="0">
                <a:latin typeface="Tempus Sans ITC" pitchFamily="82" charset="0"/>
              </a:rPr>
              <a:t>the 1950 the turkey was more popular Christmas meal choice than the goose.</a:t>
            </a:r>
            <a:endParaRPr lang="pl-PL" b="1" dirty="0">
              <a:latin typeface="Tempus Sans ITC" pitchFamily="82" charset="0"/>
            </a:endParaRPr>
          </a:p>
        </p:txBody>
      </p:sp>
      <p:pic>
        <p:nvPicPr>
          <p:cNvPr id="16" name="Obraz 15" descr="pobrane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143116"/>
            <a:ext cx="389427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 descr="pobrane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214818"/>
            <a:ext cx="257935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Gwiazda 5-ramienna 35"/>
          <p:cNvSpPr/>
          <p:nvPr/>
        </p:nvSpPr>
        <p:spPr>
          <a:xfrm>
            <a:off x="357158" y="3571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Gwiazda 5-ramienna 36"/>
          <p:cNvSpPr/>
          <p:nvPr/>
        </p:nvSpPr>
        <p:spPr>
          <a:xfrm>
            <a:off x="1785918" y="428604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Gwiazda 5-ramienna 37"/>
          <p:cNvSpPr/>
          <p:nvPr/>
        </p:nvSpPr>
        <p:spPr>
          <a:xfrm>
            <a:off x="6357950" y="50004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Gwiazda 5-ramienna 38"/>
          <p:cNvSpPr/>
          <p:nvPr/>
        </p:nvSpPr>
        <p:spPr>
          <a:xfrm>
            <a:off x="3286116" y="50004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Gwiazda 5-ramienna 39"/>
          <p:cNvSpPr/>
          <p:nvPr/>
        </p:nvSpPr>
        <p:spPr>
          <a:xfrm>
            <a:off x="7572396" y="571480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Gwiazda 5-ramienna 40"/>
          <p:cNvSpPr/>
          <p:nvPr/>
        </p:nvSpPr>
        <p:spPr>
          <a:xfrm>
            <a:off x="428596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Gwiazda 5-ramienna 41"/>
          <p:cNvSpPr/>
          <p:nvPr/>
        </p:nvSpPr>
        <p:spPr>
          <a:xfrm>
            <a:off x="1271558" y="12715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Gwiazda 5-ramienna 42"/>
          <p:cNvSpPr/>
          <p:nvPr/>
        </p:nvSpPr>
        <p:spPr>
          <a:xfrm>
            <a:off x="3000364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Gwiazda 5-ramienna 43"/>
          <p:cNvSpPr/>
          <p:nvPr/>
        </p:nvSpPr>
        <p:spPr>
          <a:xfrm>
            <a:off x="4643438" y="107154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8" grpId="1" animBg="1"/>
      <p:bldP spid="38" grpId="2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1214414" y="2928934"/>
            <a:ext cx="2877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err="1">
                <a:solidFill>
                  <a:srgbClr val="FF0000"/>
                </a:solidFill>
                <a:latin typeface="Tempus Sans ITC" pitchFamily="82" charset="0"/>
              </a:rPr>
              <a:t>Christmas</a:t>
            </a:r>
            <a:r>
              <a:rPr lang="pl-PL" sz="2800" b="1" dirty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pl-PL" sz="2800" b="1" dirty="0" err="1">
                <a:solidFill>
                  <a:srgbClr val="FF0000"/>
                </a:solidFill>
                <a:latin typeface="Tempus Sans ITC" pitchFamily="82" charset="0"/>
              </a:rPr>
              <a:t>Cracker</a:t>
            </a:r>
            <a:endParaRPr lang="pl-PL" sz="24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15" name="Obraz 14" descr="pobrane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214554"/>
            <a:ext cx="2095500" cy="139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az 1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3286124"/>
            <a:ext cx="2125980" cy="1379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 descr="pobrane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429000"/>
            <a:ext cx="1714500" cy="170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raz 17" descr="Christ_noun_002_067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450057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pole tekstowe 18"/>
          <p:cNvSpPr txBox="1"/>
          <p:nvPr/>
        </p:nvSpPr>
        <p:spPr>
          <a:xfrm>
            <a:off x="1142976" y="3643314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latin typeface="Tempus Sans ITC" pitchFamily="82" charset="0"/>
              </a:rPr>
              <a:t>It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pl-PL" b="1" dirty="0" err="1">
                <a:latin typeface="Tempus Sans ITC" pitchFamily="82" charset="0"/>
              </a:rPr>
              <a:t>is</a:t>
            </a:r>
            <a:r>
              <a:rPr lang="pl-PL" b="1" dirty="0">
                <a:latin typeface="Tempus Sans ITC" pitchFamily="82" charset="0"/>
              </a:rPr>
              <a:t> a </a:t>
            </a:r>
            <a:r>
              <a:rPr lang="pl-PL" b="1" dirty="0" err="1">
                <a:latin typeface="Tempus Sans ITC" pitchFamily="82" charset="0"/>
              </a:rPr>
              <a:t>tube</a:t>
            </a:r>
            <a:r>
              <a:rPr lang="en-US" b="1" dirty="0">
                <a:latin typeface="Tempus Sans ITC" pitchFamily="82" charset="0"/>
              </a:rPr>
              <a:t> of </a:t>
            </a:r>
            <a:r>
              <a:rPr lang="pl-PL" b="1" dirty="0" err="1">
                <a:latin typeface="Tempus Sans ITC" pitchFamily="82" charset="0"/>
              </a:rPr>
              <a:t>brightly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pl-PL" b="1" dirty="0" err="1">
                <a:latin typeface="Tempus Sans ITC" pitchFamily="82" charset="0"/>
              </a:rPr>
              <a:t>coloured</a:t>
            </a:r>
            <a:r>
              <a:rPr lang="pl-PL" b="1" dirty="0">
                <a:latin typeface="Tempus Sans ITC" pitchFamily="82" charset="0"/>
              </a:rPr>
              <a:t> paper</a:t>
            </a:r>
            <a:r>
              <a:rPr lang="en-US" b="1" dirty="0">
                <a:latin typeface="Tempus Sans ITC" pitchFamily="82" charset="0"/>
              </a:rPr>
              <a:t>, given at </a:t>
            </a:r>
            <a:r>
              <a:rPr lang="pl-PL" b="1" dirty="0" err="1">
                <a:latin typeface="Tempus Sans ITC" pitchFamily="82" charset="0"/>
              </a:rPr>
              <a:t>Christmas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pl-PL" b="1" dirty="0" err="1">
                <a:latin typeface="Tempus Sans ITC" pitchFamily="82" charset="0"/>
              </a:rPr>
              <a:t>that</a:t>
            </a:r>
            <a:endParaRPr lang="pl-PL" b="1" dirty="0">
              <a:latin typeface="Tempus Sans ITC" pitchFamily="82" charset="0"/>
            </a:endParaRPr>
          </a:p>
          <a:p>
            <a:r>
              <a:rPr lang="en-US" b="1" dirty="0">
                <a:latin typeface="Tempus Sans ITC" pitchFamily="82" charset="0"/>
              </a:rPr>
              <a:t>makes a </a:t>
            </a:r>
            <a:r>
              <a:rPr lang="pl-PL" b="1" dirty="0" err="1">
                <a:latin typeface="Tempus Sans ITC" pitchFamily="82" charset="0"/>
              </a:rPr>
              <a:t>noise</a:t>
            </a:r>
            <a:r>
              <a:rPr lang="en-US" b="1" dirty="0">
                <a:latin typeface="Tempus Sans ITC" pitchFamily="82" charset="0"/>
              </a:rPr>
              <a:t> when </a:t>
            </a:r>
            <a:r>
              <a:rPr lang="pl-PL" b="1" dirty="0" err="1">
                <a:latin typeface="Tempus Sans ITC" pitchFamily="82" charset="0"/>
              </a:rPr>
              <a:t>pulled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pl-PL" b="1" dirty="0" err="1">
                <a:latin typeface="Tempus Sans ITC" pitchFamily="82" charset="0"/>
              </a:rPr>
              <a:t>apart</a:t>
            </a:r>
            <a:r>
              <a:rPr lang="en-US" b="1" dirty="0">
                <a:latin typeface="Tempus Sans ITC" pitchFamily="82" charset="0"/>
              </a:rPr>
              <a:t> by two </a:t>
            </a:r>
            <a:r>
              <a:rPr lang="pl-PL" b="1" dirty="0" err="1">
                <a:latin typeface="Tempus Sans ITC" pitchFamily="82" charset="0"/>
              </a:rPr>
              <a:t>people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en-US" b="1" dirty="0">
                <a:latin typeface="Tempus Sans ITC" pitchFamily="82" charset="0"/>
              </a:rPr>
              <a:t>and </a:t>
            </a:r>
            <a:r>
              <a:rPr lang="pl-PL" b="1" dirty="0" err="1">
                <a:latin typeface="Tempus Sans ITC" pitchFamily="82" charset="0"/>
              </a:rPr>
              <a:t>contains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pl-PL" b="1" dirty="0" err="1">
                <a:latin typeface="Tempus Sans ITC" pitchFamily="82" charset="0"/>
              </a:rPr>
              <a:t>small</a:t>
            </a:r>
            <a:r>
              <a:rPr lang="pl-PL" b="1" dirty="0">
                <a:latin typeface="Tempus Sans ITC" pitchFamily="82" charset="0"/>
              </a:rPr>
              <a:t> </a:t>
            </a:r>
            <a:r>
              <a:rPr lang="pl-PL" b="1" dirty="0" err="1">
                <a:latin typeface="Tempus Sans ITC" pitchFamily="82" charset="0"/>
              </a:rPr>
              <a:t>present</a:t>
            </a:r>
            <a:r>
              <a:rPr lang="pl-PL" b="1" dirty="0">
                <a:latin typeface="Tempus Sans ITC" pitchFamily="82" charset="0"/>
              </a:rPr>
              <a:t>.</a:t>
            </a:r>
            <a:endParaRPr lang="pl-PL" dirty="0">
              <a:latin typeface="Tempus Sans ITC" pitchFamily="82" charset="0"/>
            </a:endParaRPr>
          </a:p>
        </p:txBody>
      </p:sp>
      <p:sp>
        <p:nvSpPr>
          <p:cNvPr id="38" name="Gwiazda 5-ramienna 37"/>
          <p:cNvSpPr/>
          <p:nvPr/>
        </p:nvSpPr>
        <p:spPr>
          <a:xfrm>
            <a:off x="357158" y="3571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Gwiazda 5-ramienna 38"/>
          <p:cNvSpPr/>
          <p:nvPr/>
        </p:nvSpPr>
        <p:spPr>
          <a:xfrm>
            <a:off x="1785918" y="428604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Gwiazda 5-ramienna 39"/>
          <p:cNvSpPr/>
          <p:nvPr/>
        </p:nvSpPr>
        <p:spPr>
          <a:xfrm>
            <a:off x="6357950" y="50004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Gwiazda 5-ramienna 40"/>
          <p:cNvSpPr/>
          <p:nvPr/>
        </p:nvSpPr>
        <p:spPr>
          <a:xfrm>
            <a:off x="3286116" y="500042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Gwiazda 5-ramienna 41"/>
          <p:cNvSpPr/>
          <p:nvPr/>
        </p:nvSpPr>
        <p:spPr>
          <a:xfrm>
            <a:off x="7572396" y="571480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Gwiazda 5-ramienna 42"/>
          <p:cNvSpPr/>
          <p:nvPr/>
        </p:nvSpPr>
        <p:spPr>
          <a:xfrm>
            <a:off x="428596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Gwiazda 5-ramienna 43"/>
          <p:cNvSpPr/>
          <p:nvPr/>
        </p:nvSpPr>
        <p:spPr>
          <a:xfrm>
            <a:off x="1271558" y="127156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Gwiazda 5-ramienna 44"/>
          <p:cNvSpPr/>
          <p:nvPr/>
        </p:nvSpPr>
        <p:spPr>
          <a:xfrm>
            <a:off x="3000364" y="178592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Gwiazda 5-ramienna 45"/>
          <p:cNvSpPr/>
          <p:nvPr/>
        </p:nvSpPr>
        <p:spPr>
          <a:xfrm>
            <a:off x="4643438" y="1071546"/>
            <a:ext cx="285752" cy="21431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  <p:bldP spid="40" grpId="2" animBg="1"/>
      <p:bldP spid="41" grpId="0" animBg="1"/>
      <p:bldP spid="42" grpId="0" animBg="1"/>
      <p:bldP spid="43" grpId="0" animBg="1"/>
      <p:bldP spid="44" grpId="0" animBg="1"/>
      <p:bldP spid="44" grpId="1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c3535841-4e75-49d1-a525-883b5713ab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069ADFC229284F9BD479B4FF82817E" ma:contentTypeVersion="3" ma:contentTypeDescription="Create a new document." ma:contentTypeScope="" ma:versionID="2123f412e74e2770171765213b56d592">
  <xsd:schema xmlns:xsd="http://www.w3.org/2001/XMLSchema" xmlns:xs="http://www.w3.org/2001/XMLSchema" xmlns:p="http://schemas.microsoft.com/office/2006/metadata/properties" xmlns:ns2="c3535841-4e75-49d1-a525-883b5713ab53" targetNamespace="http://schemas.microsoft.com/office/2006/metadata/properties" ma:root="true" ma:fieldsID="91f630708020b63aef6c68788ed018b7" ns2:_="">
    <xsd:import namespace="c3535841-4e75-49d1-a525-883b5713ab53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35841-4e75-49d1-a525-883b5713ab53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F15A46-F1DF-4A14-BCE1-EB5C1939E312}">
  <ds:schemaRefs>
    <ds:schemaRef ds:uri="http://schemas.microsoft.com/office/2006/metadata/properties"/>
    <ds:schemaRef ds:uri="http://schemas.microsoft.com/office/infopath/2007/PartnerControls"/>
    <ds:schemaRef ds:uri="c3535841-4e75-49d1-a525-883b5713ab53"/>
  </ds:schemaRefs>
</ds:datastoreItem>
</file>

<file path=customXml/itemProps2.xml><?xml version="1.0" encoding="utf-8"?>
<ds:datastoreItem xmlns:ds="http://schemas.openxmlformats.org/officeDocument/2006/customXml" ds:itemID="{65F04C17-B86B-4643-9B18-14D7A6D96A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56752D-D963-4FED-983D-D18FA93D7A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535841-4e75-49d1-a525-883b5713ab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1187</Words>
  <Application>Microsoft Office PowerPoint</Application>
  <PresentationFormat>Pokaz na ekranie (4:3)</PresentationFormat>
  <Paragraphs>143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Tempus Sans ITC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Christmas Quiz</vt:lpstr>
      <vt:lpstr>Christmas Quiz</vt:lpstr>
      <vt:lpstr>Christmas Quiz</vt:lpstr>
      <vt:lpstr>Christmas Quiz</vt:lpstr>
      <vt:lpstr>Christmas Quiz - answers</vt:lpstr>
      <vt:lpstr>Prezentacja programu PowerPoint</vt:lpstr>
    </vt:vector>
  </TitlesOfParts>
  <Company>JMAZ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janma</dc:creator>
  <cp:lastModifiedBy>Sylwia Pacułt</cp:lastModifiedBy>
  <cp:revision>32</cp:revision>
  <dcterms:created xsi:type="dcterms:W3CDTF">2020-12-16T18:43:45Z</dcterms:created>
  <dcterms:modified xsi:type="dcterms:W3CDTF">2020-12-20T13:29:54Z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0x010100B6069ADFC229284F9BD479B4FF82817E</vt:lpwstr>
  </property>
</Properties>
</file>