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28169-0B7A-418E-B2E2-EE721CEE8DDE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7972C-C8A5-43CE-AD65-3D20B4ECE94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B5F1FE-690E-453A-9A70-F7CB12F6C3DC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="" xmlns:a16="http://schemas.microsoft.com/office/drawing/2014/main" id="{CD3D17DC-02A2-4075-A44F-FBEADD3528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="" xmlns:a16="http://schemas.microsoft.com/office/drawing/2014/main" id="{6371229D-02A2-4586-8B07-DF4E154AEF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="" xmlns:a16="http://schemas.microsoft.com/office/drawing/2014/main" id="{36F04D3E-E71B-410D-9F2E-48A697BA7B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2886958-C1BA-4DE5-BEC7-8B1A54AAC836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="" xmlns:a16="http://schemas.microsoft.com/office/drawing/2014/main" id="{73AC823E-8C80-467D-B4FA-F29B81AF58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0602" indent="-28869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4773" indent="-23095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6682" indent="-23095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8591" indent="-23095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4050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2410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4319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6228" indent="-2309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BBC5040-B7BC-4953-B590-330C60258695}" type="slidenum">
              <a:rPr lang="fr-FR" altLang="nl-BE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fr-FR" altLang="nl-BE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="" xmlns:a16="http://schemas.microsoft.com/office/drawing/2014/main" id="{16FA00F4-B72E-4043-8740-A611B99A2A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>
            <a:extLst>
              <a:ext uri="{FF2B5EF4-FFF2-40B4-BE49-F238E27FC236}">
                <a16:creationId xmlns="" xmlns:a16="http://schemas.microsoft.com/office/drawing/2014/main" id="{1F174CC4-30C5-4B22-BAF9-D8902D881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nl-B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BFA1-C9B0-4F44-A2FC-15D019862E5D}" type="datetimeFigureOut">
              <a:rPr lang="en-US" smtClean="0"/>
              <a:pPr/>
              <a:t>1/8/2021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B04A6-2278-4A7D-8305-24388727512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app=desktop&amp;v=GBaHPND2QJg" TargetMode="External"/><Relationship Id="rId2" Type="http://schemas.openxmlformats.org/officeDocument/2006/relationships/hyperlink" Target="https://www.youtube.com/watch?v=Jg3sEE18WsE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0/Janko_Mat%C3%BA%C5%A1ka-1.j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goRHxFBSGQ" TargetMode="External"/><Relationship Id="rId7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e/e0/Janko_Mat%C3%BA%C5%A1ka-1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izUkRZz0DA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hyperlink" Target="https://sk.wikipedia.org/wiki/Dejiny_hudby" TargetMode="External"/><Relationship Id="rId2" Type="http://schemas.openxmlformats.org/officeDocument/2006/relationships/hyperlink" Target="https://www.youtube.com/watch?v=Jg3sEE18W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Hudobn%C3%BD_skladate%C4%BE" TargetMode="External"/><Relationship Id="rId5" Type="http://schemas.openxmlformats.org/officeDocument/2006/relationships/hyperlink" Target="https://sk.wikipedia.org/wiki/Nemecko" TargetMode="Externa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Čo</a:t>
            </a:r>
            <a:r>
              <a:rPr lang="en-IE" dirty="0" smtClean="0"/>
              <a:t> </a:t>
            </a:r>
            <a:r>
              <a:rPr lang="en-IE" dirty="0" err="1" smtClean="0"/>
              <a:t>majú</a:t>
            </a:r>
            <a:r>
              <a:rPr lang="en-IE" dirty="0" smtClean="0"/>
              <a:t> </a:t>
            </a:r>
            <a:r>
              <a:rPr lang="en-IE" dirty="0" err="1" smtClean="0"/>
              <a:t>spoločné</a:t>
            </a:r>
            <a:r>
              <a:rPr lang="en-IE" dirty="0" smtClean="0"/>
              <a:t> </a:t>
            </a:r>
            <a:r>
              <a:rPr lang="en-IE" dirty="0" err="1" smtClean="0"/>
              <a:t>tieto</a:t>
            </a:r>
            <a:r>
              <a:rPr lang="en-IE" dirty="0" smtClean="0"/>
              <a:t> </a:t>
            </a:r>
            <a:r>
              <a:rPr lang="en-IE" dirty="0" err="1" smtClean="0"/>
              <a:t>obrázky</a:t>
            </a:r>
            <a:r>
              <a:rPr lang="en-IE" dirty="0" smtClean="0"/>
              <a:t>?</a:t>
            </a:r>
            <a:endParaRPr lang="en-IE" dirty="0"/>
          </a:p>
        </p:txBody>
      </p:sp>
      <p:pic>
        <p:nvPicPr>
          <p:cNvPr id="15362" name="Picture 2" descr="MS v hokeji 2020 boli zrušené » Program a informácie na 7sport.s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4214814" cy="2444592"/>
          </a:xfrm>
          <a:prstGeom prst="rect">
            <a:avLst/>
          </a:prstGeom>
          <a:noFill/>
        </p:spPr>
      </p:pic>
      <p:pic>
        <p:nvPicPr>
          <p:cNvPr id="15364" name="Picture 4" descr="Začiatok školského roka 2016 / 2017. | Brantner Nové Zámk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000504"/>
            <a:ext cx="3714776" cy="2474100"/>
          </a:xfrm>
          <a:prstGeom prst="rect">
            <a:avLst/>
          </a:prstGeom>
          <a:noFill/>
        </p:spPr>
      </p:pic>
      <p:pic>
        <p:nvPicPr>
          <p:cNvPr id="15366" name="Picture 6" descr="Viac ako 4 000 bezplatných obrázkov na témy Nový Rok a Silvester - Pixab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285860"/>
            <a:ext cx="3714776" cy="2476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472" y="642918"/>
            <a:ext cx="7786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dirty="0" err="1" smtClean="0"/>
              <a:t>Vypočujme</a:t>
            </a:r>
            <a:r>
              <a:rPr lang="en-IE" sz="3200" dirty="0" smtClean="0"/>
              <a:t> </a:t>
            </a:r>
            <a:r>
              <a:rPr lang="en-IE" sz="3200" dirty="0" err="1" smtClean="0"/>
              <a:t>si</a:t>
            </a:r>
            <a:r>
              <a:rPr lang="en-IE" sz="3200" dirty="0" smtClean="0"/>
              <a:t>:</a:t>
            </a:r>
          </a:p>
          <a:p>
            <a:r>
              <a:rPr lang="en-IE" sz="3200" dirty="0" smtClean="0"/>
              <a:t> 1.V </a:t>
            </a:r>
            <a:r>
              <a:rPr lang="en-IE" sz="3200" dirty="0" err="1" smtClean="0"/>
              <a:t>akom</a:t>
            </a:r>
            <a:r>
              <a:rPr lang="en-IE" sz="3200" dirty="0" smtClean="0"/>
              <a:t> </a:t>
            </a:r>
            <a:r>
              <a:rPr lang="en-IE" sz="3200" dirty="0" err="1" smtClean="0"/>
              <a:t>jazyku</a:t>
            </a:r>
            <a:r>
              <a:rPr lang="en-IE" sz="3200" dirty="0" smtClean="0"/>
              <a:t> </a:t>
            </a:r>
            <a:r>
              <a:rPr lang="en-IE" sz="3200" dirty="0" err="1" smtClean="0"/>
              <a:t>zaznie</a:t>
            </a:r>
            <a:r>
              <a:rPr lang="en-IE" sz="3200" dirty="0" smtClean="0"/>
              <a:t> </a:t>
            </a:r>
            <a:r>
              <a:rPr lang="en-IE" sz="3200" dirty="0" err="1" smtClean="0"/>
              <a:t>skladba</a:t>
            </a:r>
            <a:r>
              <a:rPr lang="en-IE" sz="3200" dirty="0" smtClean="0"/>
              <a:t>?</a:t>
            </a:r>
            <a:endParaRPr lang="en-IE" sz="3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2000240"/>
            <a:ext cx="8786842" cy="1143008"/>
          </a:xfrm>
          <a:prstGeom prst="rect">
            <a:avLst/>
          </a:prstGeom>
          <a:solidFill>
            <a:srgbClr val="FFFF0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I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k-SK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Óda na radosť z Beethovenovej Deviatej symfónie. </a:t>
            </a:r>
            <a:endParaRPr kumimoji="0" lang="en-IE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Národné Hymny - Európa – Aplikácie v službe Google Pla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5429264"/>
            <a:ext cx="1143008" cy="11430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3571876"/>
            <a:ext cx="766645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2.Pozri </a:t>
            </a:r>
            <a:r>
              <a:rPr lang="en-IE" sz="2800" dirty="0" err="1" smtClean="0"/>
              <a:t>si</a:t>
            </a:r>
            <a:r>
              <a:rPr lang="en-IE" sz="2800" dirty="0" smtClean="0"/>
              <a:t> video. </a:t>
            </a:r>
            <a:r>
              <a:rPr lang="en-IE" sz="2800" dirty="0" smtClean="0"/>
              <a:t>A </a:t>
            </a:r>
            <a:r>
              <a:rPr lang="en-IE" sz="2800" dirty="0" err="1" smtClean="0"/>
              <a:t>skú</a:t>
            </a:r>
            <a:r>
              <a:rPr lang="en-IE" sz="2800" dirty="0" smtClean="0"/>
              <a:t> </a:t>
            </a:r>
            <a:r>
              <a:rPr lang="en-IE" sz="2800" dirty="0" err="1" smtClean="0"/>
              <a:t>odpovedať</a:t>
            </a:r>
            <a:r>
              <a:rPr lang="en-IE" sz="2800" dirty="0" smtClean="0"/>
              <a:t> </a:t>
            </a:r>
            <a:r>
              <a:rPr lang="en-IE" sz="2800" dirty="0" err="1" smtClean="0"/>
              <a:t>na</a:t>
            </a:r>
            <a:r>
              <a:rPr lang="en-IE" sz="2800" dirty="0" smtClean="0"/>
              <a:t> </a:t>
            </a:r>
            <a:r>
              <a:rPr lang="en-IE" sz="2800" dirty="0" err="1" smtClean="0"/>
              <a:t>otázky</a:t>
            </a:r>
            <a:r>
              <a:rPr lang="en-IE" sz="2800" dirty="0" smtClean="0"/>
              <a:t>:</a:t>
            </a:r>
          </a:p>
          <a:p>
            <a:r>
              <a:rPr lang="en-IE" sz="2800" dirty="0" smtClean="0"/>
              <a:t> </a:t>
            </a:r>
            <a:r>
              <a:rPr lang="en-IE" sz="2800" dirty="0" smtClean="0"/>
              <a:t>1.Ako </a:t>
            </a:r>
            <a:r>
              <a:rPr lang="en-IE" sz="2800" dirty="0" err="1" smtClean="0"/>
              <a:t>sa</a:t>
            </a:r>
            <a:r>
              <a:rPr lang="en-IE" sz="2800" dirty="0" smtClean="0"/>
              <a:t> </a:t>
            </a:r>
            <a:r>
              <a:rPr lang="en-IE" sz="2800" dirty="0" err="1" smtClean="0"/>
              <a:t>volá</a:t>
            </a:r>
            <a:r>
              <a:rPr lang="en-IE" sz="2800" dirty="0" smtClean="0"/>
              <a:t> </a:t>
            </a:r>
            <a:r>
              <a:rPr lang="en-IE" sz="2800" dirty="0" err="1" smtClean="0"/>
              <a:t>zoskupenie</a:t>
            </a:r>
            <a:r>
              <a:rPr lang="en-IE" sz="2800" dirty="0" smtClean="0"/>
              <a:t> </a:t>
            </a:r>
            <a:r>
              <a:rPr lang="en-IE" sz="2800" dirty="0" err="1" smtClean="0"/>
              <a:t>týchto</a:t>
            </a:r>
            <a:r>
              <a:rPr lang="en-IE" sz="2800" dirty="0" smtClean="0"/>
              <a:t> </a:t>
            </a:r>
            <a:r>
              <a:rPr lang="en-IE" sz="2800" dirty="0" err="1" smtClean="0"/>
              <a:t>ľudí</a:t>
            </a:r>
            <a:r>
              <a:rPr lang="en-IE" sz="2800" dirty="0" smtClean="0"/>
              <a:t>?</a:t>
            </a:r>
          </a:p>
          <a:p>
            <a:pPr algn="ctr"/>
            <a:r>
              <a:rPr lang="en-IE" sz="2800" dirty="0" smtClean="0"/>
              <a:t>  2.Ako </a:t>
            </a:r>
            <a:r>
              <a:rPr lang="en-IE" sz="2800" dirty="0" err="1" smtClean="0"/>
              <a:t>sa</a:t>
            </a:r>
            <a:r>
              <a:rPr lang="en-IE" sz="2800" dirty="0" smtClean="0"/>
              <a:t> </a:t>
            </a:r>
            <a:r>
              <a:rPr lang="en-IE" sz="2800" dirty="0" err="1" smtClean="0"/>
              <a:t>volá</a:t>
            </a:r>
            <a:r>
              <a:rPr lang="en-IE" sz="2800" dirty="0" smtClean="0"/>
              <a:t> </a:t>
            </a:r>
            <a:r>
              <a:rPr lang="en-IE" sz="2800" dirty="0" err="1" smtClean="0"/>
              <a:t>človek</a:t>
            </a:r>
            <a:r>
              <a:rPr lang="en-IE" sz="2800" dirty="0" smtClean="0"/>
              <a:t>, </a:t>
            </a:r>
            <a:r>
              <a:rPr lang="en-IE" sz="2800" dirty="0" err="1" smtClean="0"/>
              <a:t>ktorý</a:t>
            </a:r>
            <a:r>
              <a:rPr lang="en-IE" sz="2800" dirty="0" smtClean="0"/>
              <a:t> </a:t>
            </a:r>
            <a:r>
              <a:rPr lang="en-IE" sz="2800" dirty="0" err="1" smtClean="0"/>
              <a:t>ich</a:t>
            </a:r>
            <a:r>
              <a:rPr lang="en-IE" sz="2800" dirty="0" smtClean="0"/>
              <a:t> </a:t>
            </a:r>
            <a:r>
              <a:rPr lang="en-IE" sz="2800" dirty="0" err="1" smtClean="0"/>
              <a:t>riadi</a:t>
            </a:r>
            <a:r>
              <a:rPr lang="en-IE" sz="2800" dirty="0" smtClean="0"/>
              <a:t>?</a:t>
            </a:r>
          </a:p>
          <a:p>
            <a:r>
              <a:rPr lang="en-IE" sz="2800" dirty="0" smtClean="0"/>
              <a:t>                            3.Poznáš  </a:t>
            </a:r>
            <a:r>
              <a:rPr lang="en-IE" sz="2800" dirty="0" err="1" smtClean="0"/>
              <a:t>niektoré</a:t>
            </a:r>
            <a:r>
              <a:rPr lang="en-IE" sz="2800" dirty="0" smtClean="0"/>
              <a:t> z </a:t>
            </a:r>
            <a:r>
              <a:rPr lang="en-IE" sz="2800" dirty="0" err="1" smtClean="0"/>
              <a:t>tých</a:t>
            </a:r>
            <a:r>
              <a:rPr lang="en-IE" sz="2800" dirty="0" smtClean="0"/>
              <a:t> </a:t>
            </a:r>
            <a:r>
              <a:rPr lang="en-IE" sz="2800" dirty="0" err="1" smtClean="0"/>
              <a:t>nástrojov</a:t>
            </a:r>
            <a:r>
              <a:rPr lang="en-IE" sz="2800" dirty="0" smtClean="0"/>
              <a:t>?</a:t>
            </a:r>
            <a:endParaRPr lang="en-IE" sz="2800" dirty="0"/>
          </a:p>
        </p:txBody>
      </p:sp>
      <p:sp>
        <p:nvSpPr>
          <p:cNvPr id="7" name="Rectangle 6"/>
          <p:cNvSpPr/>
          <p:nvPr/>
        </p:nvSpPr>
        <p:spPr>
          <a:xfrm>
            <a:off x="6643702" y="1571612"/>
            <a:ext cx="1762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 err="1" smtClean="0">
                <a:solidFill>
                  <a:schemeClr val="bg1"/>
                </a:solidFill>
                <a:latin typeface="Gill Sans MT" pitchFamily="34" charset="-18"/>
              </a:rPr>
              <a:t>klikni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Gill Sans MT" pitchFamily="34" charset="-18"/>
              </a:rPr>
              <a:t>na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Gill Sans MT" pitchFamily="34" charset="-18"/>
              </a:rPr>
              <a:t>názov</a:t>
            </a:r>
            <a:endParaRPr lang="en-IE" dirty="0"/>
          </a:p>
        </p:txBody>
      </p:sp>
      <p:sp>
        <p:nvSpPr>
          <p:cNvPr id="8" name="Rectangle 7"/>
          <p:cNvSpPr/>
          <p:nvPr/>
        </p:nvSpPr>
        <p:spPr>
          <a:xfrm>
            <a:off x="5214942" y="5786454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 err="1" smtClean="0">
                <a:solidFill>
                  <a:schemeClr val="bg1"/>
                </a:solidFill>
                <a:latin typeface="Gill Sans MT" pitchFamily="34" charset="-18"/>
              </a:rPr>
              <a:t>klikni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Gill Sans MT" pitchFamily="34" charset="-18"/>
              </a:rPr>
              <a:t>na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symbol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ĎAKUJEM ZA POZORNOSŤ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HYMNA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sk-SK" b="1" dirty="0">
                <a:latin typeface="Franklin Gothic Book" pitchFamily="34" charset="0"/>
              </a:rPr>
              <a:t>Hymna je pieseň, ktorú hráme alebo spievame pri rôznych slávnostných príležitostiach, športových podujatiach,</a:t>
            </a:r>
            <a:r>
              <a:rPr lang="sk-SK" dirty="0"/>
              <a:t> pri príležitosti štátnych sviatkov, pamätných dní, výročí a pri iných významných </a:t>
            </a:r>
            <a:r>
              <a:rPr lang="sk-SK" dirty="0" smtClean="0"/>
              <a:t>príležitostiach.</a:t>
            </a:r>
            <a:endParaRPr lang="en-IE" dirty="0" smtClean="0"/>
          </a:p>
          <a:p>
            <a:pPr>
              <a:defRPr/>
            </a:pPr>
            <a:endParaRPr lang="en-IE" dirty="0" smtClean="0"/>
          </a:p>
          <a:p>
            <a:pPr>
              <a:defRPr/>
            </a:pPr>
            <a:r>
              <a:rPr lang="sk-SK" sz="3600" b="1" dirty="0" smtClean="0">
                <a:latin typeface="Franklin Gothic Book" pitchFamily="34" charset="0"/>
              </a:rPr>
              <a:t>Hymnou </a:t>
            </a:r>
            <a:r>
              <a:rPr lang="sk-SK" sz="3600" b="1" dirty="0">
                <a:latin typeface="Franklin Gothic Book" pitchFamily="34" charset="0"/>
              </a:rPr>
              <a:t>sa prejavuje úcta k štátu</a:t>
            </a:r>
            <a:r>
              <a:rPr lang="sk-SK" sz="3600" b="1" dirty="0" smtClean="0">
                <a:latin typeface="Franklin Gothic Book" pitchFamily="34" charset="0"/>
              </a:rPr>
              <a:t>.</a:t>
            </a:r>
            <a:endParaRPr lang="en-IE" sz="3600" b="1" dirty="0" smtClean="0">
              <a:latin typeface="Franklin Gothic Book" pitchFamily="34" charset="0"/>
            </a:endParaRPr>
          </a:p>
          <a:p>
            <a:pPr>
              <a:defRPr/>
            </a:pPr>
            <a:r>
              <a:rPr lang="en-IE" sz="3600" b="1" dirty="0" smtClean="0">
                <a:latin typeface="Franklin Gothic Book" pitchFamily="34" charset="0"/>
              </a:rPr>
              <a:t>Je </a:t>
            </a:r>
            <a:r>
              <a:rPr lang="en-IE" sz="3600" b="1" dirty="0" err="1" smtClean="0">
                <a:latin typeface="Franklin Gothic Book" pitchFamily="34" charset="0"/>
              </a:rPr>
              <a:t>jedným</a:t>
            </a:r>
            <a:r>
              <a:rPr lang="en-IE" sz="3600" b="1" dirty="0" smtClean="0">
                <a:latin typeface="Franklin Gothic Book" pitchFamily="34" charset="0"/>
              </a:rPr>
              <a:t> </a:t>
            </a:r>
            <a:r>
              <a:rPr lang="en-IE" sz="3600" b="1" dirty="0" err="1" smtClean="0">
                <a:latin typeface="Franklin Gothic Book" pitchFamily="34" charset="0"/>
              </a:rPr>
              <a:t>zo</a:t>
            </a:r>
            <a:r>
              <a:rPr lang="en-IE" sz="3600" b="1" dirty="0" smtClean="0">
                <a:latin typeface="Franklin Gothic Book" pitchFamily="34" charset="0"/>
              </a:rPr>
              <a:t> </a:t>
            </a:r>
            <a:r>
              <a:rPr lang="en-IE" sz="3600" b="1" dirty="0" err="1" smtClean="0">
                <a:latin typeface="Franklin Gothic Book" pitchFamily="34" charset="0"/>
              </a:rPr>
              <a:t>štátnych</a:t>
            </a:r>
            <a:r>
              <a:rPr lang="en-IE" sz="3600" b="1" dirty="0" smtClean="0">
                <a:latin typeface="Franklin Gothic Book" pitchFamily="34" charset="0"/>
              </a:rPr>
              <a:t> </a:t>
            </a:r>
            <a:r>
              <a:rPr lang="en-IE" sz="3600" b="1" dirty="0" err="1" smtClean="0">
                <a:latin typeface="Franklin Gothic Book" pitchFamily="34" charset="0"/>
              </a:rPr>
              <a:t>symbolov</a:t>
            </a:r>
            <a:r>
              <a:rPr lang="en-IE" sz="3600" b="1" dirty="0" smtClean="0">
                <a:latin typeface="Franklin Gothic Book" pitchFamily="34" charset="0"/>
              </a:rPr>
              <a:t>.</a:t>
            </a:r>
          </a:p>
          <a:p>
            <a:pPr>
              <a:defRPr/>
            </a:pPr>
            <a:endParaRPr lang="en-IE" sz="3600" b="1" dirty="0" smtClean="0">
              <a:latin typeface="Franklin Gothic Book" pitchFamily="34" charset="0"/>
            </a:endParaRPr>
          </a:p>
          <a:p>
            <a:pPr>
              <a:defRPr/>
            </a:pPr>
            <a:r>
              <a:rPr lang="en-IE" sz="3600" b="1" dirty="0" err="1" smtClean="0">
                <a:latin typeface="Franklin Gothic Book" pitchFamily="34" charset="0"/>
              </a:rPr>
              <a:t>Čo</a:t>
            </a:r>
            <a:r>
              <a:rPr lang="en-IE" sz="3600" b="1" dirty="0" smtClean="0">
                <a:latin typeface="Franklin Gothic Book" pitchFamily="34" charset="0"/>
              </a:rPr>
              <a:t> k </a:t>
            </a:r>
            <a:r>
              <a:rPr lang="en-IE" sz="3600" b="1" dirty="0" err="1" smtClean="0">
                <a:latin typeface="Franklin Gothic Book" pitchFamily="34" charset="0"/>
              </a:rPr>
              <a:t>ním</a:t>
            </a:r>
            <a:r>
              <a:rPr lang="en-IE" sz="3600" b="1" dirty="0" smtClean="0">
                <a:latin typeface="Franklin Gothic Book" pitchFamily="34" charset="0"/>
              </a:rPr>
              <a:t> </a:t>
            </a:r>
            <a:r>
              <a:rPr lang="en-IE" sz="3600" b="1" dirty="0" err="1" smtClean="0">
                <a:latin typeface="Franklin Gothic Book" pitchFamily="34" charset="0"/>
              </a:rPr>
              <a:t>ešte</a:t>
            </a:r>
            <a:r>
              <a:rPr lang="en-IE" sz="3600" b="1" dirty="0" smtClean="0">
                <a:latin typeface="Franklin Gothic Book" pitchFamily="34" charset="0"/>
              </a:rPr>
              <a:t> </a:t>
            </a:r>
            <a:r>
              <a:rPr lang="en-IE" sz="3600" b="1" dirty="0" err="1" smtClean="0">
                <a:latin typeface="Franklin Gothic Book" pitchFamily="34" charset="0"/>
              </a:rPr>
              <a:t>patrí</a:t>
            </a:r>
            <a:r>
              <a:rPr lang="en-IE" sz="3600" b="1" dirty="0">
                <a:latin typeface="Franklin Gothic Book" pitchFamily="34" charset="0"/>
              </a:rPr>
              <a:t>?</a:t>
            </a:r>
            <a:endParaRPr lang="en-IE" sz="3600" b="1" dirty="0" smtClean="0">
              <a:latin typeface="Franklin Gothic Book" pitchFamily="34" charset="0"/>
            </a:endParaRPr>
          </a:p>
          <a:p>
            <a:pPr>
              <a:defRPr/>
            </a:pPr>
            <a:endParaRPr lang="sk-SK" sz="3600" b="1" dirty="0">
              <a:latin typeface="Franklin Gothic Book" pitchFamily="34" charset="0"/>
            </a:endParaRP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lokTextu 1"/>
          <p:cNvSpPr txBox="1">
            <a:spLocks noChangeArrowheads="1"/>
          </p:cNvSpPr>
          <p:nvPr/>
        </p:nvSpPr>
        <p:spPr bwMode="auto">
          <a:xfrm>
            <a:off x="500034" y="500042"/>
            <a:ext cx="5572164" cy="19389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2400" b="1" u="sng" dirty="0">
                <a:latin typeface="Franklin Gothic Book" pitchFamily="34" charset="0"/>
              </a:rPr>
              <a:t>Štátne symboly:  </a:t>
            </a:r>
            <a:r>
              <a:rPr lang="sk-SK" sz="2400" b="1" dirty="0">
                <a:latin typeface="Franklin Gothic Book" pitchFamily="34" charset="0"/>
              </a:rPr>
              <a:t>- štátny znak</a:t>
            </a:r>
          </a:p>
          <a:p>
            <a:pPr>
              <a:defRPr/>
            </a:pPr>
            <a:r>
              <a:rPr lang="sk-SK" sz="2400" b="1" dirty="0">
                <a:latin typeface="Franklin Gothic Book" pitchFamily="34" charset="0"/>
              </a:rPr>
              <a:t>	                </a:t>
            </a:r>
            <a:r>
              <a:rPr lang="sk-SK" sz="2400" b="1" dirty="0" smtClean="0">
                <a:latin typeface="Franklin Gothic Book" pitchFamily="34" charset="0"/>
              </a:rPr>
              <a:t> </a:t>
            </a:r>
            <a:r>
              <a:rPr lang="sk-SK" sz="2400" b="1" dirty="0">
                <a:latin typeface="Franklin Gothic Book" pitchFamily="34" charset="0"/>
              </a:rPr>
              <a:t>- štátna vlajka</a:t>
            </a:r>
          </a:p>
          <a:p>
            <a:pPr>
              <a:defRPr/>
            </a:pPr>
            <a:r>
              <a:rPr lang="sk-SK" sz="2400" b="1" dirty="0">
                <a:latin typeface="Franklin Gothic Book" pitchFamily="34" charset="0"/>
              </a:rPr>
              <a:t>                             </a:t>
            </a:r>
            <a:r>
              <a:rPr lang="sk-SK" sz="2400" b="1" dirty="0" smtClean="0">
                <a:latin typeface="Franklin Gothic Book" pitchFamily="34" charset="0"/>
              </a:rPr>
              <a:t>- </a:t>
            </a:r>
            <a:r>
              <a:rPr lang="sk-SK" sz="2400" b="1" dirty="0">
                <a:latin typeface="Franklin Gothic Book" pitchFamily="34" charset="0"/>
              </a:rPr>
              <a:t>štátna pečať</a:t>
            </a:r>
          </a:p>
          <a:p>
            <a:pPr>
              <a:defRPr/>
            </a:pPr>
            <a:r>
              <a:rPr lang="sk-SK" sz="2400" b="1" dirty="0">
                <a:latin typeface="Franklin Gothic Book" pitchFamily="34" charset="0"/>
              </a:rPr>
              <a:t>                            </a:t>
            </a:r>
            <a:r>
              <a:rPr lang="sk-SK" sz="2400" b="1" dirty="0" smtClean="0">
                <a:latin typeface="Franklin Gothic Book" pitchFamily="34" charset="0"/>
              </a:rPr>
              <a:t> </a:t>
            </a:r>
            <a:r>
              <a:rPr lang="sk-SK" sz="2400" b="1" dirty="0">
                <a:latin typeface="Franklin Gothic Book" pitchFamily="34" charset="0"/>
              </a:rPr>
              <a:t>- štátna hymna</a:t>
            </a:r>
          </a:p>
          <a:p>
            <a:pPr>
              <a:defRPr/>
            </a:pPr>
            <a:r>
              <a:rPr lang="sk-SK" sz="2400" b="1" dirty="0">
                <a:latin typeface="Franklin Gothic Book" pitchFamily="34" charset="0"/>
              </a:rPr>
              <a:t>                                      </a:t>
            </a:r>
          </a:p>
        </p:txBody>
      </p:sp>
      <p:pic>
        <p:nvPicPr>
          <p:cNvPr id="14339" name="Picture 2" descr="http://di.upjs.sk/informatika_na_zs_ss/studijny_material/grafika/zoner/znak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2119768" cy="2643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Thumbnail image">
            <a:hlinkClick r:id="rId3" tooltip="thumbnail imag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3929066"/>
            <a:ext cx="2752725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0" descr="http://www.prezident.sk/swift_data/source/slovensko/statna_pecat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4071942"/>
            <a:ext cx="2074863" cy="203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 descr="Slovenská hymn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571480"/>
            <a:ext cx="2573258" cy="264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" descr="Slovenská hym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2143125"/>
            <a:ext cx="43815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5572125" y="2239963"/>
            <a:ext cx="3079750" cy="46180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algn="ctr" eaLnBrk="0" hangingPunct="0">
              <a:defRPr/>
            </a:pP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  <a:p>
            <a:pPr algn="ctr" eaLnBrk="0" hangingPunct="0">
              <a:defRPr/>
            </a:pPr>
            <a:r>
              <a:rPr lang="sk-SK" sz="1600" b="1" dirty="0"/>
              <a:t>1. Nad Tatrou sa blýska,</a:t>
            </a:r>
          </a:p>
          <a:p>
            <a:pPr algn="ctr" eaLnBrk="0" hangingPunct="0">
              <a:defRPr/>
            </a:pPr>
            <a:r>
              <a:rPr lang="sk-SK" sz="1600" b="1" dirty="0"/>
              <a:t> hromy divo bijú,</a:t>
            </a:r>
            <a:br>
              <a:rPr lang="sk-SK" sz="1600" b="1" dirty="0"/>
            </a:br>
            <a:r>
              <a:rPr lang="sk-SK" sz="1600" b="1" dirty="0"/>
              <a:t>zastavme ich, bratia,</a:t>
            </a:r>
            <a:br>
              <a:rPr lang="sk-SK" sz="1600" b="1" dirty="0"/>
            </a:br>
            <a:r>
              <a:rPr lang="sk-SK" sz="1600" b="1" dirty="0"/>
              <a:t>veď sa ony stratia,</a:t>
            </a:r>
            <a:br>
              <a:rPr lang="sk-SK" sz="1600" b="1" dirty="0"/>
            </a:br>
            <a:r>
              <a:rPr lang="sk-SK" sz="1600" b="1" dirty="0"/>
              <a:t>Slováci ožijú.</a:t>
            </a:r>
            <a:br>
              <a:rPr lang="sk-SK" sz="1600" b="1" dirty="0"/>
            </a:br>
            <a:r>
              <a:rPr lang="sk-SK" sz="1600" b="1" dirty="0"/>
              <a:t/>
            </a:r>
            <a:br>
              <a:rPr lang="sk-SK" sz="1600" b="1" dirty="0"/>
            </a:br>
            <a:r>
              <a:rPr lang="sk-SK" sz="1600" b="1" dirty="0"/>
              <a:t>2. To Slovensko naše </a:t>
            </a:r>
          </a:p>
          <a:p>
            <a:pPr algn="ctr" eaLnBrk="0" hangingPunct="0">
              <a:defRPr/>
            </a:pPr>
            <a:r>
              <a:rPr lang="sk-SK" sz="1600" b="1" dirty="0"/>
              <a:t>posiaľ tvrdo spalo,</a:t>
            </a:r>
            <a:br>
              <a:rPr lang="sk-SK" sz="1600" b="1" dirty="0"/>
            </a:br>
            <a:r>
              <a:rPr lang="sk-SK" sz="1600" b="1" dirty="0"/>
              <a:t>ale blesky hromu</a:t>
            </a:r>
            <a:br>
              <a:rPr lang="sk-SK" sz="1600" b="1" dirty="0"/>
            </a:br>
            <a:r>
              <a:rPr lang="sk-SK" sz="1600" b="1" dirty="0"/>
              <a:t>vzbudzujú ho k tomu,</a:t>
            </a:r>
            <a:br>
              <a:rPr lang="sk-SK" sz="1600" b="1" dirty="0"/>
            </a:br>
            <a:r>
              <a:rPr lang="sk-SK" sz="1600" b="1" dirty="0"/>
              <a:t>aby sa prebralo.</a:t>
            </a:r>
            <a:r>
              <a:rPr lang="sk-SK" sz="2400" b="1" dirty="0"/>
              <a:t/>
            </a:r>
            <a:br>
              <a:rPr lang="sk-SK" sz="2400" b="1" dirty="0"/>
            </a:br>
            <a:endParaRPr lang="sk-SK" sz="2400" b="1" dirty="0"/>
          </a:p>
        </p:txBody>
      </p:sp>
      <p:sp>
        <p:nvSpPr>
          <p:cNvPr id="15364" name="BlokTextu 3"/>
          <p:cNvSpPr txBox="1">
            <a:spLocks noChangeArrowheads="1"/>
          </p:cNvSpPr>
          <p:nvPr/>
        </p:nvSpPr>
        <p:spPr bwMode="auto">
          <a:xfrm>
            <a:off x="428625" y="0"/>
            <a:ext cx="8215341" cy="23698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sk-SK" b="1" dirty="0">
              <a:solidFill>
                <a:schemeClr val="tx2"/>
              </a:solidFill>
              <a:latin typeface="Gill Sans MT" pitchFamily="34" charset="-18"/>
            </a:endParaRPr>
          </a:p>
          <a:p>
            <a:pPr algn="ctr">
              <a:defRPr/>
            </a:pPr>
            <a:r>
              <a:rPr lang="sk-SK" sz="2000" b="1" u="sng" dirty="0">
                <a:solidFill>
                  <a:schemeClr val="bg1"/>
                </a:solidFill>
                <a:latin typeface="Gill Sans MT" pitchFamily="34" charset="-18"/>
              </a:rPr>
              <a:t>Štátna hymna</a:t>
            </a:r>
          </a:p>
          <a:p>
            <a:pPr>
              <a:defRPr/>
            </a:pPr>
            <a:r>
              <a:rPr lang="sk-SK" b="1" dirty="0">
                <a:solidFill>
                  <a:schemeClr val="bg1"/>
                </a:solidFill>
                <a:latin typeface="Gill Sans MT" pitchFamily="34" charset="-18"/>
              </a:rPr>
              <a:t>Melódia na nápev slovenskej ľudovej piesne </a:t>
            </a:r>
            <a:r>
              <a:rPr lang="sk-SK" b="1" u="sng" dirty="0">
                <a:solidFill>
                  <a:schemeClr val="bg1"/>
                </a:solidFill>
                <a:latin typeface="Gill Sans MT" pitchFamily="34" charset="-18"/>
                <a:hlinkClick r:id="rId3"/>
              </a:rPr>
              <a:t>Kopala studienku</a:t>
            </a:r>
            <a:r>
              <a:rPr lang="sk-SK" b="1" i="1" u="sng" dirty="0">
                <a:solidFill>
                  <a:schemeClr val="bg1"/>
                </a:solidFill>
                <a:latin typeface="Gill Sans MT" pitchFamily="34" charset="-18"/>
                <a:hlinkClick r:id="rId3"/>
              </a:rPr>
              <a:t>.</a:t>
            </a:r>
            <a:r>
              <a:rPr lang="sk-SK" b="1" dirty="0">
                <a:solidFill>
                  <a:schemeClr val="bg1"/>
                </a:solidFill>
                <a:latin typeface="Gill Sans MT" pitchFamily="34" charset="-18"/>
                <a:hlinkClick r:id="rId3"/>
              </a:rPr>
              <a:t> </a:t>
            </a:r>
            <a:r>
              <a:rPr lang="en-IE" sz="1400" b="1" dirty="0" smtClean="0">
                <a:solidFill>
                  <a:schemeClr val="bg1"/>
                </a:solidFill>
                <a:latin typeface="Gill Sans MT" pitchFamily="34" charset="-18"/>
              </a:rPr>
              <a:t>(</a:t>
            </a:r>
            <a:r>
              <a:rPr lang="en-IE" sz="1400" b="1" dirty="0" err="1" smtClean="0">
                <a:solidFill>
                  <a:schemeClr val="bg1"/>
                </a:solidFill>
                <a:latin typeface="Gill Sans MT" pitchFamily="34" charset="-18"/>
              </a:rPr>
              <a:t>k</a:t>
            </a:r>
            <a:r>
              <a:rPr lang="en-IE" sz="1400" b="1" dirty="0" err="1" smtClean="0">
                <a:solidFill>
                  <a:schemeClr val="bg1"/>
                </a:solidFill>
                <a:latin typeface="Gill Sans MT" pitchFamily="34" charset="-18"/>
              </a:rPr>
              <a:t>likni</a:t>
            </a:r>
            <a:r>
              <a:rPr lang="en-IE" sz="1400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sz="1400" b="1" dirty="0" err="1" smtClean="0">
                <a:solidFill>
                  <a:schemeClr val="bg1"/>
                </a:solidFill>
                <a:latin typeface="Gill Sans MT" pitchFamily="34" charset="-18"/>
              </a:rPr>
              <a:t>na</a:t>
            </a:r>
            <a:r>
              <a:rPr lang="en-IE" sz="1400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sz="1400" b="1" dirty="0" err="1" smtClean="0">
                <a:solidFill>
                  <a:schemeClr val="bg1"/>
                </a:solidFill>
                <a:latin typeface="Gill Sans MT" pitchFamily="34" charset="-18"/>
              </a:rPr>
              <a:t>názov</a:t>
            </a:r>
            <a:r>
              <a:rPr lang="en-IE" sz="1400" b="1" dirty="0" smtClean="0">
                <a:solidFill>
                  <a:schemeClr val="bg1"/>
                </a:solidFill>
                <a:latin typeface="Gill Sans MT" pitchFamily="34" charset="-18"/>
              </a:rPr>
              <a:t>)</a:t>
            </a:r>
            <a:endParaRPr lang="sk-SK" sz="1400" b="1" dirty="0">
              <a:solidFill>
                <a:schemeClr val="bg1"/>
              </a:solidFill>
              <a:latin typeface="Gill Sans MT" pitchFamily="34" charset="-18"/>
            </a:endParaRPr>
          </a:p>
          <a:p>
            <a:pPr>
              <a:defRPr/>
            </a:pPr>
            <a:r>
              <a:rPr lang="sk-SK" b="1" dirty="0">
                <a:solidFill>
                  <a:schemeClr val="bg1"/>
                </a:solidFill>
                <a:latin typeface="Gill Sans MT" pitchFamily="34" charset="-18"/>
              </a:rPr>
              <a:t>Pieseň napísal Janko Matúška v roku 1844,  pri protestnom odchode štúrovcov z Bratislavy.</a:t>
            </a:r>
          </a:p>
          <a:p>
            <a:pPr>
              <a:defRPr/>
            </a:pPr>
            <a:r>
              <a:rPr lang="sk-SK" b="1" u="sng" dirty="0">
                <a:solidFill>
                  <a:schemeClr val="bg1"/>
                </a:solidFill>
              </a:rPr>
              <a:t>Štátnou hymnou Slovenskej republiky sú prvé dve slohy piesne</a:t>
            </a:r>
          </a:p>
          <a:p>
            <a:pPr>
              <a:defRPr/>
            </a:pPr>
            <a:r>
              <a:rPr lang="sk-SK" b="1" u="sng" dirty="0">
                <a:solidFill>
                  <a:schemeClr val="bg1"/>
                </a:solidFill>
              </a:rPr>
              <a:t> </a:t>
            </a:r>
            <a:r>
              <a:rPr lang="sk-SK" sz="2000" b="1" u="sng" dirty="0">
                <a:solidFill>
                  <a:schemeClr val="bg1"/>
                </a:solidFill>
                <a:hlinkClick r:id="rId4"/>
              </a:rPr>
              <a:t>Nad Tatrou sa blýska</a:t>
            </a:r>
            <a:r>
              <a:rPr lang="sk-SK" sz="2000" b="1" u="sng" dirty="0" smtClean="0">
                <a:solidFill>
                  <a:schemeClr val="bg1"/>
                </a:solidFill>
              </a:rPr>
              <a:t>.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Gill Sans MT" pitchFamily="34" charset="-18"/>
              </a:rPr>
              <a:t>klikni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Gill Sans MT" pitchFamily="34" charset="-18"/>
              </a:rPr>
              <a:t>na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 </a:t>
            </a:r>
            <a:r>
              <a:rPr lang="en-IE" b="1" dirty="0" err="1" smtClean="0">
                <a:solidFill>
                  <a:schemeClr val="bg1"/>
                </a:solidFill>
                <a:latin typeface="Gill Sans MT" pitchFamily="34" charset="-18"/>
              </a:rPr>
              <a:t>názov</a:t>
            </a:r>
            <a:r>
              <a:rPr lang="en-IE" b="1" dirty="0" smtClean="0">
                <a:solidFill>
                  <a:schemeClr val="bg1"/>
                </a:solidFill>
                <a:latin typeface="Gill Sans MT" pitchFamily="34" charset="-18"/>
              </a:rPr>
              <a:t>)</a:t>
            </a:r>
            <a:endParaRPr lang="sk-SK" b="1" u="sng" dirty="0">
              <a:solidFill>
                <a:schemeClr val="bg1"/>
              </a:solidFill>
            </a:endParaRPr>
          </a:p>
          <a:p>
            <a:pPr>
              <a:defRPr/>
            </a:pPr>
            <a:endParaRPr lang="sk-SK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pic>
        <p:nvPicPr>
          <p:cNvPr id="15365" name="Picture 4" descr="http://upload.wikimedia.org/wikipedia/commons/7/78/Janko_Mat%C3%BA%C5%A1k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5" y="1214422"/>
            <a:ext cx="1643045" cy="2448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6" descr="Súbor:Janko Matúška-1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2071678"/>
            <a:ext cx="2260600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BlokTextu 2"/>
          <p:cNvSpPr txBox="1">
            <a:spLocks noChangeArrowheads="1"/>
          </p:cNvSpPr>
          <p:nvPr/>
        </p:nvSpPr>
        <p:spPr bwMode="auto">
          <a:xfrm>
            <a:off x="4714875" y="571500"/>
            <a:ext cx="3571875" cy="51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1600" b="1"/>
              <a:t/>
            </a:r>
            <a:br>
              <a:rPr lang="sk-SK" sz="1600" b="1"/>
            </a:br>
            <a:r>
              <a:rPr lang="sk-SK" sz="2400" b="1"/>
              <a:t>3. Už Slovensko vstáva,</a:t>
            </a:r>
            <a:br>
              <a:rPr lang="sk-SK" sz="2400" b="1"/>
            </a:br>
            <a:r>
              <a:rPr lang="sk-SK" sz="2400" b="1"/>
              <a:t>putá si strháva,</a:t>
            </a:r>
            <a:br>
              <a:rPr lang="sk-SK" sz="2400" b="1"/>
            </a:br>
            <a:r>
              <a:rPr lang="sk-SK" sz="2400" b="1"/>
              <a:t>hej, rodina milá </a:t>
            </a:r>
            <a:br>
              <a:rPr lang="sk-SK" sz="2400" b="1"/>
            </a:br>
            <a:r>
              <a:rPr lang="sk-SK" sz="2400" b="1"/>
              <a:t>hodina odbila,</a:t>
            </a:r>
            <a:br>
              <a:rPr lang="sk-SK" sz="2400" b="1"/>
            </a:br>
            <a:r>
              <a:rPr lang="sk-SK" sz="2400" b="1"/>
              <a:t>žije matka sláva!</a:t>
            </a:r>
            <a:br>
              <a:rPr lang="sk-SK" sz="2400" b="1"/>
            </a:br>
            <a:r>
              <a:rPr lang="sk-SK" sz="2400" b="1"/>
              <a:t/>
            </a:r>
            <a:br>
              <a:rPr lang="sk-SK" sz="2400" b="1"/>
            </a:br>
            <a:r>
              <a:rPr lang="sk-SK" sz="2400" b="1"/>
              <a:t>4. Ešte jedle rastú</a:t>
            </a:r>
            <a:br>
              <a:rPr lang="sk-SK" sz="2400" b="1"/>
            </a:br>
            <a:r>
              <a:rPr lang="sk-SK" sz="2400" b="1"/>
              <a:t>na krivánskej strane.</a:t>
            </a:r>
            <a:br>
              <a:rPr lang="sk-SK" sz="2400" b="1"/>
            </a:br>
            <a:r>
              <a:rPr lang="sk-SK" sz="2400" b="1"/>
              <a:t>Kto jak Slovák cíti,</a:t>
            </a:r>
            <a:br>
              <a:rPr lang="sk-SK" sz="2400" b="1"/>
            </a:br>
            <a:r>
              <a:rPr lang="sk-SK" sz="2400" b="1"/>
              <a:t>nech sa šable chytí</a:t>
            </a:r>
            <a:br>
              <a:rPr lang="sk-SK" sz="2400" b="1"/>
            </a:br>
            <a:r>
              <a:rPr lang="sk-SK" sz="2400" b="1"/>
              <a:t>a medzi nás stane.</a:t>
            </a:r>
          </a:p>
          <a:p>
            <a:pPr algn="ctr"/>
            <a:endParaRPr lang="sk-SK" sz="2400" b="1"/>
          </a:p>
        </p:txBody>
      </p:sp>
      <p:sp>
        <p:nvSpPr>
          <p:cNvPr id="16387" name="BlokTextu 6"/>
          <p:cNvSpPr txBox="1">
            <a:spLocks noChangeArrowheads="1"/>
          </p:cNvSpPr>
          <p:nvPr/>
        </p:nvSpPr>
        <p:spPr bwMode="auto">
          <a:xfrm>
            <a:off x="857250" y="714375"/>
            <a:ext cx="3429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400" b="1"/>
              <a:t>1. Nad Tatrou </a:t>
            </a:r>
          </a:p>
          <a:p>
            <a:pPr algn="ctr"/>
            <a:r>
              <a:rPr lang="sk-SK" sz="2400" b="1"/>
              <a:t>sa blýska,</a:t>
            </a:r>
            <a:br>
              <a:rPr lang="sk-SK" sz="2400" b="1"/>
            </a:br>
            <a:r>
              <a:rPr lang="sk-SK" sz="2400" b="1"/>
              <a:t>hromy divo bijú, </a:t>
            </a:r>
            <a:br>
              <a:rPr lang="sk-SK" sz="2400" b="1"/>
            </a:br>
            <a:r>
              <a:rPr lang="sk-SK" sz="2400" b="1"/>
              <a:t>zastavme ich bratia,</a:t>
            </a:r>
            <a:br>
              <a:rPr lang="sk-SK" sz="2400" b="1"/>
            </a:br>
            <a:r>
              <a:rPr lang="sk-SK" sz="2400" b="1"/>
              <a:t>veď sa ony stratia,</a:t>
            </a:r>
            <a:br>
              <a:rPr lang="sk-SK" sz="2400" b="1"/>
            </a:br>
            <a:r>
              <a:rPr lang="sk-SK" sz="2400" b="1"/>
              <a:t>Slováci ožijú.</a:t>
            </a:r>
            <a:br>
              <a:rPr lang="sk-SK" sz="2400" b="1"/>
            </a:br>
            <a:r>
              <a:rPr lang="sk-SK" sz="2400" b="1"/>
              <a:t/>
            </a:r>
            <a:br>
              <a:rPr lang="sk-SK" sz="2400" b="1"/>
            </a:br>
            <a:r>
              <a:rPr lang="sk-SK" sz="2400" b="1"/>
              <a:t>2. To Slovensko naše</a:t>
            </a:r>
            <a:br>
              <a:rPr lang="sk-SK" sz="2400" b="1"/>
            </a:br>
            <a:r>
              <a:rPr lang="sk-SK" sz="2400" b="1"/>
              <a:t>posiaľ tvrdo spalo,</a:t>
            </a:r>
            <a:br>
              <a:rPr lang="sk-SK" sz="2400" b="1"/>
            </a:br>
            <a:r>
              <a:rPr lang="sk-SK" sz="2400" b="1"/>
              <a:t>ale blesky hromu</a:t>
            </a:r>
            <a:br>
              <a:rPr lang="sk-SK" sz="2400" b="1"/>
            </a:br>
            <a:r>
              <a:rPr lang="sk-SK" sz="2400" b="1"/>
              <a:t>vzbudzujú ho k tomu,</a:t>
            </a:r>
            <a:br>
              <a:rPr lang="sk-SK" sz="2400" b="1"/>
            </a:br>
            <a:r>
              <a:rPr lang="sk-SK" sz="2400" b="1"/>
              <a:t>aby sa prebralo.</a:t>
            </a:r>
            <a:endParaRPr lang="sk-SK" sz="2400"/>
          </a:p>
        </p:txBody>
      </p:sp>
      <p:pic>
        <p:nvPicPr>
          <p:cNvPr id="16388" name="Picture 8" descr="427273127_254bfe7ef1_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5429250"/>
            <a:ext cx="14287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8" descr="http://narodnyweb.ic.cz/mobil/vlajka%20SR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5429264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 smtClean="0"/>
              <a:t>Viete</a:t>
            </a:r>
            <a:r>
              <a:rPr lang="en-IE" dirty="0" smtClean="0"/>
              <a:t> </a:t>
            </a:r>
            <a:r>
              <a:rPr lang="en-IE" dirty="0" err="1" smtClean="0"/>
              <a:t>súčasťou</a:t>
            </a:r>
            <a:r>
              <a:rPr lang="en-IE" dirty="0" smtClean="0"/>
              <a:t> </a:t>
            </a:r>
            <a:r>
              <a:rPr lang="en-IE" dirty="0" err="1" smtClean="0"/>
              <a:t>akého</a:t>
            </a:r>
            <a:r>
              <a:rPr lang="en-IE" dirty="0" smtClean="0"/>
              <a:t> </a:t>
            </a:r>
            <a:r>
              <a:rPr lang="en-IE" dirty="0" err="1" smtClean="0"/>
              <a:t>väčšieho</a:t>
            </a:r>
            <a:r>
              <a:rPr lang="en-IE" dirty="0" smtClean="0"/>
              <a:t> </a:t>
            </a:r>
            <a:r>
              <a:rPr lang="en-IE" dirty="0" err="1" smtClean="0"/>
              <a:t>celku</a:t>
            </a:r>
            <a:r>
              <a:rPr lang="en-IE" dirty="0" smtClean="0"/>
              <a:t> je </a:t>
            </a:r>
            <a:r>
              <a:rPr lang="en-IE" dirty="0" err="1" smtClean="0"/>
              <a:t>Slovensko</a:t>
            </a:r>
            <a:r>
              <a:rPr lang="en-IE" dirty="0" smtClean="0"/>
              <a:t>?</a:t>
            </a:r>
            <a:endParaRPr lang="en-IE" dirty="0"/>
          </a:p>
        </p:txBody>
      </p:sp>
      <p:pic>
        <p:nvPicPr>
          <p:cNvPr id="17410" name="Picture 2" descr="Vlajka EU | Skara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774235" cy="4590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>
            <a:extLst>
              <a:ext uri="{FF2B5EF4-FFF2-40B4-BE49-F238E27FC236}">
                <a16:creationId xmlns="" xmlns:a16="http://schemas.microsoft.com/office/drawing/2014/main" id="{5460740D-6E87-4B6C-B8BE-329B8B943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2" y="357166"/>
            <a:ext cx="8001056" cy="128588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altLang="en-US" sz="320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</a:t>
            </a:r>
            <a:r>
              <a:rPr lang="sk-SK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ópska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k-SK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únia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altLang="en-US" sz="320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27 </a:t>
            </a:r>
            <a:r>
              <a:rPr lang="sk-SK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krajín</a:t>
            </a:r>
            <a:endParaRPr lang="nl-BE" alt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172" name="Picture 4" descr="Štáty Európskej únie | Sulik.s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857364"/>
            <a:ext cx="8339820" cy="500063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42976" y="2071678"/>
            <a:ext cx="1643074" cy="5715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C5029079-99EF-445C-8BED-CB31A51C3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786" y="500042"/>
            <a:ext cx="7634288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Symboly</a:t>
            </a:r>
            <a:r>
              <a:rPr lang="sk-SK" dirty="0"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EÚ</a:t>
            </a:r>
          </a:p>
        </p:txBody>
      </p:sp>
      <p:pic>
        <p:nvPicPr>
          <p:cNvPr id="17411" name="Picture 1">
            <a:extLst>
              <a:ext uri="{FF2B5EF4-FFF2-40B4-BE49-F238E27FC236}">
                <a16:creationId xmlns="" xmlns:a16="http://schemas.microsoft.com/office/drawing/2014/main" id="{0CF37186-3F0A-4616-AD93-F070896974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000108"/>
            <a:ext cx="8574880" cy="5643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4">
            <a:extLst>
              <a:ext uri="{FF2B5EF4-FFF2-40B4-BE49-F238E27FC236}">
                <a16:creationId xmlns="" xmlns:a16="http://schemas.microsoft.com/office/drawing/2014/main" id="{F3D35FEA-D755-4176-AAA9-A351E34A4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0738" y="6310313"/>
            <a:ext cx="1624012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k-SK" sz="1100" dirty="0">
                <a:solidFill>
                  <a:srgbClr val="595959"/>
                </a:solidFill>
              </a:rPr>
              <a:t>Európska vlajka</a:t>
            </a:r>
          </a:p>
        </p:txBody>
      </p:sp>
      <p:sp>
        <p:nvSpPr>
          <p:cNvPr id="17413" name="TextBox 5">
            <a:extLst>
              <a:ext uri="{FF2B5EF4-FFF2-40B4-BE49-F238E27FC236}">
                <a16:creationId xmlns="" xmlns:a16="http://schemas.microsoft.com/office/drawing/2014/main" id="{44D82F95-7A69-4166-98A7-EFA561E36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538" y="3730625"/>
            <a:ext cx="192563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k-SK" sz="1100" dirty="0">
                <a:solidFill>
                  <a:srgbClr val="595959"/>
                </a:solidFill>
              </a:rPr>
              <a:t>Európska hymna</a:t>
            </a:r>
          </a:p>
        </p:txBody>
      </p:sp>
      <p:sp>
        <p:nvSpPr>
          <p:cNvPr id="17414" name="TextBox 11">
            <a:extLst>
              <a:ext uri="{FF2B5EF4-FFF2-40B4-BE49-F238E27FC236}">
                <a16:creationId xmlns="" xmlns:a16="http://schemas.microsoft.com/office/drawing/2014/main" id="{D3004EF0-DC29-47E7-A989-17C43698F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75" y="6323013"/>
            <a:ext cx="99695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sk-SK" sz="1100" dirty="0">
                <a:solidFill>
                  <a:srgbClr val="595959"/>
                </a:solidFill>
              </a:rPr>
              <a:t>Euro</a:t>
            </a:r>
          </a:p>
        </p:txBody>
      </p:sp>
      <p:sp>
        <p:nvSpPr>
          <p:cNvPr id="17415" name="TextBox 6">
            <a:extLst>
              <a:ext uri="{FF2B5EF4-FFF2-40B4-BE49-F238E27FC236}">
                <a16:creationId xmlns="" xmlns:a16="http://schemas.microsoft.com/office/drawing/2014/main" id="{AEADFDD4-1512-473A-8DF7-FD24C62F0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2650" y="6308725"/>
            <a:ext cx="16605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k-SK" sz="1100" dirty="0">
                <a:solidFill>
                  <a:srgbClr val="595959"/>
                </a:solidFill>
              </a:rPr>
              <a:t>Deň Európy, 9. máj</a:t>
            </a:r>
          </a:p>
        </p:txBody>
      </p:sp>
      <p:sp>
        <p:nvSpPr>
          <p:cNvPr id="17416" name="TextBox 7">
            <a:extLst>
              <a:ext uri="{FF2B5EF4-FFF2-40B4-BE49-F238E27FC236}">
                <a16:creationId xmlns="" xmlns:a16="http://schemas.microsoft.com/office/drawing/2014/main" id="{E7B177B7-B005-4E47-BA1F-F35ACFCDB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9975" y="3573463"/>
            <a:ext cx="25463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1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k-SK" sz="1100" dirty="0">
                <a:solidFill>
                  <a:srgbClr val="595959"/>
                </a:solidFill>
              </a:rPr>
              <a:t>Motto: 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sk-SK" sz="1100" dirty="0">
                <a:solidFill>
                  <a:srgbClr val="595959"/>
                </a:solidFill>
              </a:rPr>
              <a:t>Zjednotení v rozmanitosti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0108"/>
            <a:ext cx="8786842" cy="7143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IE" sz="28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IE" sz="28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sk-SK" sz="28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 Óda na radosť z Beethovenovej Deviatej symfónie. </a:t>
            </a:r>
            <a:endParaRPr lang="en-IE" sz="2800" dirty="0">
              <a:solidFill>
                <a:srgbClr val="FFFF00"/>
              </a:solidFill>
            </a:endParaRPr>
          </a:p>
        </p:txBody>
      </p:sp>
      <p:pic>
        <p:nvPicPr>
          <p:cNvPr id="4" name="Picture 4" descr="Zborovna.sk – portál pre učiteľo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57288" y="2707096"/>
            <a:ext cx="6572264" cy="4150904"/>
          </a:xfrm>
          <a:prstGeom prst="rect">
            <a:avLst/>
          </a:prstGeom>
          <a:noFill/>
        </p:spPr>
      </p:pic>
      <p:pic>
        <p:nvPicPr>
          <p:cNvPr id="5" name="Picture 2" descr="Ludwig van Beethoven 17.12.1770 - 26.3.1827 - - Špecialista na ...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286381" y="2714620"/>
            <a:ext cx="3857620" cy="289321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42910" y="2428868"/>
            <a:ext cx="3493264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sk-SK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Slovenský preklad textu hymny :</a:t>
            </a:r>
            <a:endParaRPr lang="en-IE" dirty="0"/>
          </a:p>
        </p:txBody>
      </p:sp>
      <p:sp>
        <p:nvSpPr>
          <p:cNvPr id="11" name="Rectangle 10"/>
          <p:cNvSpPr/>
          <p:nvPr/>
        </p:nvSpPr>
        <p:spPr>
          <a:xfrm>
            <a:off x="5357818" y="5657671"/>
            <a:ext cx="3786182" cy="120032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IE" dirty="0" smtClean="0"/>
              <a:t> </a:t>
            </a:r>
            <a:r>
              <a:rPr lang="en-IE" dirty="0" err="1" smtClean="0">
                <a:hlinkClick r:id="rId5" tooltip="Nemecko"/>
              </a:rPr>
              <a:t>nemecký</a:t>
            </a:r>
            <a:r>
              <a:rPr lang="en-IE" dirty="0" smtClean="0"/>
              <a:t> </a:t>
            </a:r>
            <a:r>
              <a:rPr lang="en-IE" dirty="0" err="1" smtClean="0">
                <a:hlinkClick r:id="rId6" tooltip="Hudobný skladateľ"/>
              </a:rPr>
              <a:t>hudobný</a:t>
            </a:r>
            <a:r>
              <a:rPr lang="en-IE" dirty="0" smtClean="0">
                <a:hlinkClick r:id="rId6" tooltip="Hudobný skladateľ"/>
              </a:rPr>
              <a:t>  </a:t>
            </a:r>
            <a:r>
              <a:rPr lang="en-IE" dirty="0" err="1" smtClean="0">
                <a:hlinkClick r:id="rId6" tooltip="Hudobný skladateľ"/>
              </a:rPr>
              <a:t>skladateľ</a:t>
            </a:r>
            <a:endParaRPr lang="en-IE" dirty="0" smtClean="0"/>
          </a:p>
          <a:p>
            <a:r>
              <a:rPr lang="en-IE" dirty="0" smtClean="0"/>
              <a:t> </a:t>
            </a:r>
            <a:r>
              <a:rPr lang="en-IE" dirty="0" err="1" smtClean="0"/>
              <a:t>viedenskej</a:t>
            </a:r>
            <a:r>
              <a:rPr lang="en-IE" dirty="0" smtClean="0"/>
              <a:t> </a:t>
            </a:r>
            <a:r>
              <a:rPr lang="en-IE" dirty="0" err="1" smtClean="0"/>
              <a:t>klasiky</a:t>
            </a:r>
            <a:r>
              <a:rPr lang="en-IE" dirty="0" smtClean="0"/>
              <a:t> </a:t>
            </a:r>
            <a:r>
              <a:rPr lang="en-IE" dirty="0" err="1" smtClean="0"/>
              <a:t>jeden</a:t>
            </a:r>
            <a:r>
              <a:rPr lang="en-IE" dirty="0" smtClean="0"/>
              <a:t> z </a:t>
            </a:r>
            <a:r>
              <a:rPr lang="en-IE" dirty="0" err="1" smtClean="0"/>
              <a:t>najvýznamnejších</a:t>
            </a:r>
            <a:r>
              <a:rPr lang="en-IE" dirty="0" smtClean="0"/>
              <a:t> </a:t>
            </a:r>
            <a:r>
              <a:rPr lang="en-IE" dirty="0" err="1" smtClean="0"/>
              <a:t>skladateľov</a:t>
            </a:r>
            <a:r>
              <a:rPr lang="en-IE" dirty="0" smtClean="0"/>
              <a:t> v </a:t>
            </a:r>
            <a:r>
              <a:rPr lang="en-IE" dirty="0" err="1" smtClean="0">
                <a:hlinkClick r:id="rId7" tooltip="Dejiny hudby"/>
              </a:rPr>
              <a:t>dejinách</a:t>
            </a:r>
            <a:r>
              <a:rPr lang="en-IE" dirty="0" smtClean="0">
                <a:hlinkClick r:id="rId7" tooltip="Dejiny hudby"/>
              </a:rPr>
              <a:t> </a:t>
            </a:r>
            <a:r>
              <a:rPr lang="en-IE" dirty="0" err="1" smtClean="0">
                <a:hlinkClick r:id="rId7" tooltip="Dejiny hudby"/>
              </a:rPr>
              <a:t>hudby</a:t>
            </a:r>
            <a:r>
              <a:rPr lang="en-IE" dirty="0" smtClean="0"/>
              <a:t>.</a:t>
            </a: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21429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Hymnou Európskej únie</a:t>
            </a:r>
            <a:r>
              <a:rPr lang="en-IE" sz="3600" dirty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IE" sz="3600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sk-SK" sz="360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</a:t>
            </a:r>
            <a:endParaRPr lang="en-IE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218</Words>
  <Application>Microsoft Office PowerPoint</Application>
  <PresentationFormat>On-screen Show (4:3)</PresentationFormat>
  <Paragraphs>54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Čo majú spoločné tieto obrázky?</vt:lpstr>
      <vt:lpstr>HYMNA</vt:lpstr>
      <vt:lpstr>Slide 3</vt:lpstr>
      <vt:lpstr>Slide 4</vt:lpstr>
      <vt:lpstr>Slide 5</vt:lpstr>
      <vt:lpstr>Viete súčasťou akého väčšieho celku je Slovensko?</vt:lpstr>
      <vt:lpstr>Európska únia: 27 krajín</vt:lpstr>
      <vt:lpstr>Symboly EÚ</vt:lpstr>
      <vt:lpstr>  Óda na radosť z Beethovenovej Deviatej symfónie. </vt:lpstr>
      <vt:lpstr>Slide 10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 majú spoločné tieto obrázky?</dc:title>
  <dc:creator>svobodova.ivana</dc:creator>
  <cp:lastModifiedBy>svobodova.ivana</cp:lastModifiedBy>
  <cp:revision>3</cp:revision>
  <dcterms:created xsi:type="dcterms:W3CDTF">2021-01-07T18:39:18Z</dcterms:created>
  <dcterms:modified xsi:type="dcterms:W3CDTF">2021-01-08T14:33:45Z</dcterms:modified>
</cp:coreProperties>
</file>