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3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IE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048B1-8188-4AC9-87A5-C572C8D79C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8186-C471-4A03-AF74-83722F5A767D}" type="datetimeFigureOut">
              <a:rPr lang="en-US" smtClean="0"/>
              <a:t>11/3/2020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3F04-E3C5-466F-8B3F-E1D8D1B2D470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ydNGQ6D1Hagsv.%20Martina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harmonia.sk/medzinarodna-klavirna-sutaz-j-n-hummela/6-medzinarodna-klavirna-sutaz-johanna-nepomuka-hummela/" TargetMode="External"/><Relationship Id="rId2" Type="http://schemas.openxmlformats.org/officeDocument/2006/relationships/hyperlink" Target="https://sk.wikipedia.org/wiki/182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Yr7z1RYgaM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E" smtClean="0"/>
              <a:t>HUDOBNÝ KLASICIZMUS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NA </a:t>
            </a:r>
            <a:br>
              <a:rPr lang="en-IE" dirty="0" smtClean="0"/>
            </a:br>
            <a:r>
              <a:rPr lang="en-IE" dirty="0" smtClean="0"/>
              <a:t>SLOVENSKU</a:t>
            </a:r>
            <a:endParaRPr lang="en-IE" dirty="0"/>
          </a:p>
        </p:txBody>
      </p:sp>
      <p:pic>
        <p:nvPicPr>
          <p:cNvPr id="4" name="Picture 6" descr="slovensko v 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71934" y="3000372"/>
            <a:ext cx="3810016" cy="2857512"/>
          </a:xfrm>
          <a:prstGeom prst="rect">
            <a:avLst/>
          </a:prstGeom>
          <a:noFill/>
        </p:spPr>
      </p:pic>
      <p:pic>
        <p:nvPicPr>
          <p:cNvPr id="18434" name="Picture 2" descr="Hudobný klasicizmus na Slovensku v dobových dokumentoch - Darina Múdra |  Databáze kn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000372"/>
            <a:ext cx="2143140" cy="2852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4000" smtClean="0"/>
              <a:t>HUDOBNÝ KLASICIZMUS </a:t>
            </a:r>
            <a:br>
              <a:rPr lang="sk-SK" sz="4000" smtClean="0"/>
            </a:br>
            <a:r>
              <a:rPr lang="sk-SK" sz="4000" smtClean="0"/>
              <a:t>NA SLOVENSKU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sk-SK" sz="2800" b="1" dirty="0" smtClean="0">
                <a:effectLst/>
              </a:rPr>
              <a:t>1760 – 1830</a:t>
            </a:r>
          </a:p>
          <a:p>
            <a:pPr eaLnBrk="1" hangingPunct="1"/>
            <a:r>
              <a:rPr lang="sk-SK" sz="2800" b="1" dirty="0" smtClean="0">
                <a:effectLst/>
              </a:rPr>
              <a:t>úroveň hudobného života sa približuje </a:t>
            </a:r>
            <a:r>
              <a:rPr lang="en-IE" sz="2800" b="1" dirty="0" smtClean="0">
                <a:effectLst/>
              </a:rPr>
              <a:t> </a:t>
            </a:r>
            <a:r>
              <a:rPr lang="en-IE" sz="2800" b="1" dirty="0" err="1" smtClean="0">
                <a:effectLst/>
              </a:rPr>
              <a:t>úrovni</a:t>
            </a:r>
            <a:r>
              <a:rPr lang="en-IE" sz="2800" b="1" dirty="0" smtClean="0">
                <a:effectLst/>
              </a:rPr>
              <a:t> </a:t>
            </a:r>
            <a:r>
              <a:rPr lang="en-IE" sz="2800" b="1" dirty="0" err="1" smtClean="0">
                <a:effectLst/>
              </a:rPr>
              <a:t>hudobného</a:t>
            </a:r>
            <a:r>
              <a:rPr lang="en-IE" sz="2800" b="1" dirty="0" smtClean="0">
                <a:effectLst/>
              </a:rPr>
              <a:t> </a:t>
            </a:r>
            <a:r>
              <a:rPr lang="en-IE" sz="2800" b="1" dirty="0" err="1" smtClean="0">
                <a:effectLst/>
              </a:rPr>
              <a:t>života</a:t>
            </a:r>
            <a:r>
              <a:rPr lang="en-IE" sz="2800" b="1" dirty="0" smtClean="0">
                <a:effectLst/>
              </a:rPr>
              <a:t> v </a:t>
            </a:r>
            <a:r>
              <a:rPr lang="sk-SK" sz="2800" b="1" dirty="0" smtClean="0">
                <a:effectLst/>
              </a:rPr>
              <a:t>Česku </a:t>
            </a:r>
            <a:r>
              <a:rPr lang="sk-SK" sz="2800" b="1" dirty="0" smtClean="0">
                <a:effectLst/>
              </a:rPr>
              <a:t>a Rakúsku</a:t>
            </a:r>
          </a:p>
          <a:p>
            <a:pPr eaLnBrk="1" hangingPunct="1"/>
            <a:r>
              <a:rPr lang="sk-SK" sz="2800" b="1" dirty="0" smtClean="0">
                <a:effectLst/>
              </a:rPr>
              <a:t>hudba </a:t>
            </a:r>
            <a:r>
              <a:rPr lang="en-IE" sz="2800" b="1" dirty="0" smtClean="0">
                <a:effectLst/>
              </a:rPr>
              <a:t>je </a:t>
            </a:r>
            <a:r>
              <a:rPr lang="sk-SK" sz="2800" b="1" dirty="0" smtClean="0">
                <a:effectLst/>
              </a:rPr>
              <a:t>súčasť</a:t>
            </a:r>
            <a:r>
              <a:rPr lang="en-IE" sz="2800" b="1" dirty="0" err="1" smtClean="0">
                <a:effectLst/>
              </a:rPr>
              <a:t>ou</a:t>
            </a:r>
            <a:r>
              <a:rPr lang="en-IE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spoločenského života </a:t>
            </a:r>
          </a:p>
          <a:p>
            <a:pPr eaLnBrk="1" hangingPunct="1"/>
            <a:r>
              <a:rPr lang="sk-SK" sz="2800" b="1" dirty="0" smtClean="0">
                <a:effectLst/>
              </a:rPr>
              <a:t>Bratislava – </a:t>
            </a:r>
            <a:r>
              <a:rPr lang="sk-SK" sz="2800" b="1" dirty="0" smtClean="0">
                <a:effectLst/>
              </a:rPr>
              <a:t>centrum</a:t>
            </a:r>
            <a:endParaRPr lang="en-IE" sz="2800" b="1" dirty="0" smtClean="0">
              <a:effectLst/>
            </a:endParaRPr>
          </a:p>
          <a:p>
            <a:pPr eaLnBrk="1" hangingPunct="1">
              <a:buNone/>
            </a:pPr>
            <a:r>
              <a:rPr lang="en-IE" sz="2800" b="1" dirty="0"/>
              <a:t> </a:t>
            </a:r>
            <a:r>
              <a:rPr lang="en-IE" sz="2800" b="1" dirty="0" smtClean="0"/>
              <a:t>     </a:t>
            </a:r>
            <a:r>
              <a:rPr lang="sk-SK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hudobného </a:t>
            </a:r>
            <a:r>
              <a:rPr lang="sk-SK" sz="2800" b="1" dirty="0" smtClean="0">
                <a:effectLst/>
              </a:rPr>
              <a:t>diania</a:t>
            </a:r>
            <a:endParaRPr lang="sk-SK" sz="2800" b="1" dirty="0" smtClean="0">
              <a:effectLst/>
            </a:endParaRPr>
          </a:p>
          <a:p>
            <a:pPr eaLnBrk="1" hangingPunct="1"/>
            <a:endParaRPr lang="sk-SK" sz="2800" b="1" dirty="0" smtClean="0">
              <a:effectLst/>
            </a:endParaRPr>
          </a:p>
          <a:p>
            <a:pPr eaLnBrk="1" hangingPunct="1"/>
            <a:endParaRPr lang="sk-SK" sz="2800" b="1" dirty="0" smtClean="0">
              <a:effectLst/>
            </a:endParaRPr>
          </a:p>
        </p:txBody>
      </p:sp>
      <p:pic>
        <p:nvPicPr>
          <p:cNvPr id="6146" name="Picture 2" descr="http://www.9em.sk/wp-content/uploads/2015/04/Pressbu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643314"/>
            <a:ext cx="4479163" cy="2714644"/>
          </a:xfrm>
          <a:prstGeom prst="rect">
            <a:avLst/>
          </a:prstGeom>
          <a:noFill/>
        </p:spPr>
      </p:pic>
      <p:sp>
        <p:nvSpPr>
          <p:cNvPr id="6" name="ClipArt Placeholder 5"/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/>
              <a:t>Slovenská klasicistická hudba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362950" cy="5113337"/>
          </a:xfrm>
        </p:spPr>
        <p:txBody>
          <a:bodyPr/>
          <a:lstStyle/>
          <a:p>
            <a:pPr eaLnBrk="1" hangingPunct="1">
              <a:buNone/>
            </a:pPr>
            <a:r>
              <a:rPr lang="sk-SK" sz="2800" b="1" dirty="0" smtClean="0">
                <a:effectLst/>
              </a:rPr>
              <a:t>hudba </a:t>
            </a:r>
            <a:r>
              <a:rPr lang="sk-SK" sz="2800" b="1" dirty="0" smtClean="0">
                <a:effectLst/>
              </a:rPr>
              <a:t>znie pri rôznych príležitostiach</a:t>
            </a:r>
          </a:p>
          <a:p>
            <a:pPr eaLnBrk="1" hangingPunct="1"/>
            <a:r>
              <a:rPr lang="sk-SK" sz="2800" b="1" u="sng" dirty="0" smtClean="0">
                <a:effectLst/>
              </a:rPr>
              <a:t>koncerty</a:t>
            </a:r>
            <a:endParaRPr lang="sk-SK" sz="2800" b="1" dirty="0" smtClean="0">
              <a:effectLst/>
            </a:endParaRPr>
          </a:p>
          <a:p>
            <a:pPr eaLnBrk="1" hangingPunct="1"/>
            <a:r>
              <a:rPr lang="sk-SK" sz="2800" b="1" u="sng" dirty="0" smtClean="0">
                <a:effectLst/>
              </a:rPr>
              <a:t>divadelné predstavenia</a:t>
            </a:r>
            <a:r>
              <a:rPr lang="sk-SK" sz="2800" b="1" dirty="0" smtClean="0">
                <a:effectLst/>
              </a:rPr>
              <a:t> – súkromné/verejné, boli   v repertoári nielen profesionálnych súborov, ale i ochotníckeho divadla (publikum rozšírené i o nižšie spoločenské vrstvy</a:t>
            </a:r>
            <a:r>
              <a:rPr lang="sk-SK" sz="2800" b="1" dirty="0" smtClean="0">
                <a:effectLst/>
              </a:rPr>
              <a:t>)</a:t>
            </a:r>
            <a:endParaRPr lang="en-IE" sz="2800" b="1" dirty="0" smtClean="0">
              <a:effectLst/>
            </a:endParaRPr>
          </a:p>
          <a:p>
            <a:r>
              <a:rPr lang="sk-SK" sz="2800" b="1" u="sng" dirty="0" smtClean="0">
                <a:effectLst/>
              </a:rPr>
              <a:t>domáce pestovanie hudby</a:t>
            </a:r>
            <a:r>
              <a:rPr lang="sk-SK" sz="2800" b="1" dirty="0" smtClean="0">
                <a:effectLst/>
              </a:rPr>
              <a:t> – rozšírené, </a:t>
            </a:r>
            <a:r>
              <a:rPr lang="sk-SK" sz="2800" b="1" i="1" dirty="0" smtClean="0">
                <a:effectLst/>
              </a:rPr>
              <a:t>„uvádzanie hudobných diel samotnými príslušníkmi rodín“</a:t>
            </a:r>
            <a:r>
              <a:rPr lang="sk-SK" sz="2800" b="1" dirty="0" smtClean="0">
                <a:effectLst/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800" b="1" u="sng" dirty="0" smtClean="0">
                <a:effectLst/>
              </a:rPr>
              <a:t>cirkevná hudba</a:t>
            </a:r>
            <a:r>
              <a:rPr lang="en-IE" sz="2800" b="1" u="sng" dirty="0" smtClean="0">
                <a:effectLst/>
              </a:rPr>
              <a:t>-</a:t>
            </a:r>
            <a:r>
              <a:rPr lang="sk-SK" sz="2400" b="1" dirty="0" smtClean="0">
                <a:effectLst/>
              </a:rPr>
              <a:t>súčasť obradov, hrala sa i mimo nich</a:t>
            </a:r>
          </a:p>
          <a:p>
            <a:endParaRPr lang="sk-SK" sz="2800" b="1" u="sng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4000" smtClean="0"/>
              <a:t>Rozdelenie slovenskej</a:t>
            </a:r>
            <a:br>
              <a:rPr lang="sk-SK" sz="4000" smtClean="0"/>
            </a:br>
            <a:r>
              <a:rPr lang="sk-SK" sz="4000" smtClean="0"/>
              <a:t>klasicistickej hudby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/>
            <a:r>
              <a:rPr lang="en-IE" sz="2800" b="1" dirty="0" err="1" smtClean="0">
                <a:effectLst/>
              </a:rPr>
              <a:t>Existujú</a:t>
            </a:r>
            <a:r>
              <a:rPr lang="en-IE" sz="2800" b="1" dirty="0" smtClean="0">
                <a:effectLst/>
              </a:rPr>
              <a:t> 2 </a:t>
            </a:r>
            <a:r>
              <a:rPr lang="en-IE" sz="2800" b="1" dirty="0" err="1" smtClean="0">
                <a:effectLst/>
              </a:rPr>
              <a:t>prúdy</a:t>
            </a:r>
            <a:r>
              <a:rPr lang="en-IE" sz="2800" b="1" dirty="0" smtClean="0">
                <a:effectLst/>
              </a:rPr>
              <a:t>:</a:t>
            </a:r>
          </a:p>
          <a:p>
            <a:pPr eaLnBrk="1" hangingPunct="1"/>
            <a:r>
              <a:rPr lang="sk-SK" sz="2800" b="1" dirty="0" smtClean="0">
                <a:effectLst/>
              </a:rPr>
              <a:t>1</a:t>
            </a:r>
            <a:r>
              <a:rPr lang="sk-SK" sz="2800" b="1" dirty="0" smtClean="0">
                <a:effectLst/>
              </a:rPr>
              <a:t>. línia – </a:t>
            </a:r>
            <a:r>
              <a:rPr lang="sk-SK" sz="2800" b="1" u="sng" dirty="0" smtClean="0">
                <a:effectLst/>
              </a:rPr>
              <a:t>konzervatívnejší prúd</a:t>
            </a:r>
            <a:r>
              <a:rPr lang="sk-SK" sz="2800" b="1" dirty="0" smtClean="0">
                <a:effectLst/>
              </a:rPr>
              <a:t> </a:t>
            </a:r>
          </a:p>
          <a:p>
            <a:pPr lvl="1" eaLnBrk="1" hangingPunct="1"/>
            <a:r>
              <a:rPr lang="sk-SK" sz="2400" b="1" dirty="0" smtClean="0">
                <a:effectLst/>
              </a:rPr>
              <a:t>skladatelia </a:t>
            </a:r>
            <a:r>
              <a:rPr lang="en-IE" sz="2400" b="1" dirty="0" err="1" smtClean="0">
                <a:effectLst/>
              </a:rPr>
              <a:t>ktorí</a:t>
            </a:r>
            <a:r>
              <a:rPr lang="en-IE" sz="2400" b="1" dirty="0" smtClean="0">
                <a:effectLst/>
              </a:rPr>
              <a:t> </a:t>
            </a:r>
            <a:r>
              <a:rPr lang="sk-SK" sz="2400" b="1" dirty="0" smtClean="0">
                <a:effectLst/>
              </a:rPr>
              <a:t>tvoria</a:t>
            </a:r>
            <a:r>
              <a:rPr lang="en-IE" sz="2400" b="1" dirty="0" smtClean="0">
                <a:effectLst/>
              </a:rPr>
              <a:t> </a:t>
            </a:r>
            <a:r>
              <a:rPr lang="sk-SK" sz="2400" b="1" dirty="0" smtClean="0">
                <a:effectLst/>
              </a:rPr>
              <a:t>v </a:t>
            </a:r>
            <a:r>
              <a:rPr lang="sk-SK" sz="2400" b="1" dirty="0" smtClean="0">
                <a:effectLst/>
              </a:rPr>
              <a:t>ľudovom prostredí (dediny, menšie mestá)</a:t>
            </a:r>
          </a:p>
          <a:p>
            <a:pPr lvl="1" eaLnBrk="1" hangingPunct="1"/>
            <a:r>
              <a:rPr lang="en-IE" sz="2400" b="1" dirty="0" err="1" smtClean="0">
                <a:effectLst/>
              </a:rPr>
              <a:t>Ovplyvnení</a:t>
            </a:r>
            <a:r>
              <a:rPr lang="en-IE" sz="2400" b="1" dirty="0" smtClean="0">
                <a:effectLst/>
              </a:rPr>
              <a:t> </a:t>
            </a:r>
            <a:r>
              <a:rPr lang="en-IE" sz="2400" b="1" dirty="0" err="1" smtClean="0">
                <a:effectLst/>
              </a:rPr>
              <a:t>slovenským</a:t>
            </a:r>
            <a:r>
              <a:rPr lang="en-IE" sz="2400" b="1" dirty="0" smtClean="0">
                <a:effectLst/>
              </a:rPr>
              <a:t> </a:t>
            </a:r>
            <a:r>
              <a:rPr lang="en-IE" sz="2400" b="1" dirty="0" err="1" smtClean="0">
                <a:effectLst/>
              </a:rPr>
              <a:t>folklórom</a:t>
            </a:r>
            <a:endParaRPr lang="sk-SK" sz="2400" b="1" dirty="0" smtClean="0">
              <a:effectLst/>
            </a:endParaRPr>
          </a:p>
          <a:p>
            <a:pPr lvl="1" eaLnBrk="1" hangingPunct="1"/>
            <a:r>
              <a:rPr lang="sk-SK" sz="2400" b="1" i="1" dirty="0" smtClean="0">
                <a:effectLst/>
              </a:rPr>
              <a:t>Juraj Paulín Bajan, Edmund Pasch, František Xaver Budinský, Ján Francisci</a:t>
            </a:r>
          </a:p>
          <a:p>
            <a:pPr eaLnBrk="1" hangingPunct="1"/>
            <a:r>
              <a:rPr lang="sk-SK" sz="2800" b="1" dirty="0" smtClean="0">
                <a:effectLst/>
              </a:rPr>
              <a:t>2. línia – </a:t>
            </a:r>
            <a:r>
              <a:rPr lang="sk-SK" sz="2800" b="1" u="sng" dirty="0" smtClean="0">
                <a:effectLst/>
              </a:rPr>
              <a:t>progresívna, vyspelejšia</a:t>
            </a:r>
            <a:endParaRPr lang="sk-SK" sz="2800" b="1" dirty="0" smtClean="0">
              <a:effectLst/>
            </a:endParaRPr>
          </a:p>
          <a:p>
            <a:pPr lvl="1" eaLnBrk="1" hangingPunct="1"/>
            <a:r>
              <a:rPr lang="sk-SK" sz="2400" b="1" dirty="0" smtClean="0">
                <a:effectLst/>
              </a:rPr>
              <a:t>skladatelia </a:t>
            </a:r>
            <a:r>
              <a:rPr lang="sk-SK" sz="2400" b="1" dirty="0" smtClean="0">
                <a:effectLst/>
              </a:rPr>
              <a:t>s klasicistickou hudobnou orientáciou</a:t>
            </a:r>
            <a:endParaRPr lang="sk-SK" sz="2400" b="1" dirty="0" smtClean="0">
              <a:effectLst/>
            </a:endParaRPr>
          </a:p>
          <a:p>
            <a:pPr lvl="1" eaLnBrk="1" hangingPunct="1"/>
            <a:r>
              <a:rPr lang="sk-SK" sz="2400" b="1" i="1" dirty="0" smtClean="0">
                <a:effectLst/>
              </a:rPr>
              <a:t>Juraj Družecký, Anton Zimmermann, Heinrich Klein, František Pavel Rigler, Johann Nepomuk Hummel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Anton </a:t>
            </a:r>
            <a:r>
              <a:rPr lang="sk-SK" dirty="0" smtClean="0"/>
              <a:t>Zimmermann</a:t>
            </a:r>
            <a:r>
              <a:rPr lang="en-IE" dirty="0" smtClean="0"/>
              <a:t> </a:t>
            </a:r>
            <a:r>
              <a:rPr lang="en-IE" sz="1800" dirty="0" smtClean="0"/>
              <a:t>1741-1781</a:t>
            </a:r>
            <a:endParaRPr lang="sk-SK" sz="1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5194300" cy="532765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IE" sz="2800" dirty="0" err="1"/>
              <a:t>Najvýznamnejší</a:t>
            </a:r>
            <a:r>
              <a:rPr lang="en-IE" sz="2800" dirty="0"/>
              <a:t> </a:t>
            </a:r>
            <a:r>
              <a:rPr lang="en-IE" sz="2800" dirty="0" err="1"/>
              <a:t>predstaviteľ</a:t>
            </a:r>
            <a:r>
              <a:rPr lang="en-IE" sz="2800" dirty="0"/>
              <a:t> </a:t>
            </a:r>
            <a:r>
              <a:rPr lang="en-IE" sz="2800" dirty="0" err="1"/>
              <a:t>bratislavského</a:t>
            </a:r>
            <a:r>
              <a:rPr lang="en-IE" sz="2800" dirty="0"/>
              <a:t> </a:t>
            </a:r>
            <a:r>
              <a:rPr lang="en-IE" sz="2800" dirty="0" err="1" smtClean="0"/>
              <a:t>klasicizmu</a:t>
            </a:r>
            <a:endParaRPr lang="en-IE" sz="2800" dirty="0" smtClean="0"/>
          </a:p>
          <a:p>
            <a:pPr fontAlgn="base"/>
            <a:r>
              <a:rPr lang="sk-SK" sz="2800" b="1" dirty="0" smtClean="0">
                <a:effectLst/>
              </a:rPr>
              <a:t>1776 </a:t>
            </a:r>
            <a:r>
              <a:rPr lang="sk-SK" sz="2800" b="1" dirty="0" smtClean="0">
                <a:effectLst/>
              </a:rPr>
              <a:t>– </a:t>
            </a:r>
            <a:r>
              <a:rPr lang="en-IE" sz="2800" b="1" dirty="0" err="1" smtClean="0">
                <a:effectLst/>
              </a:rPr>
              <a:t>získal</a:t>
            </a:r>
            <a:r>
              <a:rPr lang="en-IE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miesto </a:t>
            </a:r>
            <a:r>
              <a:rPr lang="sk-SK" sz="2800" b="1" dirty="0" smtClean="0">
                <a:effectLst/>
              </a:rPr>
              <a:t>kniežacieho kapelníka u Batthyányiho v Bratislave</a:t>
            </a:r>
          </a:p>
          <a:p>
            <a:pPr>
              <a:lnSpc>
                <a:spcPct val="90000"/>
              </a:lnSpc>
            </a:pPr>
            <a:r>
              <a:rPr lang="sk-SK" sz="2800" b="1" dirty="0" smtClean="0">
                <a:effectLst/>
              </a:rPr>
              <a:t>organista v bratislavskom Dóme </a:t>
            </a:r>
            <a:endParaRPr lang="en-IE" sz="2800" b="1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IE" sz="2800" dirty="0" err="1"/>
              <a:t>Počas</a:t>
            </a:r>
            <a:r>
              <a:rPr lang="en-IE" sz="2800" dirty="0"/>
              <a:t> </a:t>
            </a:r>
            <a:r>
              <a:rPr lang="en-IE" sz="2800" dirty="0" err="1"/>
              <a:t>svojho</a:t>
            </a:r>
            <a:r>
              <a:rPr lang="en-IE" sz="2800" dirty="0"/>
              <a:t> </a:t>
            </a:r>
            <a:r>
              <a:rPr lang="en-IE" sz="2800" dirty="0" err="1"/>
              <a:t>krátkeho</a:t>
            </a:r>
            <a:r>
              <a:rPr lang="en-IE" sz="2800" dirty="0"/>
              <a:t> </a:t>
            </a:r>
            <a:r>
              <a:rPr lang="en-IE" sz="2800" dirty="0" err="1"/>
              <a:t>života</a:t>
            </a:r>
            <a:r>
              <a:rPr lang="en-IE" sz="2800" dirty="0"/>
              <a:t> </a:t>
            </a:r>
            <a:r>
              <a:rPr lang="en-IE" sz="2800" dirty="0" err="1"/>
              <a:t>napísal</a:t>
            </a:r>
            <a:r>
              <a:rPr lang="en-IE" sz="2800" dirty="0"/>
              <a:t> </a:t>
            </a:r>
            <a:r>
              <a:rPr lang="en-IE" sz="2800" dirty="0" err="1"/>
              <a:t>vyše</a:t>
            </a:r>
            <a:r>
              <a:rPr lang="en-IE" sz="2800" dirty="0"/>
              <a:t> 270 </a:t>
            </a:r>
            <a:r>
              <a:rPr lang="en-IE" sz="2800" dirty="0" err="1" smtClean="0"/>
              <a:t>skladieb</a:t>
            </a:r>
            <a:r>
              <a:rPr lang="en-IE" sz="2800" dirty="0" smtClean="0"/>
              <a:t> </a:t>
            </a:r>
            <a:r>
              <a:rPr lang="en-IE" sz="2800" dirty="0" err="1"/>
              <a:t>svetské</a:t>
            </a:r>
            <a:r>
              <a:rPr lang="en-IE" sz="2800" dirty="0"/>
              <a:t> </a:t>
            </a:r>
            <a:r>
              <a:rPr lang="en-IE" sz="2800" dirty="0" err="1"/>
              <a:t>aj</a:t>
            </a:r>
            <a:r>
              <a:rPr lang="en-IE" sz="2800" dirty="0"/>
              <a:t> </a:t>
            </a:r>
            <a:r>
              <a:rPr lang="en-IE" sz="2800" dirty="0" err="1"/>
              <a:t>cirkevné</a:t>
            </a:r>
            <a:r>
              <a:rPr lang="en-IE" sz="2800" dirty="0"/>
              <a:t> </a:t>
            </a:r>
            <a:r>
              <a:rPr lang="en-IE" sz="2800" dirty="0" err="1"/>
              <a:t>skladby</a:t>
            </a:r>
            <a:r>
              <a:rPr lang="en-IE" sz="2800" dirty="0"/>
              <a:t> </a:t>
            </a:r>
            <a:endParaRPr lang="en-IE" sz="2800" dirty="0" smtClean="0"/>
          </a:p>
          <a:p>
            <a:r>
              <a:rPr lang="en-IE" sz="2800" b="1" dirty="0" err="1" smtClean="0">
                <a:effectLst/>
              </a:rPr>
              <a:t>Jeho</a:t>
            </a:r>
            <a:r>
              <a:rPr lang="en-IE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tvorba – znesie kritéria európskej hudby</a:t>
            </a:r>
            <a:endParaRPr lang="sk-SK" sz="2800" b="1" u="sng" dirty="0" smtClean="0">
              <a:effectLst/>
            </a:endParaRPr>
          </a:p>
          <a:p>
            <a:r>
              <a:rPr lang="en-IE" sz="2800" b="1" u="sng" dirty="0" err="1" smtClean="0">
                <a:effectLst/>
              </a:rPr>
              <a:t>Napísal</a:t>
            </a:r>
            <a:r>
              <a:rPr lang="en-IE" sz="2800" b="1" u="sng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40</a:t>
            </a:r>
            <a:r>
              <a:rPr lang="en-IE" sz="2800" b="1" dirty="0" smtClean="0">
                <a:effectLst/>
              </a:rPr>
              <a:t> </a:t>
            </a:r>
            <a:r>
              <a:rPr lang="en-IE" sz="2800" b="1" dirty="0" err="1" smtClean="0">
                <a:effectLst/>
              </a:rPr>
              <a:t>symfónií</a:t>
            </a:r>
            <a:r>
              <a:rPr lang="sk-SK" sz="2800" b="1" dirty="0" smtClean="0">
                <a:effectLst/>
              </a:rPr>
              <a:t>, </a:t>
            </a:r>
            <a:r>
              <a:rPr lang="en-IE" sz="2800" b="1" dirty="0" err="1" smtClean="0">
                <a:effectLst/>
              </a:rPr>
              <a:t>ovplyvnený</a:t>
            </a:r>
            <a:r>
              <a:rPr lang="en-IE" sz="2800" b="1" dirty="0" smtClean="0">
                <a:effectLst/>
              </a:rPr>
              <a:t> </a:t>
            </a:r>
            <a:r>
              <a:rPr lang="sk-SK" sz="2800" b="1" dirty="0" smtClean="0">
                <a:effectLst/>
              </a:rPr>
              <a:t>Haydn</a:t>
            </a:r>
            <a:r>
              <a:rPr lang="en-IE" sz="2800" b="1" dirty="0" err="1" smtClean="0">
                <a:effectLst/>
              </a:rPr>
              <a:t>om</a:t>
            </a:r>
            <a:r>
              <a:rPr lang="sk-SK" sz="2800" b="1" dirty="0" smtClean="0">
                <a:effectLst/>
              </a:rPr>
              <a:t> </a:t>
            </a:r>
            <a:endParaRPr lang="en-IE" sz="2800" b="1" dirty="0" smtClean="0">
              <a:effectLst/>
            </a:endParaRPr>
          </a:p>
          <a:p>
            <a:pPr>
              <a:buNone/>
            </a:pPr>
            <a:r>
              <a:rPr lang="en-IE" sz="2800" b="1" dirty="0"/>
              <a:t> </a:t>
            </a:r>
            <a:r>
              <a:rPr lang="en-IE" sz="2800" b="1" dirty="0" smtClean="0"/>
              <a:t>    </a:t>
            </a:r>
            <a:r>
              <a:rPr lang="sk-SK" sz="2800" b="1" dirty="0" smtClean="0">
                <a:effectLst/>
              </a:rPr>
              <a:t>S</a:t>
            </a:r>
            <a:r>
              <a:rPr lang="en-IE" sz="2800" b="1" dirty="0" err="1" smtClean="0">
                <a:effectLst/>
              </a:rPr>
              <a:t>y</a:t>
            </a:r>
            <a:r>
              <a:rPr lang="en-IE" sz="2800" b="1" dirty="0" err="1"/>
              <a:t>m</a:t>
            </a:r>
            <a:r>
              <a:rPr lang="sk-SK" sz="2800" b="1" dirty="0" smtClean="0">
                <a:effectLst/>
              </a:rPr>
              <a:t>foni</a:t>
            </a:r>
            <a:r>
              <a:rPr lang="en-IE" sz="2800" b="1" dirty="0" smtClean="0">
                <a:effectLst/>
              </a:rPr>
              <a:t>a</a:t>
            </a:r>
            <a:r>
              <a:rPr lang="sk-SK" sz="2800" b="1" dirty="0" smtClean="0">
                <a:effectLst/>
              </a:rPr>
              <a:t> G dur Pastoritia</a:t>
            </a:r>
            <a:endParaRPr lang="en-IE" sz="2800" dirty="0" smtClean="0"/>
          </a:p>
          <a:p>
            <a:pPr>
              <a:lnSpc>
                <a:spcPct val="90000"/>
              </a:lnSpc>
            </a:pPr>
            <a:r>
              <a:rPr lang="sk-SK" sz="2400" b="1" dirty="0" smtClean="0">
                <a:effectLst/>
                <a:hlinkClick r:id="rId2"/>
              </a:rPr>
              <a:t>https://youtu.be/ydNGQ6D1Hagsv</a:t>
            </a:r>
            <a:r>
              <a:rPr lang="sk-SK" sz="2400" b="1" dirty="0" smtClean="0">
                <a:effectLst/>
                <a:hlinkClick r:id="rId2"/>
              </a:rPr>
              <a:t>. Martina</a:t>
            </a:r>
            <a:endParaRPr lang="sk-SK" sz="2400" b="1" dirty="0" smtClean="0">
              <a:effectLst/>
            </a:endParaRPr>
          </a:p>
        </p:txBody>
      </p:sp>
      <p:pic>
        <p:nvPicPr>
          <p:cNvPr id="26628" name="Picture 5" descr="zimmermannkomorna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21288334">
            <a:off x="5859532" y="4359342"/>
            <a:ext cx="1691240" cy="1691240"/>
          </a:xfrm>
          <a:noFill/>
        </p:spPr>
      </p:pic>
      <p:pic>
        <p:nvPicPr>
          <p:cNvPr id="26629" name="Picture 6" descr="51TQyB+AWpL__SL500_AA30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98471">
            <a:off x="6820759" y="4606188"/>
            <a:ext cx="1954138" cy="19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Anton Zimmermann – Wikipedia, wolna encykloped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142984"/>
            <a:ext cx="2071590" cy="2996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/>
              </a:rPr>
              <a:t>Johann Nepomuk Hummel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55000" lnSpcReduction="20000"/>
          </a:bodyPr>
          <a:lstStyle/>
          <a:p>
            <a:r>
              <a:rPr lang="en-IE" dirty="0" err="1" smtClean="0"/>
              <a:t>Bol</a:t>
            </a:r>
            <a:r>
              <a:rPr lang="en-IE" dirty="0" smtClean="0"/>
              <a:t> </a:t>
            </a:r>
            <a:r>
              <a:rPr lang="en-IE" dirty="0" err="1" smtClean="0"/>
              <a:t>skladateľ</a:t>
            </a:r>
            <a:r>
              <a:rPr lang="en-IE" dirty="0" smtClean="0"/>
              <a:t>, </a:t>
            </a:r>
            <a:r>
              <a:rPr lang="en-IE" dirty="0" err="1" smtClean="0"/>
              <a:t>výborný</a:t>
            </a:r>
            <a:r>
              <a:rPr lang="en-IE" dirty="0" smtClean="0"/>
              <a:t> </a:t>
            </a:r>
            <a:r>
              <a:rPr lang="en-IE" dirty="0" err="1" smtClean="0"/>
              <a:t>klavírista</a:t>
            </a:r>
            <a:r>
              <a:rPr lang="en-IE" dirty="0" smtClean="0"/>
              <a:t> ,</a:t>
            </a:r>
            <a:r>
              <a:rPr lang="en-IE" dirty="0" err="1" smtClean="0"/>
              <a:t>kapelník</a:t>
            </a:r>
            <a:r>
              <a:rPr lang="en-IE" dirty="0" smtClean="0"/>
              <a:t> 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pedagóg</a:t>
            </a:r>
            <a:endParaRPr lang="en-IE" dirty="0" smtClean="0"/>
          </a:p>
          <a:p>
            <a:r>
              <a:rPr lang="en-IE" dirty="0" err="1"/>
              <a:t>v</a:t>
            </a:r>
            <a:r>
              <a:rPr lang="en-IE" dirty="0" err="1" smtClean="0"/>
              <a:t>ýborný</a:t>
            </a:r>
            <a:r>
              <a:rPr lang="en-IE" dirty="0" smtClean="0"/>
              <a:t> </a:t>
            </a:r>
            <a:r>
              <a:rPr lang="en-IE" dirty="0" err="1" smtClean="0"/>
              <a:t>improvizátor</a:t>
            </a:r>
            <a:endParaRPr lang="en-IE" dirty="0"/>
          </a:p>
          <a:p>
            <a:r>
              <a:rPr lang="en-IE" dirty="0" err="1" smtClean="0"/>
              <a:t>Jeho</a:t>
            </a:r>
            <a:r>
              <a:rPr lang="en-IE" dirty="0" smtClean="0"/>
              <a:t> </a:t>
            </a:r>
            <a:r>
              <a:rPr lang="en-IE" dirty="0" err="1" smtClean="0"/>
              <a:t>výnimočný</a:t>
            </a:r>
            <a:r>
              <a:rPr lang="en-IE" dirty="0" smtClean="0"/>
              <a:t> talent  </a:t>
            </a:r>
            <a:r>
              <a:rPr lang="en-IE" dirty="0" err="1" smtClean="0"/>
              <a:t>upútal</a:t>
            </a:r>
            <a:r>
              <a:rPr lang="en-IE" dirty="0" smtClean="0"/>
              <a:t> 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Mozarta</a:t>
            </a:r>
            <a:r>
              <a:rPr lang="en-IE" dirty="0" smtClean="0"/>
              <a:t> ,</a:t>
            </a:r>
            <a:r>
              <a:rPr lang="en-IE" dirty="0" err="1" smtClean="0"/>
              <a:t>ktorý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ho </a:t>
            </a:r>
            <a:r>
              <a:rPr lang="en-IE" dirty="0" err="1" smtClean="0"/>
              <a:t>rozhodol</a:t>
            </a:r>
            <a:r>
              <a:rPr lang="en-IE" dirty="0" smtClean="0"/>
              <a:t> </a:t>
            </a:r>
            <a:r>
              <a:rPr lang="en-IE" dirty="0" err="1"/>
              <a:t>bezplatne</a:t>
            </a:r>
            <a:r>
              <a:rPr lang="en-IE" dirty="0"/>
              <a:t> </a:t>
            </a:r>
            <a:r>
              <a:rPr lang="en-IE" dirty="0" err="1" smtClean="0"/>
              <a:t>učiť</a:t>
            </a:r>
            <a:r>
              <a:rPr lang="en-IE" dirty="0" smtClean="0"/>
              <a:t>. Hummel </a:t>
            </a:r>
            <a:r>
              <a:rPr lang="en-IE" dirty="0" err="1"/>
              <a:t>uňho</a:t>
            </a:r>
            <a:r>
              <a:rPr lang="en-IE" dirty="0"/>
              <a:t> </a:t>
            </a:r>
            <a:r>
              <a:rPr lang="en-IE" dirty="0" err="1"/>
              <a:t>strávil</a:t>
            </a:r>
            <a:r>
              <a:rPr lang="en-IE" dirty="0"/>
              <a:t> 2 </a:t>
            </a:r>
            <a:r>
              <a:rPr lang="en-IE" dirty="0" err="1"/>
              <a:t>roky</a:t>
            </a:r>
            <a:r>
              <a:rPr lang="en-IE" dirty="0"/>
              <a:t> a </a:t>
            </a:r>
            <a:r>
              <a:rPr lang="en-IE" dirty="0" err="1"/>
              <a:t>stal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takmer</a:t>
            </a:r>
            <a:r>
              <a:rPr lang="en-IE" dirty="0"/>
              <a:t> </a:t>
            </a:r>
            <a:r>
              <a:rPr lang="en-IE" dirty="0" err="1"/>
              <a:t>členom</a:t>
            </a:r>
            <a:r>
              <a:rPr lang="en-IE" dirty="0"/>
              <a:t> </a:t>
            </a:r>
            <a:r>
              <a:rPr lang="en-IE" dirty="0" err="1"/>
              <a:t>rodiny</a:t>
            </a:r>
            <a:r>
              <a:rPr lang="en-IE" dirty="0"/>
              <a:t> </a:t>
            </a:r>
            <a:r>
              <a:rPr lang="en-IE" dirty="0" err="1"/>
              <a:t>Mozartovcov</a:t>
            </a:r>
            <a:r>
              <a:rPr lang="en-IE" dirty="0" smtClean="0"/>
              <a:t>. </a:t>
            </a:r>
          </a:p>
          <a:p>
            <a:r>
              <a:rPr lang="en-IE" dirty="0" err="1" smtClean="0"/>
              <a:t>Bol</a:t>
            </a:r>
            <a:r>
              <a:rPr lang="en-IE" dirty="0" smtClean="0"/>
              <a:t> </a:t>
            </a:r>
            <a:r>
              <a:rPr lang="en-IE" dirty="0" err="1" smtClean="0"/>
              <a:t>aj</a:t>
            </a:r>
            <a:r>
              <a:rPr lang="en-IE" dirty="0" smtClean="0"/>
              <a:t> </a:t>
            </a:r>
            <a:r>
              <a:rPr lang="en-IE" dirty="0" err="1" smtClean="0"/>
              <a:t>dobrým</a:t>
            </a:r>
            <a:r>
              <a:rPr lang="en-IE" dirty="0" smtClean="0"/>
              <a:t> </a:t>
            </a:r>
            <a:r>
              <a:rPr lang="en-IE" dirty="0" err="1" smtClean="0"/>
              <a:t>známym</a:t>
            </a:r>
            <a:r>
              <a:rPr lang="en-IE" dirty="0" smtClean="0"/>
              <a:t>  L.van </a:t>
            </a:r>
            <a:r>
              <a:rPr lang="en-IE" dirty="0" err="1" smtClean="0"/>
              <a:t>Beethovena</a:t>
            </a:r>
            <a:endParaRPr lang="en-IE" dirty="0" smtClean="0"/>
          </a:p>
          <a:p>
            <a:r>
              <a:rPr lang="en-IE" dirty="0" err="1" smtClean="0"/>
              <a:t>Napísal</a:t>
            </a:r>
            <a:r>
              <a:rPr lang="en-IE" dirty="0" smtClean="0"/>
              <a:t>  </a:t>
            </a:r>
            <a:r>
              <a:rPr lang="en-IE" dirty="0" err="1" smtClean="0"/>
              <a:t>školu</a:t>
            </a:r>
            <a:r>
              <a:rPr lang="en-IE" dirty="0" smtClean="0"/>
              <a:t> </a:t>
            </a:r>
            <a:r>
              <a:rPr lang="en-IE" dirty="0" err="1" smtClean="0"/>
              <a:t>hry</a:t>
            </a:r>
            <a:r>
              <a:rPr lang="en-IE" dirty="0" smtClean="0"/>
              <a:t> pre </a:t>
            </a:r>
            <a:r>
              <a:rPr lang="en-IE" dirty="0" err="1" smtClean="0"/>
              <a:t>klavír</a:t>
            </a:r>
            <a:r>
              <a:rPr lang="en-IE" dirty="0" smtClean="0"/>
              <a:t> (</a:t>
            </a:r>
            <a:r>
              <a:rPr lang="en-IE" dirty="0" smtClean="0">
                <a:hlinkClick r:id="rId2" tooltip="1828"/>
              </a:rPr>
              <a:t>1828</a:t>
            </a:r>
            <a:r>
              <a:rPr lang="en-IE" dirty="0" smtClean="0"/>
              <a:t>)-</a:t>
            </a:r>
            <a:r>
              <a:rPr lang="en-IE" dirty="0" err="1" smtClean="0"/>
              <a:t>metodika</a:t>
            </a:r>
            <a:r>
              <a:rPr lang="en-IE" dirty="0" smtClean="0"/>
              <a:t> </a:t>
            </a:r>
            <a:r>
              <a:rPr lang="en-IE" dirty="0" err="1" smtClean="0"/>
              <a:t>hry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klavír</a:t>
            </a:r>
            <a:endParaRPr lang="en-IE" dirty="0" smtClean="0"/>
          </a:p>
          <a:p>
            <a:r>
              <a:rPr lang="en-IE" dirty="0"/>
              <a:t> </a:t>
            </a:r>
            <a:r>
              <a:rPr lang="en-IE" dirty="0" smtClean="0"/>
              <a:t>k </a:t>
            </a:r>
            <a:r>
              <a:rPr lang="en-IE" dirty="0" err="1" smtClean="0"/>
              <a:t>jeho</a:t>
            </a:r>
            <a:r>
              <a:rPr lang="en-IE" dirty="0" smtClean="0"/>
              <a:t> </a:t>
            </a:r>
            <a:r>
              <a:rPr lang="en-IE" dirty="0" err="1" smtClean="0"/>
              <a:t>žiakom</a:t>
            </a:r>
            <a:r>
              <a:rPr lang="en-IE" dirty="0" smtClean="0"/>
              <a:t> </a:t>
            </a:r>
            <a:r>
              <a:rPr lang="en-IE" dirty="0" err="1" smtClean="0"/>
              <a:t>patriliCarl</a:t>
            </a:r>
            <a:r>
              <a:rPr lang="en-IE" dirty="0" smtClean="0"/>
              <a:t> Czerny</a:t>
            </a:r>
            <a:r>
              <a:rPr lang="en-IE" u="sng" dirty="0" smtClean="0"/>
              <a:t> ( </a:t>
            </a:r>
            <a:r>
              <a:rPr lang="en-IE" u="sng" dirty="0" err="1" smtClean="0"/>
              <a:t>napísal</a:t>
            </a:r>
            <a:r>
              <a:rPr lang="en-IE" u="sng" dirty="0" smtClean="0"/>
              <a:t> </a:t>
            </a:r>
            <a:r>
              <a:rPr lang="en-IE" u="sng" dirty="0" err="1" smtClean="0"/>
              <a:t>dnes</a:t>
            </a:r>
            <a:r>
              <a:rPr lang="en-IE" u="sng" dirty="0" smtClean="0"/>
              <a:t> </a:t>
            </a:r>
            <a:r>
              <a:rPr lang="en-IE" u="sng" dirty="0" err="1" smtClean="0"/>
              <a:t>používane</a:t>
            </a:r>
            <a:r>
              <a:rPr lang="en-IE" u="sng" dirty="0" smtClean="0"/>
              <a:t> </a:t>
            </a:r>
            <a:r>
              <a:rPr lang="en-IE" u="sng" dirty="0" err="1" smtClean="0"/>
              <a:t>etudy</a:t>
            </a:r>
            <a:r>
              <a:rPr lang="en-IE" u="sng" dirty="0" smtClean="0"/>
              <a:t> a </a:t>
            </a:r>
            <a:r>
              <a:rPr lang="en-IE" u="sng" dirty="0" err="1" smtClean="0"/>
              <a:t>prstové</a:t>
            </a:r>
            <a:r>
              <a:rPr lang="en-IE" u="sng" dirty="0" smtClean="0"/>
              <a:t> </a:t>
            </a:r>
            <a:r>
              <a:rPr lang="en-IE" u="sng" dirty="0" err="1" smtClean="0"/>
              <a:t>cvičenia</a:t>
            </a:r>
            <a:r>
              <a:rPr lang="en-IE" u="sng" dirty="0" smtClean="0"/>
              <a:t> pre </a:t>
            </a:r>
            <a:r>
              <a:rPr lang="en-IE" u="sng" dirty="0" err="1" smtClean="0"/>
              <a:t>klavír</a:t>
            </a:r>
            <a:r>
              <a:rPr lang="en-IE" u="sng" dirty="0" smtClean="0"/>
              <a:t>)Liszt </a:t>
            </a:r>
            <a:r>
              <a:rPr lang="en-IE" u="sng" dirty="0" err="1" smtClean="0"/>
              <a:t>i</a:t>
            </a:r>
            <a:r>
              <a:rPr lang="en-IE" u="sng" dirty="0" smtClean="0"/>
              <a:t> </a:t>
            </a:r>
            <a:r>
              <a:rPr lang="en-IE" dirty="0" smtClean="0"/>
              <a:t>Mendelssohn-</a:t>
            </a:r>
            <a:r>
              <a:rPr lang="en-IE" dirty="0" err="1" smtClean="0"/>
              <a:t>Bartholdy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err="1" smtClean="0"/>
              <a:t>Nazvaná</a:t>
            </a:r>
            <a:r>
              <a:rPr lang="en-IE" dirty="0" smtClean="0"/>
              <a:t> </a:t>
            </a:r>
            <a:r>
              <a:rPr lang="en-IE" dirty="0" err="1" smtClean="0"/>
              <a:t>po</a:t>
            </a:r>
            <a:r>
              <a:rPr lang="en-IE" dirty="0" smtClean="0"/>
              <a:t> </a:t>
            </a:r>
            <a:r>
              <a:rPr lang="en-IE" dirty="0" err="1" smtClean="0"/>
              <a:t>ňom</a:t>
            </a:r>
            <a:r>
              <a:rPr lang="en-IE" dirty="0" smtClean="0"/>
              <a:t>  </a:t>
            </a:r>
            <a:r>
              <a:rPr lang="en-IE" dirty="0" err="1">
                <a:hlinkClick r:id="rId3" tooltip="Trvalý odkaz na 6. medzinárodná klavírna súťaž Johanna Nepomuka Hummela"/>
              </a:rPr>
              <a:t>medzinárodná</a:t>
            </a:r>
            <a:r>
              <a:rPr lang="en-IE" dirty="0">
                <a:hlinkClick r:id="rId3" tooltip="Trvalý odkaz na 6. medzinárodná klavírna súťaž Johanna Nepomuka Hummela"/>
              </a:rPr>
              <a:t> </a:t>
            </a:r>
            <a:r>
              <a:rPr lang="en-IE" dirty="0" err="1">
                <a:hlinkClick r:id="rId3" tooltip="Trvalý odkaz na 6. medzinárodná klavírna súťaž Johanna Nepomuka Hummela"/>
              </a:rPr>
              <a:t>klavírna</a:t>
            </a:r>
            <a:r>
              <a:rPr lang="en-IE" dirty="0">
                <a:hlinkClick r:id="rId3" tooltip="Trvalý odkaz na 6. medzinárodná klavírna súťaž Johanna Nepomuka Hummela"/>
              </a:rPr>
              <a:t> </a:t>
            </a:r>
            <a:r>
              <a:rPr lang="en-IE" dirty="0" err="1">
                <a:hlinkClick r:id="rId3" tooltip="Trvalý odkaz na 6. medzinárodná klavírna súťaž Johanna Nepomuka Hummela"/>
              </a:rPr>
              <a:t>súťaž</a:t>
            </a:r>
            <a:r>
              <a:rPr lang="en-IE" dirty="0">
                <a:hlinkClick r:id="rId3" tooltip="Trvalý odkaz na 6. medzinárodná klavírna súťaž Johanna Nepomuka Hummela"/>
              </a:rPr>
              <a:t> Johanna </a:t>
            </a:r>
            <a:r>
              <a:rPr lang="en-IE" dirty="0" err="1">
                <a:hlinkClick r:id="rId3" tooltip="Trvalý odkaz na 6. medzinárodná klavírna súťaž Johanna Nepomuka Hummela"/>
              </a:rPr>
              <a:t>Nepomuka</a:t>
            </a:r>
            <a:r>
              <a:rPr lang="en-IE" dirty="0">
                <a:hlinkClick r:id="rId3" tooltip="Trvalý odkaz na 6. medzinárodná klavírna súťaž Johanna Nepomuka Hummela"/>
              </a:rPr>
              <a:t> </a:t>
            </a:r>
            <a:r>
              <a:rPr lang="en-IE" dirty="0" err="1">
                <a:hlinkClick r:id="rId3" tooltip="Trvalý odkaz na 6. medzinárodná klavírna súťaž Johanna Nepomuka Hummela"/>
              </a:rPr>
              <a:t>Hummela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1026" name="Picture 2" descr="Johann Nepomuk Hummel (1778 – 1837), zdroj: internet - Opera Slovak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9033" y="1428736"/>
            <a:ext cx="4194967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9381" y="5357826"/>
            <a:ext cx="449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hlinkClick r:id="rId5"/>
              </a:rPr>
              <a:t>https://www.youtube.com/watch?v=iYr7z1RYgaM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4714884"/>
            <a:ext cx="3127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Ukážka</a:t>
            </a:r>
            <a:r>
              <a:rPr lang="en-IE" dirty="0" smtClean="0"/>
              <a:t>:  </a:t>
            </a:r>
            <a:r>
              <a:rPr lang="en-IE" dirty="0" err="1" smtClean="0"/>
              <a:t>klavírny</a:t>
            </a:r>
            <a:r>
              <a:rPr lang="en-IE" dirty="0" smtClean="0"/>
              <a:t> </a:t>
            </a:r>
            <a:r>
              <a:rPr lang="en-IE" dirty="0" err="1" smtClean="0"/>
              <a:t>koncert</a:t>
            </a:r>
            <a:r>
              <a:rPr lang="en-IE" dirty="0" smtClean="0"/>
              <a:t> a moll</a:t>
            </a:r>
          </a:p>
          <a:p>
            <a:r>
              <a:rPr lang="en-IE" dirty="0" err="1" smtClean="0"/>
              <a:t>Orchester+klavír</a:t>
            </a:r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290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HUDOBNÝ KLASICIZMUS  NA  SLOVENSKU</vt:lpstr>
      <vt:lpstr>HUDOBNÝ KLASICIZMUS  NA SLOVENSKU</vt:lpstr>
      <vt:lpstr>Slovenská klasicistická hudba</vt:lpstr>
      <vt:lpstr>Rozdelenie slovenskej klasicistickej hudby</vt:lpstr>
      <vt:lpstr>Anton Zimmermann 1741-1781</vt:lpstr>
      <vt:lpstr>Johann Nepomuk Hummel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HUDOBNÝ KLASICIZMUS  NA  SLOVENSKU</dc:title>
  <dc:creator>svobodova.ivana</dc:creator>
  <cp:lastModifiedBy>svobodova.ivana</cp:lastModifiedBy>
  <cp:revision>1</cp:revision>
  <dcterms:created xsi:type="dcterms:W3CDTF">2020-11-03T12:52:10Z</dcterms:created>
  <dcterms:modified xsi:type="dcterms:W3CDTF">2020-11-03T15:19:04Z</dcterms:modified>
</cp:coreProperties>
</file>