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9" r:id="rId3"/>
    <p:sldId id="260" r:id="rId4"/>
    <p:sldId id="261" r:id="rId5"/>
    <p:sldId id="265" r:id="rId6"/>
    <p:sldId id="291" r:id="rId7"/>
    <p:sldId id="266" r:id="rId8"/>
    <p:sldId id="267" r:id="rId9"/>
    <p:sldId id="270" r:id="rId10"/>
    <p:sldId id="290" r:id="rId11"/>
    <p:sldId id="271" r:id="rId12"/>
    <p:sldId id="272" r:id="rId13"/>
    <p:sldId id="285" r:id="rId14"/>
    <p:sldId id="273" r:id="rId15"/>
    <p:sldId id="274" r:id="rId16"/>
    <p:sldId id="294" r:id="rId17"/>
    <p:sldId id="275" r:id="rId18"/>
    <p:sldId id="276" r:id="rId19"/>
    <p:sldId id="292" r:id="rId20"/>
    <p:sldId id="277" r:id="rId21"/>
    <p:sldId id="279" r:id="rId22"/>
    <p:sldId id="280" r:id="rId23"/>
    <p:sldId id="281" r:id="rId24"/>
    <p:sldId id="282" r:id="rId25"/>
    <p:sldId id="283" r:id="rId26"/>
    <p:sldId id="287" r:id="rId27"/>
    <p:sldId id="288" r:id="rId28"/>
    <p:sldId id="289" r:id="rId29"/>
    <p:sldId id="295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6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13.04.2022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13.04.2022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13.04.2022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13.04.2022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5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Obraz 3" descr="Przypomną o Kościuszc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00232" cy="215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572" y="954594"/>
            <a:ext cx="9174572" cy="5723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0" y="0"/>
            <a:ext cx="9001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latin typeface="Monotype Corsiva" pitchFamily="66" charset="0"/>
              </a:rPr>
              <a:t>UROCZYSTE </a:t>
            </a:r>
            <a:r>
              <a:rPr lang="pl-PL" sz="3600" b="1" dirty="0" smtClean="0">
                <a:latin typeface="Monotype Corsiva" pitchFamily="66" charset="0"/>
              </a:rPr>
              <a:t>  OTWARCIE   SZKOŁY </a:t>
            </a:r>
            <a:r>
              <a:rPr lang="pl-PL" sz="3600" b="1" dirty="0" smtClean="0">
                <a:latin typeface="Monotype Corsiva" pitchFamily="66" charset="0"/>
              </a:rPr>
              <a:t/>
            </a:r>
            <a:br>
              <a:rPr lang="pl-PL" sz="3600" b="1" dirty="0" smtClean="0">
                <a:latin typeface="Monotype Corsiva" pitchFamily="66" charset="0"/>
              </a:rPr>
            </a:br>
            <a:r>
              <a:rPr lang="pl-PL" sz="3600" b="1" dirty="0" smtClean="0">
                <a:latin typeface="Monotype Corsiva" pitchFamily="66" charset="0"/>
              </a:rPr>
              <a:t>W </a:t>
            </a:r>
            <a:r>
              <a:rPr lang="pl-PL" sz="3600" b="1" dirty="0" smtClean="0">
                <a:latin typeface="Monotype Corsiva" pitchFamily="66" charset="0"/>
              </a:rPr>
              <a:t> ZARZYCACH   WIELKICH  </a:t>
            </a:r>
            <a:br>
              <a:rPr lang="pl-PL" sz="3600" b="1" dirty="0" smtClean="0">
                <a:latin typeface="Monotype Corsiva" pitchFamily="66" charset="0"/>
              </a:rPr>
            </a:br>
            <a:r>
              <a:rPr lang="pl-PL" sz="3600" b="1" dirty="0" smtClean="0">
                <a:latin typeface="Monotype Corsiva" pitchFamily="66" charset="0"/>
              </a:rPr>
              <a:t>PO   </a:t>
            </a:r>
            <a:r>
              <a:rPr lang="pl-PL" sz="3600" b="1" dirty="0" smtClean="0">
                <a:latin typeface="Monotype Corsiva" pitchFamily="66" charset="0"/>
              </a:rPr>
              <a:t>ROZBUDOWIE </a:t>
            </a:r>
            <a:r>
              <a:rPr lang="pl-PL" sz="3600" b="1" dirty="0" smtClean="0">
                <a:latin typeface="Monotype Corsiva" pitchFamily="66" charset="0"/>
              </a:rPr>
              <a:t/>
            </a:r>
            <a:br>
              <a:rPr lang="pl-PL" sz="3600" b="1" dirty="0" smtClean="0">
                <a:latin typeface="Monotype Corsiva" pitchFamily="66" charset="0"/>
              </a:rPr>
            </a:br>
            <a:r>
              <a:rPr lang="pl-PL" sz="3600" b="1" dirty="0" smtClean="0">
                <a:latin typeface="Monotype Corsiva" pitchFamily="66" charset="0"/>
              </a:rPr>
              <a:t>I  GENERALNYM   REMONCIE</a:t>
            </a:r>
            <a:endParaRPr lang="pl-PL" sz="3600" b="1" dirty="0">
              <a:latin typeface="Monotype Corsiva" pitchFamily="66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286512" y="6215082"/>
            <a:ext cx="2608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latin typeface="Monotype Corsiva" pitchFamily="66" charset="0"/>
              </a:rPr>
              <a:t>20 kwietnia 2022r.</a:t>
            </a:r>
            <a:endParaRPr lang="pl-PL" sz="28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286776" cy="5413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160835" y="5934670"/>
            <a:ext cx="8840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Monotype Corsiva" pitchFamily="66" charset="0"/>
              </a:rPr>
              <a:t>Wraz</a:t>
            </a:r>
            <a:r>
              <a:rPr lang="pl-PL" sz="2400" b="1" dirty="0" smtClean="0">
                <a:latin typeface="Monotype Corsiva" pitchFamily="66" charset="0"/>
              </a:rPr>
              <a:t> </a:t>
            </a:r>
            <a:r>
              <a:rPr lang="pl-PL" sz="2400" b="1" dirty="0" smtClean="0">
                <a:latin typeface="Monotype Corsiva" pitchFamily="66" charset="0"/>
              </a:rPr>
              <a:t>z </a:t>
            </a:r>
            <a:r>
              <a:rPr lang="pl-PL" sz="2400" b="1" dirty="0" smtClean="0">
                <a:latin typeface="Monotype Corsiva" pitchFamily="66" charset="0"/>
              </a:rPr>
              <a:t>projektem i  dodatkowymi opłatami  finalnie  </a:t>
            </a:r>
            <a:r>
              <a:rPr lang="pl-PL" sz="2400" b="1" dirty="0" smtClean="0">
                <a:latin typeface="Monotype Corsiva" pitchFamily="66" charset="0"/>
              </a:rPr>
              <a:t>koszt inwestycji  wyniósł </a:t>
            </a:r>
            <a:br>
              <a:rPr lang="pl-PL" sz="2400" b="1" dirty="0" smtClean="0">
                <a:latin typeface="Monotype Corsiva" pitchFamily="66" charset="0"/>
              </a:rPr>
            </a:br>
            <a:r>
              <a:rPr lang="pl-PL" sz="2400" b="1" dirty="0" smtClean="0">
                <a:latin typeface="Monotype Corsiva" pitchFamily="66" charset="0"/>
              </a:rPr>
              <a:t>1</a:t>
            </a:r>
            <a:r>
              <a:rPr lang="pl-PL" sz="2400" b="1" dirty="0" smtClean="0">
                <a:latin typeface="Monotype Corsiva" pitchFamily="66" charset="0"/>
              </a:rPr>
              <a:t> </a:t>
            </a:r>
            <a:r>
              <a:rPr lang="pl-PL" sz="2400" b="1" dirty="0" smtClean="0">
                <a:latin typeface="Monotype Corsiva" pitchFamily="66" charset="0"/>
              </a:rPr>
              <a:t> 274  892 </a:t>
            </a:r>
            <a:r>
              <a:rPr lang="pl-PL" sz="2400" b="1" dirty="0" smtClean="0">
                <a:latin typeface="Monotype Corsiva" pitchFamily="66" charset="0"/>
              </a:rPr>
              <a:t>zł </a:t>
            </a:r>
            <a:r>
              <a:rPr lang="pl-PL" sz="2400" b="1" dirty="0" smtClean="0">
                <a:latin typeface="Monotype Corsiva" pitchFamily="66" charset="0"/>
              </a:rPr>
              <a:t>,w tym ponad </a:t>
            </a:r>
            <a:r>
              <a:rPr lang="pl-PL" sz="2400" b="1" dirty="0" smtClean="0">
                <a:latin typeface="Monotype Corsiva" pitchFamily="66" charset="0"/>
              </a:rPr>
              <a:t>74 </a:t>
            </a:r>
            <a:r>
              <a:rPr lang="pl-PL" sz="2400" b="1" dirty="0" smtClean="0">
                <a:latin typeface="Monotype Corsiva" pitchFamily="66" charset="0"/>
              </a:rPr>
              <a:t>tys. to </a:t>
            </a:r>
            <a:r>
              <a:rPr lang="pl-PL" sz="2400" b="1" u="sng" dirty="0" smtClean="0">
                <a:latin typeface="Monotype Corsiva" pitchFamily="66" charset="0"/>
              </a:rPr>
              <a:t>wkład własny  gminy</a:t>
            </a:r>
            <a:r>
              <a:rPr lang="pl-PL" sz="2400" b="1" dirty="0" smtClean="0">
                <a:latin typeface="Monotype Corsiva" pitchFamily="66" charset="0"/>
              </a:rPr>
              <a:t>. </a:t>
            </a:r>
          </a:p>
          <a:p>
            <a:r>
              <a:rPr lang="pl-PL" dirty="0" smtClean="0"/>
              <a:t> </a:t>
            </a:r>
            <a:endParaRPr lang="pl-PL" dirty="0"/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48768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48768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571480"/>
            <a:ext cx="4521229" cy="602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trzałka zakrzywiona w górę 4"/>
          <p:cNvSpPr/>
          <p:nvPr/>
        </p:nvSpPr>
        <p:spPr>
          <a:xfrm>
            <a:off x="3714744" y="3286124"/>
            <a:ext cx="1143008" cy="660082"/>
          </a:xfrm>
          <a:prstGeom prst="curvedUpArrow">
            <a:avLst>
              <a:gd name="adj1" fmla="val 25000"/>
              <a:gd name="adj2" fmla="val 89967"/>
              <a:gd name="adj3" fmla="val 5009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4768850" cy="650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0042"/>
            <a:ext cx="4433506" cy="604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215898"/>
            <a:ext cx="4714876" cy="6286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trzałka zakrzywiona w górę 4"/>
          <p:cNvSpPr/>
          <p:nvPr/>
        </p:nvSpPr>
        <p:spPr>
          <a:xfrm>
            <a:off x="4000496" y="3429000"/>
            <a:ext cx="1143008" cy="660082"/>
          </a:xfrm>
          <a:prstGeom prst="curvedUpArrow">
            <a:avLst>
              <a:gd name="adj1" fmla="val 25000"/>
              <a:gd name="adj2" fmla="val 89967"/>
              <a:gd name="adj3" fmla="val 5009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180211"/>
            <a:ext cx="3873509" cy="267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4876800" cy="650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 t="-2222" r="13607"/>
          <a:stretch>
            <a:fillRect/>
          </a:stretch>
        </p:blipFill>
        <p:spPr bwMode="auto">
          <a:xfrm>
            <a:off x="4714876" y="0"/>
            <a:ext cx="4213223" cy="6646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trzałka zakrzywiona w górę 3"/>
          <p:cNvSpPr/>
          <p:nvPr/>
        </p:nvSpPr>
        <p:spPr>
          <a:xfrm>
            <a:off x="4286248" y="3857628"/>
            <a:ext cx="1143008" cy="660082"/>
          </a:xfrm>
          <a:prstGeom prst="curvedUpArrow">
            <a:avLst>
              <a:gd name="adj1" fmla="val 25000"/>
              <a:gd name="adj2" fmla="val 89967"/>
              <a:gd name="adj3" fmla="val 5009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4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8768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85728"/>
            <a:ext cx="4876800" cy="641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trzałka zakrzywiona w górę 3"/>
          <p:cNvSpPr/>
          <p:nvPr/>
        </p:nvSpPr>
        <p:spPr>
          <a:xfrm>
            <a:off x="3786182" y="5643578"/>
            <a:ext cx="1143008" cy="660082"/>
          </a:xfrm>
          <a:prstGeom prst="curvedUpArrow">
            <a:avLst>
              <a:gd name="adj1" fmla="val 25000"/>
              <a:gd name="adj2" fmla="val 89967"/>
              <a:gd name="adj3" fmla="val 5009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nia\Desktop\zdjecie do prezentacji na otwRCIE SZKOŁY\IMG_20211204_0947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285704"/>
            <a:ext cx="4929222" cy="657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5429256" y="6000768"/>
            <a:ext cx="23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latin typeface="Monotype Corsiva" pitchFamily="66" charset="0"/>
              </a:rPr>
              <a:t>Nowa kotłownia</a:t>
            </a:r>
            <a:endParaRPr lang="pl-PL" sz="2800" b="1" dirty="0">
              <a:latin typeface="Monotype Corsiva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4"/>
            <a:ext cx="4127909" cy="5503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42223" cy="5789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1750616"/>
            <a:ext cx="6492997" cy="4888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trzałka zakrzywiona w górę 3"/>
          <p:cNvSpPr/>
          <p:nvPr/>
        </p:nvSpPr>
        <p:spPr>
          <a:xfrm>
            <a:off x="2071670" y="5072074"/>
            <a:ext cx="1143008" cy="660082"/>
          </a:xfrm>
          <a:prstGeom prst="curvedUpArrow">
            <a:avLst>
              <a:gd name="adj1" fmla="val 25000"/>
              <a:gd name="adj2" fmla="val 89967"/>
              <a:gd name="adj3" fmla="val 5009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ia\Desktop\zdjecie do prezentacji na otwRCIE SZKOŁY\IMG_20210424_1124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45"/>
            <a:ext cx="5072066" cy="676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Ania\Desktop\zdjecie do prezentacji na otwRCIE SZKOŁY\IMG_20210804_1248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1628" y="357166"/>
            <a:ext cx="4822371" cy="6329362"/>
          </a:xfrm>
          <a:prstGeom prst="rect">
            <a:avLst/>
          </a:prstGeom>
          <a:noFill/>
        </p:spPr>
      </p:pic>
      <p:sp>
        <p:nvSpPr>
          <p:cNvPr id="5" name="Strzałka zakrzywiona w górę 4"/>
          <p:cNvSpPr/>
          <p:nvPr/>
        </p:nvSpPr>
        <p:spPr>
          <a:xfrm>
            <a:off x="3714744" y="5143512"/>
            <a:ext cx="1143008" cy="660082"/>
          </a:xfrm>
          <a:prstGeom prst="curvedUpArrow">
            <a:avLst>
              <a:gd name="adj1" fmla="val 25000"/>
              <a:gd name="adj2" fmla="val 89967"/>
              <a:gd name="adj3" fmla="val 5009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85728"/>
            <a:ext cx="4857783" cy="6475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nia\Desktop\zdjecie do prezentacji na otwRCIE SZKOŁY\IMG_20210707_151601.jpg"/>
          <p:cNvPicPr>
            <a:picLocks noChangeAspect="1" noChangeArrowheads="1"/>
          </p:cNvPicPr>
          <p:nvPr/>
        </p:nvPicPr>
        <p:blipFill>
          <a:blip r:embed="rId2"/>
          <a:srcRect r="16666"/>
          <a:stretch>
            <a:fillRect/>
          </a:stretch>
        </p:blipFill>
        <p:spPr bwMode="auto">
          <a:xfrm>
            <a:off x="0" y="-1"/>
            <a:ext cx="4357686" cy="697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 t="1123" r="8788"/>
          <a:stretch>
            <a:fillRect/>
          </a:stretch>
        </p:blipFill>
        <p:spPr bwMode="auto">
          <a:xfrm>
            <a:off x="4357686" y="-60097"/>
            <a:ext cx="4786314" cy="6918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trzałka zakrzywiona w górę 4"/>
          <p:cNvSpPr/>
          <p:nvPr/>
        </p:nvSpPr>
        <p:spPr>
          <a:xfrm>
            <a:off x="3643306" y="4929198"/>
            <a:ext cx="1143008" cy="660082"/>
          </a:xfrm>
          <a:prstGeom prst="curvedUpArrow">
            <a:avLst>
              <a:gd name="adj1" fmla="val 25000"/>
              <a:gd name="adj2" fmla="val 89967"/>
              <a:gd name="adj3" fmla="val 5009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7755"/>
            <a:ext cx="8785255" cy="6780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49642"/>
            <a:ext cx="8576029" cy="5602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1714480" y="428604"/>
            <a:ext cx="3156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smtClean="0">
                <a:latin typeface="Monotype Corsiva" pitchFamily="66" charset="0"/>
                <a:cs typeface="Arial" pitchFamily="34" charset="0"/>
              </a:rPr>
              <a:t>Dawna  szkoła…</a:t>
            </a:r>
            <a:endParaRPr lang="pl-PL" sz="3600" dirty="0"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nia\Desktop\zdjecie do prezentacji na otwRCIE SZKOŁY\IMG_20210423_090316.jpg"/>
          <p:cNvPicPr>
            <a:picLocks noChangeAspect="1" noChangeArrowheads="1"/>
          </p:cNvPicPr>
          <p:nvPr/>
        </p:nvPicPr>
        <p:blipFill>
          <a:blip r:embed="rId2"/>
          <a:srcRect l="14925" t="2636"/>
          <a:stretch>
            <a:fillRect/>
          </a:stretch>
        </p:blipFill>
        <p:spPr bwMode="auto">
          <a:xfrm>
            <a:off x="357158" y="642918"/>
            <a:ext cx="3863038" cy="5831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Ania\Desktop\zdjecie do prezentacji na otwRCIE SZKOŁY\IMG_20220406_1316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8392" y="0"/>
            <a:ext cx="487560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trzałka zakrzywiona w górę 5"/>
          <p:cNvSpPr/>
          <p:nvPr/>
        </p:nvSpPr>
        <p:spPr>
          <a:xfrm>
            <a:off x="3857620" y="5214950"/>
            <a:ext cx="1143008" cy="660082"/>
          </a:xfrm>
          <a:prstGeom prst="curvedUpArrow">
            <a:avLst>
              <a:gd name="adj1" fmla="val 25000"/>
              <a:gd name="adj2" fmla="val 89967"/>
              <a:gd name="adj3" fmla="val 5009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2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Ania\Desktop\zdjecie do prezentacji na otwRCIE SZKOŁY\IMG_20210804_1252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45"/>
            <a:ext cx="5072066" cy="676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 l="14085" t="-1408"/>
          <a:stretch>
            <a:fillRect/>
          </a:stretch>
        </p:blipFill>
        <p:spPr bwMode="auto">
          <a:xfrm>
            <a:off x="4786314" y="0"/>
            <a:ext cx="435768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trzałka zakrzywiona w górę 3"/>
          <p:cNvSpPr/>
          <p:nvPr/>
        </p:nvSpPr>
        <p:spPr>
          <a:xfrm>
            <a:off x="4357686" y="5214950"/>
            <a:ext cx="1143008" cy="660082"/>
          </a:xfrm>
          <a:prstGeom prst="curvedUpArrow">
            <a:avLst>
              <a:gd name="adj1" fmla="val 25000"/>
              <a:gd name="adj2" fmla="val 89967"/>
              <a:gd name="adj3" fmla="val 5009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nia\Desktop\zdjecie do prezentacji na otwRCIE SZKOŁY\IMG_20210707_151645.jpg"/>
          <p:cNvPicPr>
            <a:picLocks noChangeAspect="1" noChangeArrowheads="1"/>
          </p:cNvPicPr>
          <p:nvPr/>
        </p:nvPicPr>
        <p:blipFill>
          <a:blip r:embed="rId2"/>
          <a:srcRect l="6944"/>
          <a:stretch>
            <a:fillRect/>
          </a:stretch>
        </p:blipFill>
        <p:spPr bwMode="auto">
          <a:xfrm>
            <a:off x="0" y="0"/>
            <a:ext cx="47863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 l="4167" r="4166"/>
          <a:stretch>
            <a:fillRect/>
          </a:stretch>
        </p:blipFill>
        <p:spPr bwMode="auto">
          <a:xfrm>
            <a:off x="4429092" y="0"/>
            <a:ext cx="47149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trzałka zakrzywiona w górę 3"/>
          <p:cNvSpPr/>
          <p:nvPr/>
        </p:nvSpPr>
        <p:spPr>
          <a:xfrm>
            <a:off x="3929058" y="4857760"/>
            <a:ext cx="1143008" cy="660082"/>
          </a:xfrm>
          <a:prstGeom prst="curvedUpArrow">
            <a:avLst>
              <a:gd name="adj1" fmla="val 25000"/>
              <a:gd name="adj2" fmla="val 89967"/>
              <a:gd name="adj3" fmla="val 5009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nia\Desktop\zdjecie do prezentacji na otwRCIE SZKOŁY\IMG_20210804_124945.jpg"/>
          <p:cNvPicPr>
            <a:picLocks noChangeAspect="1" noChangeArrowheads="1"/>
          </p:cNvPicPr>
          <p:nvPr/>
        </p:nvPicPr>
        <p:blipFill>
          <a:blip r:embed="rId2"/>
          <a:srcRect l="8333"/>
          <a:stretch>
            <a:fillRect/>
          </a:stretch>
        </p:blipFill>
        <p:spPr bwMode="auto">
          <a:xfrm>
            <a:off x="0" y="0"/>
            <a:ext cx="47149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/>
          <a:srcRect l="12110" t="1123" b="32959"/>
          <a:stretch>
            <a:fillRect/>
          </a:stretch>
        </p:blipFill>
        <p:spPr bwMode="auto">
          <a:xfrm>
            <a:off x="4572000" y="642918"/>
            <a:ext cx="4572000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trzałka zakrzywiona w górę 3"/>
          <p:cNvSpPr/>
          <p:nvPr/>
        </p:nvSpPr>
        <p:spPr>
          <a:xfrm>
            <a:off x="4143372" y="4071942"/>
            <a:ext cx="1143008" cy="660082"/>
          </a:xfrm>
          <a:prstGeom prst="curvedUpArrow">
            <a:avLst>
              <a:gd name="adj1" fmla="val 25000"/>
              <a:gd name="adj2" fmla="val 89967"/>
              <a:gd name="adj3" fmla="val 5009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107171"/>
            <a:ext cx="3500430" cy="6750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4000504"/>
            <a:ext cx="2000232" cy="266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4232684" cy="56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trzałka zakrzywiona w górę 3"/>
          <p:cNvSpPr/>
          <p:nvPr/>
        </p:nvSpPr>
        <p:spPr>
          <a:xfrm>
            <a:off x="3857620" y="5357826"/>
            <a:ext cx="1143008" cy="660082"/>
          </a:xfrm>
          <a:prstGeom prst="curvedUpArrow">
            <a:avLst>
              <a:gd name="adj1" fmla="val 25000"/>
              <a:gd name="adj2" fmla="val 89967"/>
              <a:gd name="adj3" fmla="val 5009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9336" t="26041" r="31445" b="27083"/>
          <a:stretch>
            <a:fillRect/>
          </a:stretch>
        </p:blipFill>
        <p:spPr bwMode="auto">
          <a:xfrm>
            <a:off x="171419" y="1214422"/>
            <a:ext cx="8667811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8970" t="27213" r="67700" b="36328"/>
          <a:stretch>
            <a:fillRect/>
          </a:stretch>
        </p:blipFill>
        <p:spPr bwMode="auto">
          <a:xfrm>
            <a:off x="357158" y="357166"/>
            <a:ext cx="185738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7070" y="1571612"/>
            <a:ext cx="6629926" cy="4991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4500562" y="928670"/>
            <a:ext cx="2605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latin typeface="Monotype Corsiva" pitchFamily="66" charset="0"/>
              </a:rPr>
              <a:t>Nowa biblioteka</a:t>
            </a:r>
            <a:endParaRPr lang="pl-PL" sz="32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4648" t="21875" r="25000" b="26041"/>
          <a:stretch>
            <a:fillRect/>
          </a:stretch>
        </p:blipFill>
        <p:spPr bwMode="auto">
          <a:xfrm>
            <a:off x="0" y="767773"/>
            <a:ext cx="9161144" cy="4447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79838" cy="2613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7166"/>
            <a:ext cx="3643306" cy="2811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4201919"/>
            <a:ext cx="3541681" cy="265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6261" y="4232223"/>
            <a:ext cx="3487739" cy="2625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27383"/>
            <a:ext cx="1882542" cy="3630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42" y="2071678"/>
            <a:ext cx="2987672" cy="224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2571744"/>
            <a:ext cx="3124984" cy="2352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54" y="0"/>
            <a:ext cx="2092337" cy="278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398189" cy="3778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14282" y="3857628"/>
            <a:ext cx="892971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32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W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imieniu całej społeczności naszej szkoły </a:t>
            </a:r>
            <a:br>
              <a:rPr kumimoji="0" lang="pl-PL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wyrażamy wdzięczność wszystkim,</a:t>
            </a:r>
            <a:br>
              <a:rPr kumimoji="0" lang="pl-PL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którzy przyczynili się do urzeczywistnienia naszych marzeń </a:t>
            </a:r>
            <a:br>
              <a:rPr kumimoji="0" lang="pl-PL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o pięknej , większej i wygodniejszej szkole.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3200" b="1" dirty="0" smtClean="0">
                <a:latin typeface="Monotype Corsiva" pitchFamily="66" charset="0"/>
                <a:cs typeface="Times New Roman" pitchFamily="18" charset="0"/>
              </a:rPr>
              <a:t>DZIĘKUJEMY!</a:t>
            </a:r>
            <a:endParaRPr kumimoji="0" lang="pl-PL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5305"/>
            <a:ext cx="9144000" cy="7071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128344">
            <a:off x="188067" y="285728"/>
            <a:ext cx="4325890" cy="657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7380">
            <a:off x="3974856" y="241135"/>
            <a:ext cx="4759260" cy="642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rcRect l="39832" t="48275" r="32957" b="16611"/>
          <a:stretch>
            <a:fillRect/>
          </a:stretch>
        </p:blipFill>
        <p:spPr bwMode="auto">
          <a:xfrm>
            <a:off x="214282" y="1571612"/>
            <a:ext cx="4714908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1071538" y="0"/>
            <a:ext cx="73308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2012/ </a:t>
            </a:r>
            <a:r>
              <a:rPr lang="pl-PL" sz="3200" dirty="0" err="1" smtClean="0">
                <a:latin typeface="Monotype Corsiva" pitchFamily="66" charset="0"/>
              </a:rPr>
              <a:t>2012</a:t>
            </a:r>
            <a:r>
              <a:rPr lang="pl-PL" sz="3200" dirty="0" smtClean="0">
                <a:latin typeface="Monotype Corsiva" pitchFamily="66" charset="0"/>
              </a:rPr>
              <a:t>  termomodernizacja  budynku szkoły,</a:t>
            </a:r>
          </a:p>
          <a:p>
            <a:r>
              <a:rPr lang="pl-PL" sz="3200" dirty="0" smtClean="0">
                <a:latin typeface="Monotype Corsiva" pitchFamily="66" charset="0"/>
              </a:rPr>
              <a:t> wymiana okien w Domu Nauczyciela</a:t>
            </a:r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/>
          <a:srcRect l="67535" t="26117" r="10281" b="16611"/>
          <a:stretch>
            <a:fillRect/>
          </a:stretch>
        </p:blipFill>
        <p:spPr bwMode="auto">
          <a:xfrm>
            <a:off x="5429256" y="1285860"/>
            <a:ext cx="3367110" cy="5295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6429420" cy="29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143248"/>
            <a:ext cx="4640253" cy="340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43314"/>
            <a:ext cx="4419388" cy="31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>
          <a:blip r:embed="rId2"/>
          <a:srcRect l="64249" t="28416" r="14656" b="20604"/>
          <a:stretch>
            <a:fillRect/>
          </a:stretch>
        </p:blipFill>
        <p:spPr bwMode="auto">
          <a:xfrm>
            <a:off x="2643174" y="1214422"/>
            <a:ext cx="4071966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142844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Monotype Corsiva" pitchFamily="66" charset="0"/>
              </a:rPr>
              <a:t>2013/ 2014 dokonano remontu i zmiany użytkowania mieszkania </a:t>
            </a:r>
            <a:br>
              <a:rPr lang="pl-PL" sz="2800" dirty="0" smtClean="0">
                <a:latin typeface="Monotype Corsiva" pitchFamily="66" charset="0"/>
              </a:rPr>
            </a:br>
            <a:r>
              <a:rPr lang="pl-PL" sz="2800" dirty="0" smtClean="0">
                <a:latin typeface="Monotype Corsiva" pitchFamily="66" charset="0"/>
              </a:rPr>
              <a:t>w Domu Nauczyciela, dzięki temu została uruchomiona świetlica środowiskowa</a:t>
            </a:r>
            <a:endParaRPr lang="pl-PL" sz="2800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rcRect l="49091" t="29374" r="9365" b="16249"/>
          <a:stretch>
            <a:fillRect/>
          </a:stretch>
        </p:blipFill>
        <p:spPr bwMode="auto">
          <a:xfrm>
            <a:off x="3500430" y="1428736"/>
            <a:ext cx="5072066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142844" y="0"/>
            <a:ext cx="87607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latin typeface="Monotype Corsiva" pitchFamily="66" charset="0"/>
              </a:rPr>
              <a:t>2016 rok otwarcie Publicznego Przedszkola w Zarzycach Wielkich.</a:t>
            </a:r>
          </a:p>
          <a:p>
            <a:r>
              <a:rPr lang="pl-PL" sz="2800" dirty="0" smtClean="0">
                <a:latin typeface="Monotype Corsiva" pitchFamily="66" charset="0"/>
              </a:rPr>
              <a:t>Utworzenie Zespołu Szkolno- Przedszkolnego,  </a:t>
            </a:r>
          </a:p>
          <a:p>
            <a:r>
              <a:rPr lang="pl-PL" sz="2800" dirty="0" smtClean="0">
                <a:latin typeface="Monotype Corsiva" pitchFamily="66" charset="0"/>
              </a:rPr>
              <a:t>w skład którego weszło Przedszkole i Szkoła Podstawowa</a:t>
            </a:r>
            <a:endParaRPr lang="pl-PL" sz="2800" dirty="0">
              <a:latin typeface="Monotype Corsiva" pitchFamily="66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3"/>
          <a:srcRect l="51394" t="28716" r="10779" b="41238"/>
          <a:stretch>
            <a:fillRect/>
          </a:stretch>
        </p:blipFill>
        <p:spPr bwMode="auto">
          <a:xfrm>
            <a:off x="1357290" y="4000504"/>
            <a:ext cx="450059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892971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800" dirty="0" smtClean="0">
                <a:latin typeface="Monotype Corsiva" pitchFamily="66" charset="0"/>
              </a:rPr>
              <a:t>kwiecień 2021    </a:t>
            </a:r>
            <a:r>
              <a:rPr lang="pl-PL" sz="2800" b="1" dirty="0" smtClean="0">
                <a:latin typeface="Monotype Corsiva" pitchFamily="66" charset="0"/>
                <a:cs typeface="Times New Roman" pitchFamily="18" charset="0"/>
              </a:rPr>
              <a:t>-</a:t>
            </a:r>
            <a:r>
              <a:rPr lang="pl-PL" sz="2800" dirty="0" smtClean="0">
                <a:latin typeface="Monotype Corsiva" pitchFamily="66" charset="0"/>
                <a:cs typeface="Times New Roman" pitchFamily="18" charset="0"/>
              </a:rPr>
              <a:t>grudzień </a:t>
            </a:r>
            <a:r>
              <a:rPr kumimoji="0" lang="pl-PL" sz="2800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2021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800" dirty="0" smtClean="0">
                <a:latin typeface="Monotype Corsiva" pitchFamily="66" charset="0"/>
              </a:rPr>
              <a:t>”Rozbudowa , przebudowa i zmiana sposobu użytkowania budynku użyteczności publicznej Zespołu Szkolno-Przedszkolnego </a:t>
            </a:r>
            <a:br>
              <a:rPr lang="pl-PL" sz="2800" dirty="0" smtClean="0">
                <a:latin typeface="Monotype Corsiva" pitchFamily="66" charset="0"/>
              </a:rPr>
            </a:br>
            <a:r>
              <a:rPr lang="pl-PL" sz="2800" dirty="0" smtClean="0">
                <a:latin typeface="Monotype Corsiva" pitchFamily="66" charset="0"/>
              </a:rPr>
              <a:t>w Zarzycach Wielkich”</a:t>
            </a:r>
            <a:endParaRPr kumimoji="0" lang="pl-PL" sz="2800" b="0" i="0" u="none" strike="noStrike" cap="none" normalizeH="0" baseline="0" dirty="0" smtClean="0">
              <a:ln>
                <a:noFill/>
              </a:ln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15025">
            <a:off x="4581529" y="2386789"/>
            <a:ext cx="4545001" cy="4297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75633">
            <a:off x="214282" y="2206492"/>
            <a:ext cx="4071966" cy="443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trzałka zakrzywiona w górę 4"/>
          <p:cNvSpPr/>
          <p:nvPr/>
        </p:nvSpPr>
        <p:spPr>
          <a:xfrm>
            <a:off x="4000496" y="5572140"/>
            <a:ext cx="1143008" cy="660082"/>
          </a:xfrm>
          <a:prstGeom prst="curvedUpArrow">
            <a:avLst>
              <a:gd name="adj1" fmla="val 25000"/>
              <a:gd name="adj2" fmla="val 89967"/>
              <a:gd name="adj3" fmla="val 5009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92</Words>
  <PresentationFormat>Pokaz na ekranie (4:3)</PresentationFormat>
  <Paragraphs>17</Paragraphs>
  <Slides>29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Ania</dc:creator>
  <cp:lastModifiedBy>Ania</cp:lastModifiedBy>
  <cp:revision>60</cp:revision>
  <dcterms:created xsi:type="dcterms:W3CDTF">2022-04-06T11:09:41Z</dcterms:created>
  <dcterms:modified xsi:type="dcterms:W3CDTF">2022-04-13T20:05:41Z</dcterms:modified>
</cp:coreProperties>
</file>