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Default Extension="png" ContentType="image/png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4" r:id="rId1"/>
  </p:sldMasterIdLst>
  <p:sldIdLst>
    <p:sldId id="261" r:id="rId2"/>
    <p:sldId id="270" r:id="rId3"/>
    <p:sldId id="260" r:id="rId4"/>
    <p:sldId id="259" r:id="rId5"/>
    <p:sldId id="267" r:id="rId6"/>
    <p:sldId id="262" r:id="rId7"/>
    <p:sldId id="263" r:id="rId8"/>
    <p:sldId id="269" r:id="rId9"/>
    <p:sldId id="264" r:id="rId10"/>
    <p:sldId id="265" r:id="rId11"/>
    <p:sldId id="268" r:id="rId12"/>
  </p:sldIdLst>
  <p:sldSz cx="9144000" cy="6858000" type="screen4x3"/>
  <p:notesSz cx="6858000" cy="9144000"/>
  <p:defaultTextStyle>
    <a:defPPr>
      <a:defRPr lang="sk-SK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xmlns="" val="0"/>
    </p:ext>
    <p:ext uri="{D31A062A-798A-4329-ABDD-BBA856620510}">
      <p14:defaultImageDpi xmlns:p14="http://schemas.microsoft.com/office/powerpoint/2010/main" xmlns="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4118" autoAdjust="0"/>
    <p:restoredTop sz="94660"/>
  </p:normalViewPr>
  <p:slideViewPr>
    <p:cSldViewPr>
      <p:cViewPr varScale="1">
        <p:scale>
          <a:sx n="64" d="100"/>
          <a:sy n="64" d="100"/>
        </p:scale>
        <p:origin x="-1542" y="-102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presProps" Target="pres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2" Type="http://schemas.openxmlformats.org/officeDocument/2006/relationships/slide" Target="slides/slide1.xml"/><Relationship Id="rId16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theme" Target="theme/theme1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IE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sk-SK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IE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IE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3A4A76F-E05F-4B97-B0CB-26039EDCACDE}" type="datetimeFigureOut">
              <a:rPr lang="sk-SK" smtClean="0"/>
              <a:pPr/>
              <a:t>12. 11. 2020</a:t>
            </a:fld>
            <a:endParaRPr lang="sk-SK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sk-SK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A30ADFD-20A9-40E5-9F9D-B06903863EE3}" type="slidenum">
              <a:rPr lang="sk-SK" smtClean="0"/>
              <a:pPr/>
              <a:t>‹#›</a:t>
            </a:fld>
            <a:endParaRPr lang="sk-SK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85" r:id="rId1"/>
    <p:sldLayoutId id="2147483686" r:id="rId2"/>
    <p:sldLayoutId id="2147483687" r:id="rId3"/>
    <p:sldLayoutId id="2147483688" r:id="rId4"/>
    <p:sldLayoutId id="2147483689" r:id="rId5"/>
    <p:sldLayoutId id="2147483690" r:id="rId6"/>
    <p:sldLayoutId id="2147483691" r:id="rId7"/>
    <p:sldLayoutId id="2147483692" r:id="rId8"/>
    <p:sldLayoutId id="2147483693" r:id="rId9"/>
    <p:sldLayoutId id="2147483694" r:id="rId10"/>
    <p:sldLayoutId id="2147483695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btK66eLBg0E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HUV%205.ro&#269;\SLOV.%20HUDOBN&#205;%20SKLADATELIA\SLOV.%20HUD.SKLADATELIA%202\Mari&#225;n%20Varga%20-%20Suita%20po%20tis&#237;c%20a%20jednej%20noci%20(1973).mp3" TargetMode="External"/><Relationship Id="rId5" Type="http://schemas.openxmlformats.org/officeDocument/2006/relationships/image" Target="../media/image11.png"/><Relationship Id="rId4" Type="http://schemas.openxmlformats.org/officeDocument/2006/relationships/image" Target="../media/image10.jpeg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LQ0o7k0Yq84" TargetMode="External"/><Relationship Id="rId2" Type="http://schemas.openxmlformats.org/officeDocument/2006/relationships/hyperlink" Target="https://www.youtube.com/watch?v=7fWI_xr5PW4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.jpeg"/><Relationship Id="rId5" Type="http://schemas.openxmlformats.org/officeDocument/2006/relationships/hyperlink" Target="https://www.youtube.com/watch?v=YEAwB-0HC3s" TargetMode="External"/><Relationship Id="rId4" Type="http://schemas.openxmlformats.org/officeDocument/2006/relationships/hyperlink" Target="https://www.youtube.com/watch?v=VcgWqxf9ngY" TargetMode="Externa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8Jp5tXApo6U&amp;list=OLAK5uy_lncuz20F6ue4WSdeT7QzG-faQg4I9DJiE" TargetMode="External"/><Relationship Id="rId2" Type="http://schemas.openxmlformats.org/officeDocument/2006/relationships/hyperlink" Target="https://www.youtube.com/watch?v=8HdwLnNn-_o" TargetMode="Externa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.jpeg"/><Relationship Id="rId5" Type="http://schemas.openxmlformats.org/officeDocument/2006/relationships/hyperlink" Target="https://www.youtube.com/watch?v=DmCIiFr5qG8" TargetMode="External"/><Relationship Id="rId4" Type="http://schemas.openxmlformats.org/officeDocument/2006/relationships/hyperlink" Target="https://www.youtube.com/watch?v=9HmBanRZmwQ" TargetMode="Externa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aiku1glYGK4" TargetMode="External"/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4.xml"/><Relationship Id="rId4" Type="http://schemas.openxmlformats.org/officeDocument/2006/relationships/hyperlink" Target="https://www.youtube.com/watch?v=nvw5jRqZEw8" TargetMode="Externa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HUV%205.ro&#269;\SLOV.%20HUDOBN&#205;%20SKLADATELIA\SLOV.%20HUD.SKLADATELIA%202\Musica%20Slovaca%20-%20Ilja%20Zeljenka%20-%20Mucha%20Quartet.mp3" TargetMode="External"/><Relationship Id="rId5" Type="http://schemas.openxmlformats.org/officeDocument/2006/relationships/image" Target="../media/image5.png"/><Relationship Id="rId4" Type="http://schemas.openxmlformats.org/officeDocument/2006/relationships/hyperlink" Target="https://www.youtube.com/watch?v=wrNrSFcK_Gw" TargetMode="Externa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HUV%205.ro&#269;\SLOV.%20HUDOBN&#205;%20SKLADATELIA\SLOV.%20HUD.SKLADATELIA%202\Cambiar%20la%20M&#250;sica%20-%20Ladislav%20Burlas%20-%20Ej,%20dala%20som%20si%20&#269;i&#382;my%20pl&#225;ca&#357;.mp3" TargetMode="External"/><Relationship Id="rId5" Type="http://schemas.openxmlformats.org/officeDocument/2006/relationships/image" Target="../media/image7.png"/><Relationship Id="rId4" Type="http://schemas.openxmlformats.org/officeDocument/2006/relationships/hyperlink" Target="https://www.youtube.com/watch?v=fdEmhaphtXM" TargetMode="Externa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wyCvjHaZTTM" TargetMode="External"/><Relationship Id="rId2" Type="http://schemas.openxmlformats.org/officeDocument/2006/relationships/slideLayout" Target="../slideLayouts/slideLayout7.xml"/><Relationship Id="rId1" Type="http://schemas.openxmlformats.org/officeDocument/2006/relationships/audio" Target="file:///F:\HUV%205.ro&#269;\SLOV.%20HUDOBN&#205;%20SKLADATELIA\SLOV.%20HUD.SKLADATELIA%202\J.%20Hatr&#237;k%20Mot&#253;&#318;.mp3" TargetMode="External"/><Relationship Id="rId5" Type="http://schemas.openxmlformats.org/officeDocument/2006/relationships/image" Target="../media/image9.png"/><Relationship Id="rId4" Type="http://schemas.openxmlformats.org/officeDocument/2006/relationships/image" Target="../media/image8.jpe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en-IE" b="1" dirty="0" err="1" smtClean="0"/>
              <a:t>Slovenská</a:t>
            </a:r>
            <a:r>
              <a:rPr lang="en-IE" b="1" dirty="0" smtClean="0"/>
              <a:t> </a:t>
            </a:r>
            <a:r>
              <a:rPr lang="en-IE" b="1" dirty="0" err="1" smtClean="0"/>
              <a:t>hudba</a:t>
            </a:r>
            <a:r>
              <a:rPr lang="en-IE" b="1" dirty="0" smtClean="0"/>
              <a:t> 20 </a:t>
            </a:r>
            <a:r>
              <a:rPr lang="en-IE" b="1" dirty="0" err="1" smtClean="0"/>
              <a:t>stor</a:t>
            </a:r>
            <a:r>
              <a:rPr lang="en-IE" b="1" dirty="0" smtClean="0"/>
              <a:t>.</a:t>
            </a:r>
            <a:br>
              <a:rPr lang="en-IE" b="1" dirty="0" smtClean="0"/>
            </a:br>
            <a:r>
              <a:rPr lang="en-IE" i="1" dirty="0" err="1" smtClean="0">
                <a:solidFill>
                  <a:srgbClr val="FF0000"/>
                </a:solidFill>
              </a:rPr>
              <a:t>Predstavitelia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i="1" dirty="0" err="1" smtClean="0">
                <a:solidFill>
                  <a:srgbClr val="FF0000"/>
                </a:solidFill>
              </a:rPr>
              <a:t>slovenskej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i="1" dirty="0" err="1" smtClean="0">
                <a:solidFill>
                  <a:srgbClr val="FF0000"/>
                </a:solidFill>
              </a:rPr>
              <a:t>národnej</a:t>
            </a:r>
            <a:r>
              <a:rPr lang="en-IE" i="1" dirty="0" smtClean="0">
                <a:solidFill>
                  <a:srgbClr val="FF0000"/>
                </a:solidFill>
              </a:rPr>
              <a:t> </a:t>
            </a:r>
            <a:r>
              <a:rPr lang="en-IE" i="1" dirty="0" err="1" smtClean="0">
                <a:solidFill>
                  <a:srgbClr val="FF0000"/>
                </a:solidFill>
              </a:rPr>
              <a:t>hudby</a:t>
            </a:r>
            <a:r>
              <a:rPr lang="en-IE" i="1" dirty="0" smtClean="0">
                <a:solidFill>
                  <a:srgbClr val="FF0000"/>
                </a:solidFill>
              </a:rPr>
              <a:t> 20 </a:t>
            </a:r>
            <a:r>
              <a:rPr lang="en-IE" i="1" dirty="0" err="1" smtClean="0">
                <a:solidFill>
                  <a:srgbClr val="FF0000"/>
                </a:solidFill>
              </a:rPr>
              <a:t>stor</a:t>
            </a:r>
            <a:r>
              <a:rPr lang="en-IE" i="1" dirty="0" smtClean="0">
                <a:solidFill>
                  <a:srgbClr val="FF0000"/>
                </a:solidFill>
              </a:rPr>
              <a:t>.</a:t>
            </a:r>
            <a:br>
              <a:rPr lang="en-IE" i="1" dirty="0" smtClean="0">
                <a:solidFill>
                  <a:srgbClr val="FF0000"/>
                </a:solidFill>
              </a:rPr>
            </a:br>
            <a:endParaRPr lang="sk-SK" b="1" dirty="0"/>
          </a:p>
        </p:txBody>
      </p:sp>
      <p:sp>
        <p:nvSpPr>
          <p:cNvPr id="4" name="Subtitle 3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IE" dirty="0" smtClean="0"/>
              <a:t>2.</a:t>
            </a:r>
            <a:endParaRPr lang="en-IE" dirty="0"/>
          </a:p>
        </p:txBody>
      </p:sp>
    </p:spTree>
    <p:extLst>
      <p:ext uri="{BB962C8B-B14F-4D97-AF65-F5344CB8AC3E}">
        <p14:creationId xmlns="" xmlns:p14="http://schemas.microsoft.com/office/powerpoint/2010/main" val="19358363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2071670" y="285728"/>
            <a:ext cx="5382564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Marián Varga</a:t>
            </a:r>
            <a:endParaRPr lang="sk-SK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42910" y="1357298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* 1947  - † 2017</a:t>
            </a:r>
          </a:p>
          <a:p>
            <a:pPr>
              <a:buFontTx/>
              <a:buChar char="-"/>
            </a:pPr>
            <a:r>
              <a:rPr lang="sk-SK" sz="3200" i="1" dirty="0" smtClean="0"/>
              <a:t> </a:t>
            </a:r>
            <a:r>
              <a:rPr lang="sk-SK" sz="3200" dirty="0" smtClean="0"/>
              <a:t>slovenský skladateľ</a:t>
            </a:r>
          </a:p>
          <a:p>
            <a:pPr>
              <a:buFontTx/>
              <a:buChar char="-"/>
            </a:pPr>
            <a:r>
              <a:rPr lang="sk-SK" sz="3200" dirty="0" smtClean="0"/>
              <a:t> hudobník</a:t>
            </a:r>
          </a:p>
          <a:p>
            <a:pPr>
              <a:buFontTx/>
              <a:buChar char="-"/>
            </a:pPr>
            <a:r>
              <a:rPr lang="sk-SK" sz="3200" dirty="0" smtClean="0"/>
              <a:t> spolupracoval so skupinou Prúdy;</a:t>
            </a:r>
          </a:p>
          <a:p>
            <a:pPr>
              <a:buFontTx/>
              <a:buChar char="-"/>
            </a:pPr>
            <a:r>
              <a:rPr lang="sk-SK" sz="3200" dirty="0" smtClean="0"/>
              <a:t> inštrumentálne viedol rockový súbor </a:t>
            </a:r>
            <a:r>
              <a:rPr lang="sk-SK" sz="3200" dirty="0" err="1" smtClean="0">
                <a:solidFill>
                  <a:srgbClr val="006600"/>
                </a:solidFill>
              </a:rPr>
              <a:t>Collegium</a:t>
            </a:r>
            <a:r>
              <a:rPr lang="sk-SK" sz="3200" dirty="0" smtClean="0">
                <a:solidFill>
                  <a:srgbClr val="006600"/>
                </a:solidFill>
              </a:rPr>
              <a:t> </a:t>
            </a:r>
            <a:r>
              <a:rPr lang="sk-SK" sz="3200" dirty="0" err="1" smtClean="0">
                <a:solidFill>
                  <a:srgbClr val="006600"/>
                </a:solidFill>
              </a:rPr>
              <a:t>Musicum</a:t>
            </a:r>
            <a:r>
              <a:rPr lang="sk-SK" sz="3200" dirty="0" smtClean="0">
                <a:solidFill>
                  <a:srgbClr val="006600"/>
                </a:solidFill>
              </a:rPr>
              <a:t> </a:t>
            </a:r>
          </a:p>
          <a:p>
            <a:pPr>
              <a:buFontTx/>
              <a:buChar char="-"/>
            </a:pPr>
            <a:r>
              <a:rPr lang="sk-SK" sz="3200" dirty="0" smtClean="0">
                <a:solidFill>
                  <a:srgbClr val="006600"/>
                </a:solidFill>
              </a:rPr>
              <a:t> </a:t>
            </a:r>
            <a:r>
              <a:rPr lang="sk-SK" sz="3200" dirty="0" smtClean="0">
                <a:solidFill>
                  <a:srgbClr val="FF0000"/>
                </a:solidFill>
              </a:rPr>
              <a:t>Tisíc a jedna noc</a:t>
            </a:r>
          </a:p>
        </p:txBody>
      </p:sp>
      <p:sp>
        <p:nvSpPr>
          <p:cNvPr id="9" name="Obdĺžnik 8"/>
          <p:cNvSpPr/>
          <p:nvPr/>
        </p:nvSpPr>
        <p:spPr>
          <a:xfrm>
            <a:off x="642910" y="5857892"/>
            <a:ext cx="79296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3"/>
              </a:rPr>
              <a:t>https://www.youtube.com/watch?v=btK66eLBg0E</a:t>
            </a:r>
            <a:r>
              <a:rPr lang="sk-SK" sz="1600" dirty="0" smtClean="0"/>
              <a:t> - </a:t>
            </a:r>
            <a:r>
              <a:rPr lang="pl-PL" sz="1600" dirty="0" smtClean="0"/>
              <a:t>Marián Varga - Suita po tisíc a jednej noci (1973)</a:t>
            </a:r>
          </a:p>
          <a:p>
            <a:r>
              <a:rPr lang="sk-SK" sz="1600" dirty="0" smtClean="0"/>
              <a:t> 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2530" name="Picture 2" descr="VÃ½sledok vyhÄ¾adÃ¡vania obrÃ¡zkov pre dopyt mariÃ¡n varga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572132" y="1714488"/>
            <a:ext cx="2501566" cy="3143272"/>
          </a:xfrm>
          <a:prstGeom prst="rect">
            <a:avLst/>
          </a:prstGeom>
          <a:noFill/>
        </p:spPr>
      </p:pic>
      <p:pic>
        <p:nvPicPr>
          <p:cNvPr id="10" name="Marián Varga - Suita po tisíc a jednej noci (1973)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1285860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28627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ĎAKUJEM ZA POZORNOSŤ</a:t>
            </a:r>
            <a:endParaRPr lang="en-IE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endParaRPr lang="en-IE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IE" dirty="0" err="1" smtClean="0"/>
              <a:t>Úloha</a:t>
            </a:r>
            <a:r>
              <a:rPr lang="en-IE" dirty="0" smtClean="0"/>
              <a:t> do </a:t>
            </a:r>
            <a:r>
              <a:rPr lang="en-IE" dirty="0" err="1" smtClean="0"/>
              <a:t>zošita</a:t>
            </a:r>
            <a:endParaRPr lang="en-IE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IE" dirty="0" smtClean="0"/>
              <a:t>1.Kto je </a:t>
            </a:r>
            <a:r>
              <a:rPr lang="en-IE" dirty="0" err="1" smtClean="0"/>
              <a:t>tvorcom</a:t>
            </a:r>
            <a:r>
              <a:rPr lang="en-IE" dirty="0" smtClean="0"/>
              <a:t> 1. </a:t>
            </a:r>
            <a:r>
              <a:rPr lang="en-IE" dirty="0" err="1" smtClean="0"/>
              <a:t>národnej</a:t>
            </a:r>
            <a:r>
              <a:rPr lang="en-IE" dirty="0" smtClean="0"/>
              <a:t> </a:t>
            </a:r>
            <a:r>
              <a:rPr lang="en-IE" dirty="0" err="1" smtClean="0"/>
              <a:t>opery</a:t>
            </a:r>
            <a:r>
              <a:rPr lang="en-IE" dirty="0" smtClean="0"/>
              <a:t>?</a:t>
            </a:r>
          </a:p>
          <a:p>
            <a:r>
              <a:rPr lang="en-IE" dirty="0" smtClean="0"/>
              <a:t>2.Ako </a:t>
            </a:r>
            <a:r>
              <a:rPr lang="en-IE" dirty="0" err="1" smtClean="0"/>
              <a:t>sa</a:t>
            </a:r>
            <a:r>
              <a:rPr lang="en-IE" dirty="0" smtClean="0"/>
              <a:t> </a:t>
            </a:r>
            <a:r>
              <a:rPr lang="en-IE" dirty="0" err="1" smtClean="0"/>
              <a:t>volá</a:t>
            </a:r>
            <a:r>
              <a:rPr lang="en-IE" dirty="0" smtClean="0"/>
              <a:t> 1.národná opera?</a:t>
            </a:r>
          </a:p>
          <a:p>
            <a:r>
              <a:rPr lang="en-IE" dirty="0" smtClean="0"/>
              <a:t>3.Napíš </a:t>
            </a:r>
            <a:r>
              <a:rPr lang="en-IE" dirty="0" err="1" smtClean="0"/>
              <a:t>stručný</a:t>
            </a:r>
            <a:r>
              <a:rPr lang="en-IE" dirty="0" smtClean="0"/>
              <a:t> </a:t>
            </a:r>
            <a:r>
              <a:rPr lang="en-IE" dirty="0" err="1" smtClean="0"/>
              <a:t>dej</a:t>
            </a:r>
            <a:r>
              <a:rPr lang="en-IE" dirty="0" smtClean="0"/>
              <a:t> v </a:t>
            </a:r>
            <a:r>
              <a:rPr lang="en-IE" dirty="0" err="1" smtClean="0"/>
              <a:t>bodoch</a:t>
            </a:r>
            <a:r>
              <a:rPr lang="en-IE" dirty="0" smtClean="0"/>
              <a:t>(</a:t>
            </a:r>
            <a:r>
              <a:rPr lang="en-IE" dirty="0" err="1" smtClean="0"/>
              <a:t>osnovu</a:t>
            </a:r>
            <a:r>
              <a:rPr lang="en-IE" dirty="0" smtClean="0"/>
              <a:t>)</a:t>
            </a:r>
          </a:p>
          <a:p>
            <a:pPr>
              <a:buNone/>
            </a:pPr>
            <a:endParaRPr lang="en-IE" dirty="0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1" y="127001"/>
            <a:ext cx="8133158" cy="1397000"/>
          </a:xfrm>
        </p:spPr>
        <p:txBody>
          <a:bodyPr>
            <a:noAutofit/>
          </a:bodyPr>
          <a:lstStyle/>
          <a:p>
            <a:r>
              <a:rPr lang="en-IE" sz="8000" b="1" dirty="0" smtClean="0">
                <a:effectLst/>
              </a:rPr>
              <a:t/>
            </a:r>
            <a:br>
              <a:rPr lang="en-IE" sz="8000" b="1" dirty="0" smtClean="0">
                <a:effectLst/>
              </a:rPr>
            </a:br>
            <a:r>
              <a:rPr lang="sk-SK" sz="8000" b="1" dirty="0" smtClean="0">
                <a:effectLst/>
              </a:rPr>
              <a:t>Ján cikker</a:t>
            </a:r>
            <a:r>
              <a:rPr lang="sk-SK" sz="8000" b="1" dirty="0">
                <a:effectLst/>
              </a:rPr>
              <a:t/>
            </a:r>
            <a:br>
              <a:rPr lang="sk-SK" sz="8000" b="1" dirty="0">
                <a:effectLst/>
              </a:rPr>
            </a:br>
            <a:endParaRPr lang="sk-SK" sz="8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0" y="1320800"/>
            <a:ext cx="7429520" cy="5537200"/>
          </a:xfrm>
        </p:spPr>
        <p:txBody>
          <a:bodyPr>
            <a:normAutofit lnSpcReduction="10000"/>
          </a:bodyPr>
          <a:lstStyle/>
          <a:p>
            <a:pPr marL="0" indent="0">
              <a:buFont typeface="Arial" charset="0"/>
              <a:buChar char="•"/>
            </a:pPr>
            <a:r>
              <a:rPr lang="it-IT" sz="2400" i="1" dirty="0" smtClean="0">
                <a:effectLst/>
              </a:rPr>
              <a:t>29</a:t>
            </a:r>
            <a:r>
              <a:rPr lang="it-IT" sz="2400" i="1" dirty="0">
                <a:effectLst/>
              </a:rPr>
              <a:t>. 7. 1911 Banská </a:t>
            </a:r>
            <a:r>
              <a:rPr lang="it-IT" sz="2400" i="1" dirty="0" smtClean="0">
                <a:effectLst/>
              </a:rPr>
              <a:t>Bystrica</a:t>
            </a:r>
            <a:r>
              <a:rPr lang="sk-SK" sz="2400" i="1" dirty="0" smtClean="0">
                <a:effectLst/>
              </a:rPr>
              <a:t>+ </a:t>
            </a:r>
            <a:r>
              <a:rPr lang="it-IT" sz="2400" i="1" dirty="0" smtClean="0">
                <a:effectLst/>
              </a:rPr>
              <a:t>21</a:t>
            </a:r>
            <a:r>
              <a:rPr lang="it-IT" sz="2400" i="1" dirty="0">
                <a:effectLst/>
              </a:rPr>
              <a:t>. 12. 1989 </a:t>
            </a:r>
            <a:r>
              <a:rPr lang="it-IT" sz="2400" i="1" dirty="0" smtClean="0">
                <a:effectLst/>
              </a:rPr>
              <a:t>Bratislava</a:t>
            </a:r>
          </a:p>
          <a:p>
            <a:pPr>
              <a:buNone/>
            </a:pPr>
            <a:r>
              <a:rPr lang="en-IE" sz="2400" i="1" dirty="0" smtClean="0"/>
              <a:t>-   </a:t>
            </a:r>
            <a:r>
              <a:rPr lang="sk-SK" sz="2400" i="1" dirty="0" smtClean="0"/>
              <a:t>hudobný skladateľ a pedagóg;</a:t>
            </a:r>
          </a:p>
          <a:p>
            <a:pPr>
              <a:buFontTx/>
              <a:buChar char="-"/>
            </a:pPr>
            <a:r>
              <a:rPr lang="sk-SK" sz="2400" i="1" dirty="0" smtClean="0"/>
              <a:t> študoval na pražskom konzervatóriu; </a:t>
            </a:r>
          </a:p>
          <a:p>
            <a:pPr>
              <a:buFontTx/>
              <a:buChar char="-"/>
            </a:pPr>
            <a:r>
              <a:rPr lang="sk-SK" sz="2400" i="1" dirty="0" smtClean="0"/>
              <a:t> svojou tvorbou upútal aj zahraničie,</a:t>
            </a:r>
            <a:endParaRPr lang="en-IE" sz="2400" i="1" dirty="0" smtClean="0"/>
          </a:p>
          <a:p>
            <a:pPr>
              <a:buFontTx/>
              <a:buChar char="-"/>
            </a:pPr>
            <a:r>
              <a:rPr lang="sk-SK" sz="2400" i="1" dirty="0" smtClean="0"/>
              <a:t> predovšetkým svojimi deviatimi operami;</a:t>
            </a:r>
          </a:p>
          <a:p>
            <a:pPr>
              <a:buFontTx/>
              <a:buChar char="-"/>
            </a:pPr>
            <a:r>
              <a:rPr lang="sk-SK" sz="2400" i="1" dirty="0" smtClean="0"/>
              <a:t> jeho operné, symfonické i komorné diela sú silno inšpirované ľudovou hudbou</a:t>
            </a:r>
            <a:r>
              <a:rPr lang="en-IE" sz="2400" i="1" dirty="0" smtClean="0"/>
              <a:t>(</a:t>
            </a:r>
            <a:r>
              <a:rPr lang="en-IE" sz="2400" i="1" dirty="0" err="1" smtClean="0"/>
              <a:t>folklórom</a:t>
            </a:r>
            <a:r>
              <a:rPr lang="en-IE" sz="2400" i="1" dirty="0" smtClean="0"/>
              <a:t>)</a:t>
            </a:r>
            <a:endParaRPr lang="sk-SK" sz="2400" i="1" dirty="0" smtClean="0"/>
          </a:p>
          <a:p>
            <a:pPr>
              <a:buFontTx/>
              <a:buChar char="-"/>
            </a:pPr>
            <a:r>
              <a:rPr lang="sk-SK" sz="2400" i="1" dirty="0" smtClean="0"/>
              <a:t> najvýznamnejšie opery</a:t>
            </a:r>
            <a:r>
              <a:rPr lang="en-IE" sz="2400" i="1" dirty="0" smtClean="0"/>
              <a:t>:</a:t>
            </a:r>
            <a:r>
              <a:rPr lang="sk-SK" sz="2400" i="1" dirty="0" smtClean="0"/>
              <a:t> </a:t>
            </a:r>
            <a:r>
              <a:rPr lang="sk-SK" sz="2400" i="1" dirty="0" smtClean="0">
                <a:solidFill>
                  <a:srgbClr val="FF0000"/>
                </a:solidFill>
              </a:rPr>
              <a:t>Juro Jánošík</a:t>
            </a:r>
            <a:r>
              <a:rPr lang="sk-SK" sz="2400" i="1" dirty="0" smtClean="0"/>
              <a:t>, </a:t>
            </a:r>
            <a:r>
              <a:rPr lang="sk-SK" sz="2400" i="1" dirty="0" smtClean="0">
                <a:solidFill>
                  <a:srgbClr val="FF0000"/>
                </a:solidFill>
              </a:rPr>
              <a:t>Vzkriesenie</a:t>
            </a:r>
            <a:r>
              <a:rPr lang="sk-SK" sz="2400" i="1" dirty="0" smtClean="0"/>
              <a:t> alebo </a:t>
            </a:r>
            <a:r>
              <a:rPr lang="sk-SK" sz="2400" i="1" dirty="0" smtClean="0">
                <a:solidFill>
                  <a:srgbClr val="FF0000"/>
                </a:solidFill>
              </a:rPr>
              <a:t>Beg Bajazid</a:t>
            </a:r>
            <a:r>
              <a:rPr lang="sk-SK" sz="2400" i="1" dirty="0" smtClean="0"/>
              <a:t>.  </a:t>
            </a:r>
            <a:endParaRPr lang="en-IE" sz="2400" i="1" dirty="0" smtClean="0"/>
          </a:p>
          <a:p>
            <a:pPr>
              <a:buFontTx/>
              <a:buChar char="-"/>
            </a:pPr>
            <a:r>
              <a:rPr lang="en-IE" sz="2200" i="1" dirty="0" err="1" smtClean="0">
                <a:effectLst/>
              </a:rPr>
              <a:t>Symfonické</a:t>
            </a:r>
            <a:r>
              <a:rPr lang="en-IE" sz="2200" i="1" dirty="0" smtClean="0">
                <a:effectLst/>
              </a:rPr>
              <a:t> </a:t>
            </a:r>
            <a:r>
              <a:rPr lang="en-IE" sz="2200" i="1" dirty="0" err="1" smtClean="0">
                <a:effectLst/>
              </a:rPr>
              <a:t>skladby</a:t>
            </a:r>
            <a:r>
              <a:rPr lang="en-IE" sz="2200" i="1" dirty="0" smtClean="0">
                <a:effectLst/>
              </a:rPr>
              <a:t> :</a:t>
            </a:r>
          </a:p>
          <a:p>
            <a:pPr>
              <a:buFontTx/>
              <a:buChar char="-"/>
            </a:pPr>
            <a:r>
              <a:rPr lang="sk-SK" sz="2200" i="1" dirty="0" smtClean="0">
                <a:effectLst/>
              </a:rPr>
              <a:t>Slovenská suita </a:t>
            </a:r>
            <a:r>
              <a:rPr lang="en-IE" sz="2200" i="1" dirty="0" smtClean="0">
                <a:effectLst/>
              </a:rPr>
              <a:t>:</a:t>
            </a:r>
            <a:r>
              <a:rPr lang="en-IE" sz="2200" i="1" dirty="0" err="1" smtClean="0">
                <a:effectLst/>
              </a:rPr>
              <a:t>časti</a:t>
            </a:r>
            <a:r>
              <a:rPr lang="en-IE" sz="2200" i="1" dirty="0" smtClean="0">
                <a:effectLst/>
              </a:rPr>
              <a:t>: </a:t>
            </a:r>
            <a:r>
              <a:rPr lang="en-IE" sz="2200" i="1" dirty="0" err="1" smtClean="0">
                <a:effectLst/>
              </a:rPr>
              <a:t>ukážky</a:t>
            </a:r>
            <a:r>
              <a:rPr lang="en-IE" sz="2200" i="1" dirty="0" smtClean="0">
                <a:effectLst/>
              </a:rPr>
              <a:t>:</a:t>
            </a:r>
            <a:r>
              <a:rPr lang="sk-SK" sz="2200" i="1" dirty="0" smtClean="0">
                <a:effectLst/>
                <a:hlinkClick r:id="rId2"/>
              </a:rPr>
              <a:t>Na zelenej lúčke</a:t>
            </a:r>
            <a:r>
              <a:rPr lang="sk-SK" sz="2200" i="1" dirty="0" smtClean="0">
                <a:effectLst/>
              </a:rPr>
              <a:t>, </a:t>
            </a:r>
            <a:r>
              <a:rPr lang="sk-SK" sz="2200" i="1" dirty="0" smtClean="0">
                <a:effectLst/>
                <a:hlinkClick r:id="rId3"/>
              </a:rPr>
              <a:t>Jano, ty si zbojník</a:t>
            </a:r>
            <a:endParaRPr lang="en-IE" sz="2200" i="1" dirty="0" smtClean="0">
              <a:effectLst/>
            </a:endParaRPr>
          </a:p>
          <a:p>
            <a:pPr>
              <a:buFontTx/>
              <a:buChar char="-"/>
            </a:pPr>
            <a:r>
              <a:rPr lang="en-IE" sz="2400" dirty="0" err="1" smtClean="0"/>
              <a:t>Variácie</a:t>
            </a:r>
            <a:r>
              <a:rPr lang="en-IE" sz="2400" dirty="0" smtClean="0"/>
              <a:t> </a:t>
            </a:r>
            <a:r>
              <a:rPr lang="en-IE" sz="2400" dirty="0" err="1" smtClean="0"/>
              <a:t>na</a:t>
            </a:r>
            <a:r>
              <a:rPr lang="en-IE" sz="2400" dirty="0" smtClean="0"/>
              <a:t> </a:t>
            </a:r>
            <a:r>
              <a:rPr lang="en-IE" sz="2400" dirty="0" err="1" smtClean="0"/>
              <a:t>slovenskú</a:t>
            </a:r>
            <a:r>
              <a:rPr lang="en-IE" sz="2400" dirty="0" smtClean="0"/>
              <a:t> </a:t>
            </a:r>
            <a:r>
              <a:rPr lang="en-IE" sz="2400" dirty="0" err="1" smtClean="0"/>
              <a:t>ľudovú</a:t>
            </a:r>
            <a:r>
              <a:rPr lang="en-IE" sz="2400" dirty="0" smtClean="0"/>
              <a:t> </a:t>
            </a:r>
            <a:r>
              <a:rPr lang="en-IE" sz="2400" dirty="0" err="1" smtClean="0"/>
              <a:t>pieseň</a:t>
            </a:r>
            <a:r>
              <a:rPr lang="en-IE" sz="2400" dirty="0" smtClean="0"/>
              <a:t>: </a:t>
            </a:r>
            <a:r>
              <a:rPr lang="en-IE" sz="2400" dirty="0" err="1" smtClean="0"/>
              <a:t>ukážka</a:t>
            </a:r>
            <a:r>
              <a:rPr lang="en-IE" sz="2400" dirty="0" smtClean="0"/>
              <a:t>: </a:t>
            </a:r>
            <a:r>
              <a:rPr lang="sk-SK" sz="2400" i="1" dirty="0" smtClean="0">
                <a:hlinkClick r:id="rId4"/>
              </a:rPr>
              <a:t>variácie</a:t>
            </a:r>
            <a:r>
              <a:rPr lang="en-IE" sz="2400" i="1" dirty="0" smtClean="0"/>
              <a:t> </a:t>
            </a:r>
            <a:r>
              <a:rPr lang="en-IE" sz="2400" i="1" dirty="0" err="1" smtClean="0"/>
              <a:t>Vokálno</a:t>
            </a:r>
            <a:r>
              <a:rPr lang="en-IE" sz="2400" i="1" dirty="0" smtClean="0"/>
              <a:t> –</a:t>
            </a:r>
            <a:r>
              <a:rPr lang="en-IE" sz="2400" i="1" dirty="0" err="1" smtClean="0"/>
              <a:t>inštrumentálne</a:t>
            </a:r>
            <a:r>
              <a:rPr lang="en-IE" sz="2400" i="1" dirty="0" smtClean="0"/>
              <a:t> </a:t>
            </a:r>
            <a:r>
              <a:rPr lang="en-IE" sz="2400" i="1" dirty="0" err="1" smtClean="0"/>
              <a:t>skladby-ukážka</a:t>
            </a:r>
            <a:r>
              <a:rPr lang="en-IE" sz="2800" dirty="0" smtClean="0">
                <a:hlinkClick r:id="rId4"/>
              </a:rPr>
              <a:t> </a:t>
            </a:r>
            <a:r>
              <a:rPr lang="sk-SK" sz="2400" i="1" dirty="0" smtClean="0">
                <a:hlinkClick r:id="rId4"/>
              </a:rPr>
              <a:t>U</a:t>
            </a:r>
            <a:r>
              <a:rPr lang="sk-SK" sz="2400" i="1" dirty="0" smtClean="0">
                <a:hlinkClick r:id="rId5"/>
              </a:rPr>
              <a:t>spávanky</a:t>
            </a:r>
            <a:endParaRPr lang="en-IE" sz="2400" i="1" dirty="0" smtClean="0"/>
          </a:p>
          <a:p>
            <a:pPr>
              <a:buFontTx/>
              <a:buChar char="-"/>
            </a:pPr>
            <a:endParaRPr lang="en-IE" sz="2400" i="1" dirty="0" smtClean="0"/>
          </a:p>
        </p:txBody>
      </p:sp>
      <p:pic>
        <p:nvPicPr>
          <p:cNvPr id="5" name="Obrázok 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324397">
            <a:off x="6829932" y="447067"/>
            <a:ext cx="2000391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379128318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>
          <a:xfrm>
            <a:off x="152401" y="127001"/>
            <a:ext cx="8133158" cy="1397000"/>
          </a:xfrm>
        </p:spPr>
        <p:txBody>
          <a:bodyPr>
            <a:normAutofit fontScale="90000"/>
          </a:bodyPr>
          <a:lstStyle/>
          <a:p>
            <a:r>
              <a:rPr lang="sk-SK" sz="7200" b="1" dirty="0">
                <a:effectLst/>
              </a:rPr>
              <a:t>Alexander </a:t>
            </a:r>
            <a:r>
              <a:rPr lang="sk-SK" sz="7200" b="1" dirty="0" err="1">
                <a:effectLst/>
              </a:rPr>
              <a:t>Moyzes</a:t>
            </a:r>
            <a:r>
              <a:rPr lang="sk-SK" sz="4000" b="1" dirty="0">
                <a:effectLst/>
              </a:rPr>
              <a:t/>
            </a:r>
            <a:br>
              <a:rPr lang="sk-SK" sz="4000" b="1" dirty="0">
                <a:effectLst/>
              </a:rPr>
            </a:br>
            <a:endParaRPr lang="sk-SK" sz="4000" b="1" dirty="0"/>
          </a:p>
        </p:txBody>
      </p:sp>
      <p:sp>
        <p:nvSpPr>
          <p:cNvPr id="3" name="Zástupný symbol obsahu 2"/>
          <p:cNvSpPr>
            <a:spLocks noGrp="1"/>
          </p:cNvSpPr>
          <p:nvPr>
            <p:ph idx="1"/>
          </p:nvPr>
        </p:nvSpPr>
        <p:spPr>
          <a:xfrm>
            <a:off x="152400" y="1066800"/>
            <a:ext cx="6848492" cy="5537200"/>
          </a:xfrm>
        </p:spPr>
        <p:txBody>
          <a:bodyPr>
            <a:normAutofit fontScale="92500" lnSpcReduction="20000"/>
          </a:bodyPr>
          <a:lstStyle/>
          <a:p>
            <a:pPr marL="0" indent="0">
              <a:buFont typeface="Arial" charset="0"/>
              <a:buChar char="•"/>
            </a:pPr>
            <a:r>
              <a:rPr lang="pl-PL" sz="2400" i="1" dirty="0" smtClean="0">
                <a:effectLst/>
              </a:rPr>
              <a:t>4</a:t>
            </a:r>
            <a:r>
              <a:rPr lang="pl-PL" sz="2400" i="1" dirty="0">
                <a:effectLst/>
              </a:rPr>
              <a:t>. 9. 1906 Kláštor pod </a:t>
            </a:r>
            <a:r>
              <a:rPr lang="pl-PL" sz="2400" i="1" dirty="0" smtClean="0">
                <a:effectLst/>
              </a:rPr>
              <a:t>Znievom+ 20</a:t>
            </a:r>
            <a:r>
              <a:rPr lang="pl-PL" sz="2400" i="1" dirty="0">
                <a:effectLst/>
              </a:rPr>
              <a:t>. 11. 1984 </a:t>
            </a:r>
            <a:r>
              <a:rPr lang="pl-PL" sz="2400" i="1" dirty="0" smtClean="0">
                <a:effectLst/>
              </a:rPr>
              <a:t>Bratislava</a:t>
            </a:r>
            <a:endParaRPr lang="en-IE" sz="2400" i="1" dirty="0" smtClean="0">
              <a:effectLst/>
            </a:endParaRPr>
          </a:p>
          <a:p>
            <a:pPr marL="0" indent="0">
              <a:buFont typeface="Arial" charset="0"/>
              <a:buChar char="•"/>
            </a:pPr>
            <a:endParaRPr lang="pl-PL" sz="2400" i="1" dirty="0" smtClean="0">
              <a:effectLst/>
            </a:endParaRPr>
          </a:p>
          <a:p>
            <a:r>
              <a:rPr lang="en-IE" sz="2400" i="1" dirty="0" err="1" smtClean="0">
                <a:effectLst/>
              </a:rPr>
              <a:t>Skladateľ</a:t>
            </a:r>
            <a:r>
              <a:rPr lang="en-IE" sz="2400" i="1" dirty="0" smtClean="0">
                <a:effectLst/>
              </a:rPr>
              <a:t> a </a:t>
            </a:r>
            <a:r>
              <a:rPr lang="en-IE" sz="2400" i="1" dirty="0" err="1" smtClean="0">
                <a:effectLst/>
              </a:rPr>
              <a:t>pedagóg</a:t>
            </a:r>
            <a:r>
              <a:rPr lang="en-IE" sz="2400" i="1" dirty="0" smtClean="0">
                <a:effectLst/>
              </a:rPr>
              <a:t> -</a:t>
            </a:r>
            <a:r>
              <a:rPr lang="sk-SK" sz="2400" i="1" dirty="0" smtClean="0">
                <a:effectLst/>
              </a:rPr>
              <a:t> jeho </a:t>
            </a:r>
            <a:r>
              <a:rPr lang="sk-SK" sz="2400" i="1" dirty="0">
                <a:effectLst/>
              </a:rPr>
              <a:t>žiakmi boli </a:t>
            </a:r>
            <a:r>
              <a:rPr lang="sk-SK" sz="2400" i="1" dirty="0" smtClean="0">
                <a:effectLst/>
              </a:rPr>
              <a:t>napr. </a:t>
            </a:r>
            <a:r>
              <a:rPr lang="sk-SK" sz="2400" b="1" i="1" dirty="0" smtClean="0">
                <a:effectLst/>
              </a:rPr>
              <a:t>T</a:t>
            </a:r>
            <a:r>
              <a:rPr lang="sk-SK" sz="2400" b="1" i="1" dirty="0">
                <a:effectLst/>
              </a:rPr>
              <a:t>. </a:t>
            </a:r>
            <a:r>
              <a:rPr lang="sk-SK" sz="2400" b="1" i="1" dirty="0" err="1">
                <a:effectLst/>
              </a:rPr>
              <a:t>Frešo</a:t>
            </a:r>
            <a:r>
              <a:rPr lang="sk-SK" sz="2400" b="1" i="1" dirty="0">
                <a:effectLst/>
              </a:rPr>
              <a:t>, I. Hrušovský, L. </a:t>
            </a:r>
            <a:r>
              <a:rPr lang="sk-SK" sz="2400" b="1" i="1" dirty="0" err="1">
                <a:effectLst/>
              </a:rPr>
              <a:t>Burlas</a:t>
            </a:r>
            <a:r>
              <a:rPr lang="sk-SK" sz="2400" i="1" dirty="0">
                <a:effectLst/>
              </a:rPr>
              <a:t>, </a:t>
            </a:r>
            <a:r>
              <a:rPr lang="sk-SK" sz="2400" b="1" i="1" dirty="0" smtClean="0">
                <a:effectLst/>
              </a:rPr>
              <a:t>J</a:t>
            </a:r>
            <a:r>
              <a:rPr lang="sk-SK" sz="2400" b="1" i="1" dirty="0">
                <a:effectLst/>
              </a:rPr>
              <a:t>. Hatrík</a:t>
            </a:r>
            <a:r>
              <a:rPr lang="sk-SK" sz="2400" i="1" dirty="0">
                <a:effectLst/>
              </a:rPr>
              <a:t>, </a:t>
            </a:r>
            <a:r>
              <a:rPr lang="sk-SK" sz="2400" b="1" i="1" dirty="0" smtClean="0">
                <a:effectLst/>
              </a:rPr>
              <a:t>V</a:t>
            </a:r>
            <a:r>
              <a:rPr lang="sk-SK" sz="2400" b="1" i="1" dirty="0">
                <a:effectLst/>
              </a:rPr>
              <a:t>. </a:t>
            </a:r>
            <a:r>
              <a:rPr lang="sk-SK" sz="2400" b="1" i="1" dirty="0" smtClean="0">
                <a:effectLst/>
              </a:rPr>
              <a:t>Patejdl</a:t>
            </a:r>
            <a:r>
              <a:rPr lang="en-IE" sz="2400" b="1" i="1" dirty="0" smtClean="0"/>
              <a:t>,...</a:t>
            </a:r>
          </a:p>
          <a:p>
            <a:endParaRPr lang="sk-SK" sz="2400" i="1" dirty="0" smtClean="0">
              <a:effectLst/>
            </a:endParaRPr>
          </a:p>
          <a:p>
            <a:pPr>
              <a:buFontTx/>
              <a:buChar char="-"/>
            </a:pPr>
            <a:r>
              <a:rPr lang="sk-SK" sz="2400" dirty="0" smtClean="0"/>
              <a:t>zakladateľ slovenskej symfonickej hudby; </a:t>
            </a:r>
          </a:p>
          <a:p>
            <a:pPr>
              <a:buFontTx/>
              <a:buChar char="-"/>
            </a:pPr>
            <a:r>
              <a:rPr lang="sk-SK" sz="2400" dirty="0" smtClean="0"/>
              <a:t> vo svojej tvorbe sa inšpiroval zbojníckou a trávnicovou lyrikou; </a:t>
            </a:r>
            <a:endParaRPr lang="en-IE" sz="2400" dirty="0" smtClean="0"/>
          </a:p>
          <a:p>
            <a:pPr>
              <a:buFontTx/>
              <a:buChar char="-"/>
            </a:pPr>
            <a:r>
              <a:rPr lang="sk-SK" sz="2400" dirty="0" smtClean="0"/>
              <a:t>TVORBA: 7 symfónií</a:t>
            </a:r>
            <a:endParaRPr lang="en-IE" sz="2400" dirty="0" smtClean="0"/>
          </a:p>
          <a:p>
            <a:pPr>
              <a:buFontTx/>
              <a:buChar char="-"/>
            </a:pPr>
            <a:r>
              <a:rPr lang="sk-SK" sz="2400" dirty="0" smtClean="0"/>
              <a:t>Tance z Pohronia, suita Dolu Váhom, opera </a:t>
            </a:r>
            <a:r>
              <a:rPr lang="sk-SK" sz="2400" dirty="0" smtClean="0">
                <a:solidFill>
                  <a:srgbClr val="FF0000"/>
                </a:solidFill>
              </a:rPr>
              <a:t>Udatný kráľ</a:t>
            </a:r>
            <a:r>
              <a:rPr lang="sk-SK" sz="2400" dirty="0" smtClean="0"/>
              <a:t>, Baladická kantáta, úpravy ľudových piesní a tancov pre rozhlas, SĽUK, Lúčnicu,...</a:t>
            </a:r>
            <a:endParaRPr lang="en-IE" sz="2400" i="1" dirty="0" smtClean="0"/>
          </a:p>
          <a:p>
            <a:r>
              <a:rPr lang="en-IE" sz="2400" i="1" dirty="0" err="1" smtClean="0">
                <a:effectLst/>
              </a:rPr>
              <a:t>Ukážky</a:t>
            </a:r>
            <a:r>
              <a:rPr lang="en-IE" sz="2400" i="1" dirty="0" smtClean="0">
                <a:effectLst/>
              </a:rPr>
              <a:t>: </a:t>
            </a:r>
            <a:r>
              <a:rPr lang="sk-SK" sz="2400" i="1" dirty="0" smtClean="0">
                <a:hlinkClick r:id="rId2"/>
              </a:rPr>
              <a:t>Tance z Pohronia</a:t>
            </a:r>
            <a:r>
              <a:rPr lang="sk-SK" sz="2400" i="1" dirty="0" smtClean="0"/>
              <a:t>; </a:t>
            </a:r>
            <a:r>
              <a:rPr lang="sk-SK" sz="2400" i="1" dirty="0" smtClean="0">
                <a:hlinkClick r:id="rId3"/>
              </a:rPr>
              <a:t>Tance z Gemera</a:t>
            </a:r>
            <a:endParaRPr lang="en-IE" sz="2400" i="1" dirty="0" smtClean="0"/>
          </a:p>
          <a:p>
            <a:endParaRPr lang="en-IE" sz="2400" i="1" dirty="0" smtClean="0"/>
          </a:p>
          <a:p>
            <a:r>
              <a:rPr lang="en-IE" sz="2400" i="1" dirty="0" smtClean="0">
                <a:effectLst/>
              </a:rPr>
              <a:t>               </a:t>
            </a:r>
            <a:r>
              <a:rPr lang="sk-SK" sz="2400" i="1" dirty="0" smtClean="0">
                <a:hlinkClick r:id="rId4"/>
              </a:rPr>
              <a:t>Trávnice</a:t>
            </a:r>
            <a:r>
              <a:rPr lang="en-IE" sz="2400" i="1" dirty="0" smtClean="0"/>
              <a:t>-Bola </a:t>
            </a:r>
            <a:r>
              <a:rPr lang="en-IE" sz="2400" i="1" dirty="0" err="1" smtClean="0"/>
              <a:t>som</a:t>
            </a:r>
            <a:r>
              <a:rPr lang="en-IE" sz="2400" i="1" dirty="0" smtClean="0"/>
              <a:t> </a:t>
            </a:r>
            <a:r>
              <a:rPr lang="en-IE" sz="2400" i="1" dirty="0" err="1" smtClean="0"/>
              <a:t>na</a:t>
            </a:r>
            <a:r>
              <a:rPr lang="en-IE" sz="2400" i="1" dirty="0" smtClean="0"/>
              <a:t> </a:t>
            </a:r>
            <a:r>
              <a:rPr lang="en-IE" sz="2400" i="1" dirty="0" err="1" smtClean="0"/>
              <a:t>hubách</a:t>
            </a:r>
            <a:endParaRPr lang="en-IE" sz="2400" i="1" dirty="0" smtClean="0"/>
          </a:p>
          <a:p>
            <a:pPr>
              <a:buNone/>
            </a:pPr>
            <a:r>
              <a:rPr lang="en-IE" sz="2400" i="1" dirty="0" smtClean="0">
                <a:effectLst/>
              </a:rPr>
              <a:t> </a:t>
            </a:r>
            <a:r>
              <a:rPr lang="en-IE" sz="2400" i="1" dirty="0" err="1" smtClean="0">
                <a:effectLst/>
              </a:rPr>
              <a:t>trávnice</a:t>
            </a:r>
            <a:r>
              <a:rPr lang="en-IE" sz="2400" i="1" dirty="0" smtClean="0">
                <a:effectLst/>
              </a:rPr>
              <a:t> </a:t>
            </a:r>
            <a:r>
              <a:rPr lang="en-IE" sz="2400" i="1" dirty="0" err="1" smtClean="0">
                <a:effectLst/>
              </a:rPr>
              <a:t>folklórne</a:t>
            </a:r>
            <a:r>
              <a:rPr lang="en-IE" sz="2400" i="1" dirty="0" smtClean="0">
                <a:effectLst/>
              </a:rPr>
              <a:t> </a:t>
            </a:r>
            <a:r>
              <a:rPr lang="en-IE" sz="2100" i="1" dirty="0" smtClean="0">
                <a:hlinkClick r:id="rId5"/>
              </a:rPr>
              <a:t>https://www.youtube.com/watch?v=DmCIiFr5qG8</a:t>
            </a:r>
            <a:endParaRPr lang="en-IE" sz="2100" i="1" dirty="0" smtClean="0">
              <a:effectLst/>
            </a:endParaRPr>
          </a:p>
          <a:p>
            <a:pPr algn="just">
              <a:buNone/>
            </a:pPr>
            <a:endParaRPr lang="sk-SK" sz="2100" i="1" dirty="0" smtClean="0">
              <a:effectLst/>
            </a:endParaRPr>
          </a:p>
        </p:txBody>
      </p:sp>
      <p:pic>
        <p:nvPicPr>
          <p:cNvPr id="4" name="Obrázok 3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xmlns="" val="0"/>
              </a:ext>
            </a:extLst>
          </a:blip>
          <a:stretch>
            <a:fillRect/>
          </a:stretch>
        </p:blipFill>
        <p:spPr>
          <a:xfrm rot="231846">
            <a:off x="6762736" y="991843"/>
            <a:ext cx="1996304" cy="3600000"/>
          </a:xfrm>
          <a:prstGeom prst="rect">
            <a:avLst/>
          </a:prstGeom>
          <a:ln>
            <a:noFill/>
          </a:ln>
          <a:effectLst>
            <a:softEdge rad="112500"/>
          </a:effectLst>
        </p:spPr>
      </p:pic>
    </p:spTree>
    <p:extLst>
      <p:ext uri="{BB962C8B-B14F-4D97-AF65-F5344CB8AC3E}">
        <p14:creationId xmlns:p14="http://schemas.microsoft.com/office/powerpoint/2010/main" xmlns="" val="21522900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Nadpis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sk-SK" sz="7300" b="1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Dezider Kardoš </a:t>
            </a:r>
            <a:r>
              <a:rPr lang="sk-SK" dirty="0" smtClean="0"/>
              <a:t/>
            </a:r>
            <a:br>
              <a:rPr lang="sk-SK" dirty="0" smtClean="0"/>
            </a:br>
            <a:endParaRPr lang="sk-SK" sz="2700" dirty="0"/>
          </a:p>
        </p:txBody>
      </p:sp>
      <p:pic>
        <p:nvPicPr>
          <p:cNvPr id="5" name="Zástupný symbol obsahu 4" descr="kardoš.jpg"/>
          <p:cNvPicPr>
            <a:picLocks noGrp="1" noChangeAspect="1"/>
          </p:cNvPicPr>
          <p:nvPr>
            <p:ph sz="half" idx="1"/>
          </p:nvPr>
        </p:nvPicPr>
        <p:blipFill>
          <a:blip r:embed="rId2" cstate="print"/>
          <a:stretch>
            <a:fillRect/>
          </a:stretch>
        </p:blipFill>
        <p:spPr>
          <a:xfrm>
            <a:off x="717550" y="1888331"/>
            <a:ext cx="3136900" cy="3949700"/>
          </a:xfrm>
        </p:spPr>
      </p:pic>
      <p:sp>
        <p:nvSpPr>
          <p:cNvPr id="4" name="Zástupný symbol obsahu 3"/>
          <p:cNvSpPr>
            <a:spLocks noGrp="1"/>
          </p:cNvSpPr>
          <p:nvPr>
            <p:ph sz="half" idx="2"/>
          </p:nvPr>
        </p:nvSpPr>
        <p:spPr>
          <a:xfrm>
            <a:off x="4267200" y="1600200"/>
            <a:ext cx="4265240" cy="4525963"/>
          </a:xfrm>
        </p:spPr>
        <p:txBody>
          <a:bodyPr>
            <a:normAutofit fontScale="92500" lnSpcReduction="20000"/>
          </a:bodyPr>
          <a:lstStyle/>
          <a:p>
            <a:r>
              <a:rPr lang="it-IT" dirty="0" smtClean="0"/>
              <a:t>23. 12. 1914 Nadlice </a:t>
            </a:r>
            <a:r>
              <a:rPr lang="sk-SK" dirty="0" smtClean="0"/>
              <a:t/>
            </a:r>
            <a:br>
              <a:rPr lang="sk-SK" dirty="0" smtClean="0"/>
            </a:br>
            <a:r>
              <a:rPr lang="it-IT" dirty="0" smtClean="0"/>
              <a:t> 18. 3. 1991 Bratislava </a:t>
            </a:r>
            <a:r>
              <a:rPr lang="sk-SK" dirty="0" smtClean="0"/>
              <a:t>Dve tanečné scény pre SĽUK</a:t>
            </a:r>
          </a:p>
          <a:p>
            <a:r>
              <a:rPr lang="sk-SK" dirty="0" smtClean="0"/>
              <a:t>Pieseň šťastných detí</a:t>
            </a:r>
            <a:endParaRPr lang="en-IE" dirty="0" smtClean="0"/>
          </a:p>
          <a:p>
            <a:r>
              <a:rPr lang="sk-SK" dirty="0" smtClean="0">
                <a:hlinkClick r:id="rId3"/>
              </a:rPr>
              <a:t>https://www.youtube.com/watch?v=aiku1glYGK4</a:t>
            </a:r>
            <a:endParaRPr lang="sk-SK" dirty="0" smtClean="0"/>
          </a:p>
          <a:p>
            <a:r>
              <a:rPr lang="sk-SK" dirty="0" smtClean="0"/>
              <a:t>komorné diela</a:t>
            </a:r>
          </a:p>
          <a:p>
            <a:r>
              <a:rPr lang="sk-SK" dirty="0" smtClean="0"/>
              <a:t>folklórne adaptácie (Morena)</a:t>
            </a:r>
          </a:p>
          <a:p>
            <a:r>
              <a:rPr lang="sk-SK" dirty="0" smtClean="0"/>
              <a:t>chorály (Spev o láske)</a:t>
            </a:r>
          </a:p>
          <a:p>
            <a:r>
              <a:rPr lang="sk-SK" dirty="0" smtClean="0"/>
              <a:t>hudba k filmom (Umelé vlákna)</a:t>
            </a:r>
            <a:endParaRPr lang="sk-SK" dirty="0"/>
          </a:p>
        </p:txBody>
      </p:sp>
      <p:sp>
        <p:nvSpPr>
          <p:cNvPr id="6" name="TextBox 5"/>
          <p:cNvSpPr txBox="1"/>
          <p:nvPr/>
        </p:nvSpPr>
        <p:spPr>
          <a:xfrm>
            <a:off x="1214414" y="6143644"/>
            <a:ext cx="4966296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IE" dirty="0" smtClean="0">
                <a:hlinkClick r:id="rId4"/>
              </a:rPr>
              <a:t>https://www.youtube.com/watch?v=nvw5jRqZEw8</a:t>
            </a:r>
            <a:endParaRPr lang="en-IE" dirty="0" smtClean="0"/>
          </a:p>
          <a:p>
            <a:r>
              <a:rPr lang="en-IE" dirty="0" smtClean="0"/>
              <a:t>R. Muller: </a:t>
            </a:r>
            <a:r>
              <a:rPr lang="en-IE" dirty="0" err="1" smtClean="0"/>
              <a:t>pieseň</a:t>
            </a:r>
            <a:r>
              <a:rPr lang="en-IE" dirty="0" smtClean="0"/>
              <a:t> </a:t>
            </a:r>
            <a:r>
              <a:rPr lang="en-IE" dirty="0" err="1" smtClean="0"/>
              <a:t>šťastných</a:t>
            </a:r>
            <a:r>
              <a:rPr lang="en-IE" dirty="0" smtClean="0"/>
              <a:t> </a:t>
            </a:r>
            <a:r>
              <a:rPr lang="en-IE" dirty="0" err="1" smtClean="0"/>
              <a:t>detí</a:t>
            </a:r>
            <a:endParaRPr lang="en-IE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1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" fill="hold">
                      <p:stCondLst>
                        <p:cond delay="indefinite"/>
                      </p:stCondLst>
                      <p:childTnLst>
                        <p:par>
                          <p:cTn id="15" fill="hold">
                            <p:stCondLst>
                              <p:cond delay="0"/>
                            </p:stCondLst>
                            <p:childTnLst>
                              <p:par>
                                <p:cTn id="1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8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9" dur="1000" fill="hold"/>
                                        <p:tgtEl>
                                          <p:spTgt spid="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4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5" dur="1000" fill="hold"/>
                                        <p:tgtEl>
                                          <p:spTgt spid="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0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1" dur="1000" fill="hold"/>
                                        <p:tgtEl>
                                          <p:spTgt spid="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6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7" dur="1000" fill="hold"/>
                                        <p:tgtEl>
                                          <p:spTgt spid="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2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3" dur="1000" fill="hold"/>
                                        <p:tgtEl>
                                          <p:spTgt spid="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4" fill="hold">
                      <p:stCondLst>
                        <p:cond delay="indefinite"/>
                      </p:stCondLst>
                      <p:childTnLst>
                        <p:par>
                          <p:cTn id="45" fill="hold">
                            <p:stCondLst>
                              <p:cond delay="0"/>
                            </p:stCondLst>
                            <p:childTnLst>
                              <p:par>
                                <p:cTn id="46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8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9" dur="1000" fill="hold"/>
                                        <p:tgtEl>
                                          <p:spTgt spid="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4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5" dur="1000" fill="hold"/>
                                        <p:tgtEl>
                                          <p:spTgt spid="4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4" grpId="0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r>
              <a:rPr lang="en-IE" dirty="0" smtClean="0"/>
              <a:t>ĎALŠÍ VÝZNAMNÍ SLOVENSKÍ SKLADATELIA</a:t>
            </a:r>
            <a:endParaRPr lang="en-IE" dirty="0"/>
          </a:p>
        </p:txBody>
      </p:sp>
      <p:sp>
        <p:nvSpPr>
          <p:cNvPr id="6" name="Rectangle 5"/>
          <p:cNvSpPr/>
          <p:nvPr/>
        </p:nvSpPr>
        <p:spPr>
          <a:xfrm>
            <a:off x="2214546" y="4071942"/>
            <a:ext cx="4572000" cy="923330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i="1" dirty="0" smtClean="0"/>
              <a:t>Alexander Moyzes, Eugen Suchoň, Ján Cikker vychovali celú generáciu slovenských skladateľov a hudobných pedagógov.</a:t>
            </a:r>
            <a:endParaRPr lang="sk-SK" i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071538" y="428604"/>
            <a:ext cx="4830553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Ilja</a:t>
            </a:r>
            <a:r>
              <a:rPr lang="sk-SK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 </a:t>
            </a:r>
            <a:r>
              <a:rPr lang="sk-SK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Zeljenka</a:t>
            </a:r>
            <a:endParaRPr lang="sk-SK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42910" y="1571612"/>
            <a:ext cx="4786346" cy="4524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* 1932  - † 2007</a:t>
            </a:r>
          </a:p>
          <a:p>
            <a:pPr>
              <a:buFontTx/>
              <a:buChar char="-"/>
            </a:pPr>
            <a:r>
              <a:rPr lang="sk-SK" sz="3200" i="1" dirty="0" smtClean="0"/>
              <a:t> </a:t>
            </a:r>
            <a:r>
              <a:rPr lang="sk-SK" sz="3200" dirty="0" smtClean="0"/>
              <a:t>slovenský skladateľ</a:t>
            </a:r>
          </a:p>
          <a:p>
            <a:pPr>
              <a:buFontTx/>
              <a:buChar char="-"/>
            </a:pPr>
            <a:r>
              <a:rPr lang="sk-SK" sz="3200" dirty="0" smtClean="0"/>
              <a:t> je autorom opier, orchestrálnych diel;</a:t>
            </a:r>
          </a:p>
          <a:p>
            <a:pPr>
              <a:buFontTx/>
              <a:buChar char="-"/>
            </a:pPr>
            <a:r>
              <a:rPr lang="sk-SK" sz="3200" dirty="0" smtClean="0"/>
              <a:t> zložil hudbu k viac ako sto filmom;  </a:t>
            </a:r>
            <a:endParaRPr lang="sk-SK" sz="3200" dirty="0" smtClean="0">
              <a:solidFill>
                <a:srgbClr val="006600"/>
              </a:solidFill>
            </a:endParaRPr>
          </a:p>
          <a:p>
            <a:pPr>
              <a:buFontTx/>
              <a:buChar char="-"/>
            </a:pPr>
            <a:r>
              <a:rPr lang="sk-SK" sz="3200" dirty="0" smtClean="0">
                <a:solidFill>
                  <a:srgbClr val="006600"/>
                </a:solidFill>
              </a:rPr>
              <a:t> </a:t>
            </a:r>
            <a:r>
              <a:rPr lang="sk-SK" sz="3200" dirty="0" err="1" smtClean="0">
                <a:solidFill>
                  <a:srgbClr val="FF0000"/>
                </a:solidFill>
              </a:rPr>
              <a:t>Musica</a:t>
            </a:r>
            <a:r>
              <a:rPr lang="sk-SK" sz="3200" dirty="0" smtClean="0">
                <a:solidFill>
                  <a:srgbClr val="FF0000"/>
                </a:solidFill>
              </a:rPr>
              <a:t> </a:t>
            </a:r>
            <a:r>
              <a:rPr lang="sk-SK" sz="3200" dirty="0" err="1" smtClean="0">
                <a:solidFill>
                  <a:srgbClr val="FF0000"/>
                </a:solidFill>
              </a:rPr>
              <a:t>slovaca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 smtClean="0"/>
          </a:p>
        </p:txBody>
      </p:sp>
      <p:pic>
        <p:nvPicPr>
          <p:cNvPr id="3074" name="Picture 2" descr="VÃ½sledok vyhÄ¾adÃ¡vania obrÃ¡zkov pre dopyt ilja zeljenk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429256" y="1571612"/>
            <a:ext cx="2786047" cy="4075589"/>
          </a:xfrm>
          <a:prstGeom prst="rect">
            <a:avLst/>
          </a:prstGeom>
          <a:noFill/>
        </p:spPr>
      </p:pic>
      <p:sp>
        <p:nvSpPr>
          <p:cNvPr id="9" name="Obdĺžnik 8"/>
          <p:cNvSpPr/>
          <p:nvPr/>
        </p:nvSpPr>
        <p:spPr>
          <a:xfrm>
            <a:off x="642910" y="6000768"/>
            <a:ext cx="7929618" cy="8617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4"/>
              </a:rPr>
              <a:t>https://www.youtube.com/watch?v=wrNrSFcK_Gw</a:t>
            </a:r>
            <a:r>
              <a:rPr lang="sk-SK" sz="1600" dirty="0" smtClean="0"/>
              <a:t>  - </a:t>
            </a:r>
            <a:r>
              <a:rPr lang="sk-SK" sz="1600" dirty="0" err="1" smtClean="0"/>
              <a:t>Musica</a:t>
            </a:r>
            <a:r>
              <a:rPr lang="sk-SK" sz="1600" dirty="0" smtClean="0"/>
              <a:t> </a:t>
            </a:r>
            <a:r>
              <a:rPr lang="sk-SK" sz="1600" dirty="0" err="1" smtClean="0"/>
              <a:t>Slovaca</a:t>
            </a:r>
            <a:r>
              <a:rPr lang="sk-SK" sz="1600" dirty="0" smtClean="0"/>
              <a:t> - </a:t>
            </a:r>
            <a:r>
              <a:rPr lang="sk-SK" sz="1600" dirty="0" err="1" smtClean="0"/>
              <a:t>Ilja</a:t>
            </a:r>
            <a:r>
              <a:rPr lang="sk-SK" sz="1600" dirty="0" smtClean="0"/>
              <a:t> </a:t>
            </a:r>
            <a:r>
              <a:rPr lang="sk-SK" sz="1600" dirty="0" err="1" smtClean="0"/>
              <a:t>Zeljenka</a:t>
            </a:r>
            <a:r>
              <a:rPr lang="sk-SK" sz="1600" dirty="0" smtClean="0"/>
              <a:t> - Mucha </a:t>
            </a:r>
            <a:r>
              <a:rPr lang="sk-SK" sz="1600" dirty="0" err="1" smtClean="0"/>
              <a:t>Quartet</a:t>
            </a:r>
            <a:endParaRPr lang="sk-SK" sz="1600" dirty="0" smtClean="0"/>
          </a:p>
          <a:p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10" name="Musica Slovaca - Ilja Zeljenka - Mucha Quartet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1071546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347192" fill="hold"/>
                                        <p:tgtEl>
                                          <p:spTgt spid="10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0"/>
                </p:tgtEl>
              </p:cMediaNode>
            </p:audio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643042" y="428604"/>
            <a:ext cx="592316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Ladislav </a:t>
            </a:r>
            <a:r>
              <a:rPr lang="sk-SK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Burlas</a:t>
            </a:r>
            <a:endParaRPr lang="sk-SK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8" name="BlokTextu 7"/>
          <p:cNvSpPr txBox="1"/>
          <p:nvPr/>
        </p:nvSpPr>
        <p:spPr>
          <a:xfrm>
            <a:off x="642910" y="1571612"/>
            <a:ext cx="4786346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* 1927</a:t>
            </a:r>
          </a:p>
          <a:p>
            <a:pPr>
              <a:buFontTx/>
              <a:buChar char="-"/>
            </a:pPr>
            <a:r>
              <a:rPr lang="sk-SK" sz="3200" i="1" dirty="0" smtClean="0"/>
              <a:t> </a:t>
            </a:r>
            <a:r>
              <a:rPr lang="sk-SK" sz="3200" dirty="0" smtClean="0"/>
              <a:t>slovenský skladateľ</a:t>
            </a:r>
          </a:p>
          <a:p>
            <a:pPr>
              <a:buFontTx/>
              <a:buChar char="-"/>
            </a:pPr>
            <a:r>
              <a:rPr lang="sk-SK" sz="3200" dirty="0" smtClean="0"/>
              <a:t> muzikológ</a:t>
            </a:r>
          </a:p>
          <a:p>
            <a:pPr>
              <a:buFontTx/>
              <a:buChar char="-"/>
            </a:pPr>
            <a:r>
              <a:rPr lang="sk-SK" sz="3200" dirty="0" smtClean="0"/>
              <a:t> </a:t>
            </a:r>
            <a:r>
              <a:rPr lang="sk-SK" sz="3200" dirty="0" smtClean="0">
                <a:solidFill>
                  <a:srgbClr val="006600"/>
                </a:solidFill>
              </a:rPr>
              <a:t>Svadobné spevy z </a:t>
            </a:r>
            <a:r>
              <a:rPr lang="sk-SK" sz="3200" dirty="0" err="1" smtClean="0">
                <a:solidFill>
                  <a:srgbClr val="006600"/>
                </a:solidFill>
              </a:rPr>
              <a:t>Horehronia</a:t>
            </a:r>
            <a:r>
              <a:rPr lang="sk-SK" sz="3200" dirty="0" smtClean="0"/>
              <a:t>; </a:t>
            </a:r>
            <a:r>
              <a:rPr lang="sk-SK" sz="3200" dirty="0" smtClean="0">
                <a:solidFill>
                  <a:srgbClr val="006600"/>
                </a:solidFill>
              </a:rPr>
              <a:t>Metamorfózy krás</a:t>
            </a:r>
            <a:r>
              <a:rPr lang="sk-SK" sz="3200" dirty="0" smtClean="0"/>
              <a:t> pre miešaný zbor a husle sólo; </a:t>
            </a:r>
            <a:r>
              <a:rPr lang="sk-SK" sz="3200" dirty="0" smtClean="0">
                <a:solidFill>
                  <a:srgbClr val="006600"/>
                </a:solidFill>
              </a:rPr>
              <a:t>Deti z nášho domu</a:t>
            </a:r>
            <a:r>
              <a:rPr lang="sk-SK" sz="3200" dirty="0" smtClean="0"/>
              <a:t>; </a:t>
            </a:r>
            <a:r>
              <a:rPr lang="sk-SK" sz="3200" dirty="0" smtClean="0">
                <a:solidFill>
                  <a:srgbClr val="006600"/>
                </a:solidFill>
              </a:rPr>
              <a:t>Slovenské koledy...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 smtClean="0"/>
          </a:p>
        </p:txBody>
      </p:sp>
      <p:pic>
        <p:nvPicPr>
          <p:cNvPr id="4098" name="Picture 2" descr="Foto 1: Ladislav Burlas  vÂ sÃºradniciach slovenskej  hudobnej kultÃºry 20. storoÄia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5357818" y="1500174"/>
            <a:ext cx="2952744" cy="3993587"/>
          </a:xfrm>
          <a:prstGeom prst="rect">
            <a:avLst/>
          </a:prstGeom>
          <a:noFill/>
        </p:spPr>
      </p:pic>
      <p:sp>
        <p:nvSpPr>
          <p:cNvPr id="11" name="BlokTextu 10"/>
          <p:cNvSpPr txBox="1"/>
          <p:nvPr/>
        </p:nvSpPr>
        <p:spPr>
          <a:xfrm>
            <a:off x="642910" y="5786454"/>
            <a:ext cx="442915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- </a:t>
            </a:r>
            <a:r>
              <a:rPr lang="sk-SK" sz="3200" i="1" dirty="0" smtClean="0">
                <a:solidFill>
                  <a:srgbClr val="FF0000"/>
                </a:solidFill>
              </a:rPr>
              <a:t>Vyletela húska</a:t>
            </a:r>
            <a:endParaRPr lang="sk-SK" sz="3200" i="1" dirty="0">
              <a:solidFill>
                <a:srgbClr val="FF0000"/>
              </a:solidFill>
            </a:endParaRPr>
          </a:p>
        </p:txBody>
      </p:sp>
      <p:sp>
        <p:nvSpPr>
          <p:cNvPr id="12" name="Obdĺžnik 11"/>
          <p:cNvSpPr/>
          <p:nvPr/>
        </p:nvSpPr>
        <p:spPr>
          <a:xfrm>
            <a:off x="4071934" y="5715016"/>
            <a:ext cx="4572000" cy="1200329"/>
          </a:xfrm>
          <a:prstGeom prst="rect">
            <a:avLst/>
          </a:prstGeom>
        </p:spPr>
        <p:txBody>
          <a:bodyPr>
            <a:spAutoFit/>
          </a:bodyPr>
          <a:lstStyle/>
          <a:p>
            <a:r>
              <a:rPr lang="sk-SK" dirty="0" smtClean="0">
                <a:hlinkClick r:id="rId4"/>
              </a:rPr>
              <a:t>https://www.youtube.com/watch?v=fdEmhaphtXM</a:t>
            </a:r>
            <a:r>
              <a:rPr lang="sk-SK" dirty="0" smtClean="0"/>
              <a:t> - </a:t>
            </a:r>
            <a:r>
              <a:rPr lang="es-ES" dirty="0" smtClean="0"/>
              <a:t>Cambiar la Música - Ladislav Burlas - Ej, dala som si čižmy plácať</a:t>
            </a:r>
          </a:p>
          <a:p>
            <a:endParaRPr lang="sk-SK" dirty="0"/>
          </a:p>
        </p:txBody>
      </p:sp>
      <p:pic>
        <p:nvPicPr>
          <p:cNvPr id="13" name="Cambiar la Música - Ladislav Burlas - Ej, dala som si čižmy plácať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286776" y="1571612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57781" fill="hold"/>
                                        <p:tgtEl>
                                          <p:spTgt spid="1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3"/>
                </p:tgtEl>
              </p:cMediaNode>
            </p:audio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AutoShape 2" descr="SÃºvisiaci obrÃ¡zok"/>
          <p:cNvSpPr>
            <a:spLocks noChangeAspect="1" noChangeArrowheads="1"/>
          </p:cNvSpPr>
          <p:nvPr/>
        </p:nvSpPr>
        <p:spPr bwMode="auto">
          <a:xfrm>
            <a:off x="155575" y="-144463"/>
            <a:ext cx="304800" cy="304801"/>
          </a:xfrm>
          <a:prstGeom prst="rect">
            <a:avLst/>
          </a:prstGeom>
          <a:noFill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sk-SK"/>
          </a:p>
        </p:txBody>
      </p:sp>
      <p:sp>
        <p:nvSpPr>
          <p:cNvPr id="4" name="Obdĺžnik 3"/>
          <p:cNvSpPr/>
          <p:nvPr/>
        </p:nvSpPr>
        <p:spPr>
          <a:xfrm>
            <a:off x="1071538" y="428604"/>
            <a:ext cx="4616970" cy="1200329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  <a:scene3d>
              <a:camera prst="orthographicFront"/>
              <a:lightRig rig="soft" dir="tl">
                <a:rot lat="0" lon="0" rev="0"/>
              </a:lightRig>
            </a:scene3d>
            <a:sp3d contourW="25400" prstMaterial="matte">
              <a:bevelT w="25400" h="55880" prst="artDeco"/>
              <a:contourClr>
                <a:schemeClr val="accent2">
                  <a:tint val="20000"/>
                </a:schemeClr>
              </a:contourClr>
            </a:sp3d>
          </a:bodyPr>
          <a:lstStyle/>
          <a:p>
            <a:pPr algn="ctr"/>
            <a:r>
              <a:rPr lang="sk-SK" sz="7200" b="1" cap="none" spc="50" dirty="0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Juraj </a:t>
            </a:r>
            <a:r>
              <a:rPr lang="sk-SK" sz="7200" b="1" cap="none" spc="50" dirty="0" err="1" smtClean="0">
                <a:ln w="11430"/>
                <a:gradFill>
                  <a:gsLst>
                    <a:gs pos="25000">
                      <a:schemeClr val="accent2">
                        <a:satMod val="155000"/>
                      </a:schemeClr>
                    </a:gs>
                    <a:gs pos="100000">
                      <a:schemeClr val="accent2">
                        <a:shade val="45000"/>
                        <a:satMod val="165000"/>
                      </a:schemeClr>
                    </a:gs>
                  </a:gsLst>
                  <a:lin ang="5400000"/>
                </a:gradFill>
                <a:effectLst>
                  <a:outerShdw blurRad="76200" dist="50800" dir="5400000" algn="tl" rotWithShape="0">
                    <a:srgbClr val="000000">
                      <a:alpha val="65000"/>
                    </a:srgbClr>
                  </a:outerShdw>
                </a:effectLst>
              </a:rPr>
              <a:t>Hatrík</a:t>
            </a:r>
            <a:endParaRPr lang="sk-SK" sz="7200" b="1" cap="none" spc="50" dirty="0">
              <a:ln w="11430"/>
              <a:gradFill>
                <a:gsLst>
                  <a:gs pos="25000">
                    <a:schemeClr val="accent2">
                      <a:satMod val="155000"/>
                    </a:schemeClr>
                  </a:gs>
                  <a:gs pos="100000">
                    <a:schemeClr val="accent2">
                      <a:shade val="45000"/>
                      <a:satMod val="165000"/>
                    </a:schemeClr>
                  </a:gs>
                </a:gsLst>
                <a:lin ang="5400000"/>
              </a:gradFill>
              <a:effectLst>
                <a:outerShdw blurRad="76200" dist="50800" dir="5400000" algn="tl" rotWithShape="0">
                  <a:srgbClr val="000000">
                    <a:alpha val="65000"/>
                  </a:srgbClr>
                </a:outerShdw>
              </a:effectLst>
            </a:endParaRPr>
          </a:p>
        </p:txBody>
      </p:sp>
      <p:sp>
        <p:nvSpPr>
          <p:cNvPr id="7" name="BlokTextu 6"/>
          <p:cNvSpPr txBox="1"/>
          <p:nvPr/>
        </p:nvSpPr>
        <p:spPr>
          <a:xfrm>
            <a:off x="642910" y="1571612"/>
            <a:ext cx="4786346" cy="55092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sk-SK" sz="3200" i="1" dirty="0" smtClean="0"/>
              <a:t>* 1941  </a:t>
            </a:r>
          </a:p>
          <a:p>
            <a:pPr>
              <a:buFontTx/>
              <a:buChar char="-"/>
            </a:pPr>
            <a:r>
              <a:rPr lang="sk-SK" sz="3200" i="1" dirty="0" smtClean="0"/>
              <a:t> </a:t>
            </a:r>
            <a:r>
              <a:rPr lang="sk-SK" sz="3200" dirty="0" smtClean="0"/>
              <a:t>slovenský skladateľ</a:t>
            </a:r>
          </a:p>
          <a:p>
            <a:pPr>
              <a:buFontTx/>
              <a:buChar char="-"/>
            </a:pPr>
            <a:r>
              <a:rPr lang="sk-SK" sz="3200" dirty="0" smtClean="0"/>
              <a:t> pedagóg</a:t>
            </a:r>
          </a:p>
          <a:p>
            <a:pPr>
              <a:buFontTx/>
              <a:buChar char="-"/>
            </a:pPr>
            <a:r>
              <a:rPr lang="sk-SK" sz="3200" dirty="0" smtClean="0"/>
              <a:t> tvorí i pre deti</a:t>
            </a:r>
          </a:p>
          <a:p>
            <a:pPr>
              <a:buFontTx/>
              <a:buChar char="-"/>
            </a:pPr>
            <a:r>
              <a:rPr lang="sk-SK" sz="3200" dirty="0" smtClean="0">
                <a:solidFill>
                  <a:srgbClr val="006600"/>
                </a:solidFill>
              </a:rPr>
              <a:t> Adamove deti; Janko Polienko; Mechúrik </a:t>
            </a:r>
            <a:r>
              <a:rPr lang="sk-SK" sz="3200" dirty="0" err="1" smtClean="0">
                <a:solidFill>
                  <a:srgbClr val="006600"/>
                </a:solidFill>
              </a:rPr>
              <a:t>Koščúrik</a:t>
            </a:r>
            <a:r>
              <a:rPr lang="sk-SK" sz="3200" dirty="0" smtClean="0">
                <a:solidFill>
                  <a:srgbClr val="006600"/>
                </a:solidFill>
              </a:rPr>
              <a:t> s kamarátmi; Balady o dreve;...</a:t>
            </a:r>
          </a:p>
          <a:p>
            <a:pPr>
              <a:buFontTx/>
              <a:buChar char="-"/>
            </a:pPr>
            <a:r>
              <a:rPr lang="sk-SK" sz="3200" dirty="0" smtClean="0">
                <a:solidFill>
                  <a:srgbClr val="006600"/>
                </a:solidFill>
              </a:rPr>
              <a:t> </a:t>
            </a:r>
            <a:r>
              <a:rPr lang="sk-SK" sz="3200" dirty="0" smtClean="0">
                <a:solidFill>
                  <a:srgbClr val="FF0000"/>
                </a:solidFill>
              </a:rPr>
              <a:t>Deti píšu Bohu</a:t>
            </a:r>
            <a:r>
              <a:rPr lang="sk-SK" sz="3200" dirty="0" smtClean="0"/>
              <a:t/>
            </a:r>
            <a:br>
              <a:rPr lang="sk-SK" sz="3200" dirty="0" smtClean="0"/>
            </a:br>
            <a:r>
              <a:rPr lang="sk-SK" sz="3200" dirty="0" smtClean="0"/>
              <a:t/>
            </a:r>
            <a:br>
              <a:rPr lang="sk-SK" sz="3200" dirty="0" smtClean="0"/>
            </a:br>
            <a:endParaRPr lang="sk-SK" sz="3200" dirty="0" smtClean="0"/>
          </a:p>
        </p:txBody>
      </p:sp>
      <p:sp>
        <p:nvSpPr>
          <p:cNvPr id="9" name="Obdĺžnik 8"/>
          <p:cNvSpPr/>
          <p:nvPr/>
        </p:nvSpPr>
        <p:spPr>
          <a:xfrm>
            <a:off x="642910" y="6000768"/>
            <a:ext cx="7929618" cy="61555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sk-SK" sz="1600" dirty="0" smtClean="0">
                <a:hlinkClick r:id="rId3"/>
              </a:rPr>
              <a:t>https://www.youtube.com/watch?v=wyCvjHaZTTM</a:t>
            </a:r>
            <a:r>
              <a:rPr lang="sk-SK" sz="1600" dirty="0" smtClean="0"/>
              <a:t> - J. </a:t>
            </a:r>
            <a:r>
              <a:rPr lang="sk-SK" sz="1600" dirty="0" err="1" smtClean="0"/>
              <a:t>Hatrík</a:t>
            </a:r>
            <a:r>
              <a:rPr lang="sk-SK" sz="1600" dirty="0" smtClean="0"/>
              <a:t>: Motýľ</a:t>
            </a:r>
          </a:p>
          <a:p>
            <a:r>
              <a:rPr lang="sk-SK" sz="1600" dirty="0" smtClean="0"/>
              <a:t> </a:t>
            </a:r>
            <a:r>
              <a:rPr lang="sk-SK" dirty="0" smtClean="0"/>
              <a:t> </a:t>
            </a:r>
            <a:endParaRPr lang="sk-SK" dirty="0"/>
          </a:p>
        </p:txBody>
      </p:sp>
      <p:pic>
        <p:nvPicPr>
          <p:cNvPr id="20482" name="Picture 2" descr="VÃ½sledok vyhÄ¾adÃ¡vania obrÃ¡zkov pre dopyt juraj hatrÃ­k dielo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143504" y="1643050"/>
            <a:ext cx="3119490" cy="3643338"/>
          </a:xfrm>
          <a:prstGeom prst="rect">
            <a:avLst/>
          </a:prstGeom>
          <a:noFill/>
        </p:spPr>
      </p:pic>
      <p:pic>
        <p:nvPicPr>
          <p:cNvPr id="11" name="J. Hatrík Motýľ.mp3">
            <a:hlinkClick r:id="" action="ppaction://media"/>
          </p:cNvPr>
          <p:cNvPicPr>
            <a:picLocks noRot="1" noChangeAspect="1"/>
          </p:cNvPicPr>
          <p:nvPr>
            <a:audioFile r:link="rId1"/>
          </p:nvPr>
        </p:nvPicPr>
        <p:blipFill>
          <a:blip r:embed="rId5"/>
          <a:stretch>
            <a:fillRect/>
          </a:stretch>
        </p:blipFill>
        <p:spPr>
          <a:xfrm>
            <a:off x="8001024" y="1142984"/>
            <a:ext cx="304800" cy="304800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92154" fill="hold"/>
                                        <p:tgtEl>
                                          <p:spTgt spid="11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>
                <p:cTn id="7" fill="hold" display="0">
                  <p:stCondLst>
                    <p:cond delay="indefinite"/>
                  </p:stCondLst>
                  <p:endCondLst>
                    <p:cond evt="onNext" delay="0">
                      <p:tgtEl>
                        <p:sldTgt/>
                      </p:tgtEl>
                    </p:cond>
                    <p:cond evt="onPrev" delay="0">
                      <p:tgtEl>
                        <p:sldTgt/>
                      </p:tgtEl>
                    </p:cond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11"/>
                </p:tgtEl>
              </p:cMediaNode>
            </p:audio>
          </p:childTnLst>
        </p:cTn>
      </p:par>
    </p:tnLst>
  </p:timing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254</TotalTime>
  <Words>413</Words>
  <Application>Microsoft Office PowerPoint</Application>
  <PresentationFormat>On-screen Show (4:3)</PresentationFormat>
  <Paragraphs>76</Paragraphs>
  <Slides>11</Slides>
  <Notes>0</Notes>
  <HiddenSlides>0</HiddenSlides>
  <MMClips>4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11</vt:i4>
      </vt:variant>
    </vt:vector>
  </HeadingPairs>
  <TitlesOfParts>
    <vt:vector size="12" baseType="lpstr">
      <vt:lpstr>Office Theme</vt:lpstr>
      <vt:lpstr>Slovenská hudba 20 stor. Predstavitelia slovenskej národnej hudby 20 stor. </vt:lpstr>
      <vt:lpstr>Úloha do zošita</vt:lpstr>
      <vt:lpstr> Ján cikker </vt:lpstr>
      <vt:lpstr>Alexander Moyzes </vt:lpstr>
      <vt:lpstr>Dezider Kardoš  </vt:lpstr>
      <vt:lpstr>ĎALŠÍ VÝZNAMNÍ SLOVENSKÍ SKLADATELIA</vt:lpstr>
      <vt:lpstr>Slide 7</vt:lpstr>
      <vt:lpstr>Slide 8</vt:lpstr>
      <vt:lpstr>Slide 9</vt:lpstr>
      <vt:lpstr>Slide 10</vt:lpstr>
      <vt:lpstr>ĎAKUJEM ZA POZORNOSŤ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Slovenskí hudobní skladatelia</dc:title>
  <dc:creator>Martina</dc:creator>
  <cp:lastModifiedBy>svobodova.ivana</cp:lastModifiedBy>
  <cp:revision>28</cp:revision>
  <dcterms:created xsi:type="dcterms:W3CDTF">2016-02-04T20:15:36Z</dcterms:created>
  <dcterms:modified xsi:type="dcterms:W3CDTF">2020-11-12T11:45:05Z</dcterms:modified>
</cp:coreProperties>
</file>