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E62D6-A56D-413A-AD95-CB8E7FC8119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E"/>
        </a:p>
      </dgm:t>
    </dgm:pt>
    <dgm:pt modelId="{E449C2F4-8208-45BC-BC48-9EC0B1B2C55A}">
      <dgm:prSet phldrT="[Text]"/>
      <dgm:spPr/>
      <dgm:t>
        <a:bodyPr/>
        <a:lstStyle/>
        <a:p>
          <a:r>
            <a:rPr lang="en-IE" dirty="0" smtClean="0"/>
            <a:t>OPLODNENIE</a:t>
          </a:r>
          <a:endParaRPr lang="en-IE" dirty="0"/>
        </a:p>
      </dgm:t>
    </dgm:pt>
    <dgm:pt modelId="{38310CC6-FF04-4CCD-AAEC-3731A0F805D4}" type="parTrans" cxnId="{DC3FFAA4-AAE4-4B8E-859B-51689729E65F}">
      <dgm:prSet/>
      <dgm:spPr/>
      <dgm:t>
        <a:bodyPr/>
        <a:lstStyle/>
        <a:p>
          <a:endParaRPr lang="en-IE"/>
        </a:p>
      </dgm:t>
    </dgm:pt>
    <dgm:pt modelId="{2F1C345E-0F33-41A9-8B17-59A66AC1132C}" type="sibTrans" cxnId="{DC3FFAA4-AAE4-4B8E-859B-51689729E65F}">
      <dgm:prSet/>
      <dgm:spPr/>
      <dgm:t>
        <a:bodyPr/>
        <a:lstStyle/>
        <a:p>
          <a:endParaRPr lang="en-IE"/>
        </a:p>
      </dgm:t>
    </dgm:pt>
    <dgm:pt modelId="{CD4FC2AE-288E-4526-9727-445540371218}">
      <dgm:prSet phldrT="[Text]"/>
      <dgm:spPr/>
      <dgm:t>
        <a:bodyPr/>
        <a:lstStyle/>
        <a:p>
          <a:r>
            <a:rPr lang="en-IE" dirty="0" smtClean="0"/>
            <a:t>VONKAJŠIE</a:t>
          </a:r>
        </a:p>
        <a:p>
          <a:r>
            <a:rPr lang="en-IE" dirty="0" err="1" smtClean="0"/>
            <a:t>mimo</a:t>
          </a:r>
          <a:r>
            <a:rPr lang="en-IE" dirty="0" smtClean="0"/>
            <a:t> </a:t>
          </a:r>
          <a:r>
            <a:rPr lang="en-IE" dirty="0" err="1" smtClean="0"/>
            <a:t>tela</a:t>
          </a:r>
          <a:endParaRPr lang="en-IE" dirty="0"/>
        </a:p>
      </dgm:t>
    </dgm:pt>
    <dgm:pt modelId="{500C67EA-A2C2-483D-B6EE-25FA6641C435}" type="parTrans" cxnId="{8DF2C38D-7F2F-4434-9455-8DE3EB0ED8FA}">
      <dgm:prSet/>
      <dgm:spPr/>
      <dgm:t>
        <a:bodyPr/>
        <a:lstStyle/>
        <a:p>
          <a:endParaRPr lang="en-IE"/>
        </a:p>
      </dgm:t>
    </dgm:pt>
    <dgm:pt modelId="{048A3495-9895-4895-9D57-1E08D1FABD89}" type="sibTrans" cxnId="{8DF2C38D-7F2F-4434-9455-8DE3EB0ED8FA}">
      <dgm:prSet/>
      <dgm:spPr/>
      <dgm:t>
        <a:bodyPr/>
        <a:lstStyle/>
        <a:p>
          <a:endParaRPr lang="en-IE"/>
        </a:p>
      </dgm:t>
    </dgm:pt>
    <dgm:pt modelId="{1789B004-29F4-4E1E-A5AA-96AAF991A29A}">
      <dgm:prSet phldrT="[Text]"/>
      <dgm:spPr/>
      <dgm:t>
        <a:bodyPr/>
        <a:lstStyle/>
        <a:p>
          <a:r>
            <a:rPr lang="en-IE" dirty="0" smtClean="0"/>
            <a:t>VNÚTORNÉ</a:t>
          </a:r>
        </a:p>
        <a:p>
          <a:r>
            <a:rPr lang="en-IE" dirty="0" err="1" smtClean="0"/>
            <a:t>vo</a:t>
          </a:r>
          <a:r>
            <a:rPr lang="en-IE" dirty="0" smtClean="0"/>
            <a:t> </a:t>
          </a:r>
          <a:r>
            <a:rPr lang="en-IE" dirty="0" err="1" smtClean="0"/>
            <a:t>vnútri</a:t>
          </a:r>
          <a:r>
            <a:rPr lang="en-IE" dirty="0" smtClean="0"/>
            <a:t> </a:t>
          </a:r>
          <a:r>
            <a:rPr lang="en-IE" dirty="0" err="1" smtClean="0"/>
            <a:t>tela</a:t>
          </a:r>
          <a:endParaRPr lang="en-IE" dirty="0" smtClean="0"/>
        </a:p>
        <a:p>
          <a:endParaRPr lang="en-IE" dirty="0"/>
        </a:p>
      </dgm:t>
    </dgm:pt>
    <dgm:pt modelId="{73695E63-C99C-43D4-9871-2BCF317DFBC7}" type="parTrans" cxnId="{F3CC1A30-2B10-4122-A065-8793D10582C3}">
      <dgm:prSet/>
      <dgm:spPr/>
      <dgm:t>
        <a:bodyPr/>
        <a:lstStyle/>
        <a:p>
          <a:endParaRPr lang="en-IE"/>
        </a:p>
      </dgm:t>
    </dgm:pt>
    <dgm:pt modelId="{006776C8-217D-42FB-8D90-58B1DD5978F9}" type="sibTrans" cxnId="{F3CC1A30-2B10-4122-A065-8793D10582C3}">
      <dgm:prSet/>
      <dgm:spPr/>
      <dgm:t>
        <a:bodyPr/>
        <a:lstStyle/>
        <a:p>
          <a:endParaRPr lang="en-IE"/>
        </a:p>
      </dgm:t>
    </dgm:pt>
    <dgm:pt modelId="{C4F7C52A-C143-4A66-9CD3-E0E9DD1730E4}" type="pres">
      <dgm:prSet presAssocID="{78EE62D6-A56D-413A-AD95-CB8E7FC811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D0CA6367-B6F3-4C2C-8F39-1B8D385DFDF7}" type="pres">
      <dgm:prSet presAssocID="{E449C2F4-8208-45BC-BC48-9EC0B1B2C55A}" presName="hierRoot1" presStyleCnt="0"/>
      <dgm:spPr/>
    </dgm:pt>
    <dgm:pt modelId="{6A35136F-99AC-40D6-8EB2-222829AAEAC7}" type="pres">
      <dgm:prSet presAssocID="{E449C2F4-8208-45BC-BC48-9EC0B1B2C55A}" presName="composite" presStyleCnt="0"/>
      <dgm:spPr/>
    </dgm:pt>
    <dgm:pt modelId="{DC76ADA8-912B-44FB-B924-52DC64E8CE7D}" type="pres">
      <dgm:prSet presAssocID="{E449C2F4-8208-45BC-BC48-9EC0B1B2C55A}" presName="background" presStyleLbl="node0" presStyleIdx="0" presStyleCnt="1"/>
      <dgm:spPr/>
    </dgm:pt>
    <dgm:pt modelId="{C4710F51-F014-4626-AA77-51CDFF744581}" type="pres">
      <dgm:prSet presAssocID="{E449C2F4-8208-45BC-BC48-9EC0B1B2C55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0029BE7-8D69-4DFC-9B64-CB07698B4A50}" type="pres">
      <dgm:prSet presAssocID="{E449C2F4-8208-45BC-BC48-9EC0B1B2C55A}" presName="hierChild2" presStyleCnt="0"/>
      <dgm:spPr/>
    </dgm:pt>
    <dgm:pt modelId="{CB0476C4-853C-46C8-99F4-9A636CC785B2}" type="pres">
      <dgm:prSet presAssocID="{500C67EA-A2C2-483D-B6EE-25FA6641C435}" presName="Name10" presStyleLbl="parChTrans1D2" presStyleIdx="0" presStyleCnt="2"/>
      <dgm:spPr/>
      <dgm:t>
        <a:bodyPr/>
        <a:lstStyle/>
        <a:p>
          <a:endParaRPr lang="en-IE"/>
        </a:p>
      </dgm:t>
    </dgm:pt>
    <dgm:pt modelId="{B9A32903-2840-4FA6-8E5E-0E0E923BE179}" type="pres">
      <dgm:prSet presAssocID="{CD4FC2AE-288E-4526-9727-445540371218}" presName="hierRoot2" presStyleCnt="0"/>
      <dgm:spPr/>
    </dgm:pt>
    <dgm:pt modelId="{EEFD0121-8860-4FB6-864D-CA1F450E6337}" type="pres">
      <dgm:prSet presAssocID="{CD4FC2AE-288E-4526-9727-445540371218}" presName="composite2" presStyleCnt="0"/>
      <dgm:spPr/>
    </dgm:pt>
    <dgm:pt modelId="{67C0AFE5-890D-4AE4-BB9B-8AF42D6030FD}" type="pres">
      <dgm:prSet presAssocID="{CD4FC2AE-288E-4526-9727-445540371218}" presName="background2" presStyleLbl="node2" presStyleIdx="0" presStyleCnt="2"/>
      <dgm:spPr/>
    </dgm:pt>
    <dgm:pt modelId="{B25AD4FA-17D0-48E6-A0AE-722AC1C8605C}" type="pres">
      <dgm:prSet presAssocID="{CD4FC2AE-288E-4526-9727-445540371218}" presName="text2" presStyleLbl="fgAcc2" presStyleIdx="0" presStyleCnt="2" custLinFactNeighborX="-13614" custLinFactNeighborY="-19417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801B4D29-5717-4611-A2DF-EA0C3B5A96C2}" type="pres">
      <dgm:prSet presAssocID="{CD4FC2AE-288E-4526-9727-445540371218}" presName="hierChild3" presStyleCnt="0"/>
      <dgm:spPr/>
    </dgm:pt>
    <dgm:pt modelId="{4758856F-6E7B-439B-A76C-6E6E80BA5F53}" type="pres">
      <dgm:prSet presAssocID="{73695E63-C99C-43D4-9871-2BCF317DFBC7}" presName="Name10" presStyleLbl="parChTrans1D2" presStyleIdx="1" presStyleCnt="2"/>
      <dgm:spPr/>
      <dgm:t>
        <a:bodyPr/>
        <a:lstStyle/>
        <a:p>
          <a:endParaRPr lang="en-IE"/>
        </a:p>
      </dgm:t>
    </dgm:pt>
    <dgm:pt modelId="{EE095669-0318-4FDA-AE5F-6831B41A338F}" type="pres">
      <dgm:prSet presAssocID="{1789B004-29F4-4E1E-A5AA-96AAF991A29A}" presName="hierRoot2" presStyleCnt="0"/>
      <dgm:spPr/>
    </dgm:pt>
    <dgm:pt modelId="{B2730584-F7A1-40BC-8F9F-16721BB368DC}" type="pres">
      <dgm:prSet presAssocID="{1789B004-29F4-4E1E-A5AA-96AAF991A29A}" presName="composite2" presStyleCnt="0"/>
      <dgm:spPr/>
    </dgm:pt>
    <dgm:pt modelId="{4BA45F75-59B2-4BF0-8BEC-21906446B930}" type="pres">
      <dgm:prSet presAssocID="{1789B004-29F4-4E1E-A5AA-96AAF991A29A}" presName="background2" presStyleLbl="node2" presStyleIdx="1" presStyleCnt="2"/>
      <dgm:spPr/>
    </dgm:pt>
    <dgm:pt modelId="{EF73BC7E-65B0-4DC0-A90E-6D5F9866A0F4}" type="pres">
      <dgm:prSet presAssocID="{1789B004-29F4-4E1E-A5AA-96AAF991A29A}" presName="text2" presStyleLbl="fgAcc2" presStyleIdx="1" presStyleCnt="2" custLinFactNeighborX="-12759" custLinFactNeighborY="-1480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BF66CDFE-BBD0-4A92-9902-8AA4951B3EC7}" type="pres">
      <dgm:prSet presAssocID="{1789B004-29F4-4E1E-A5AA-96AAF991A29A}" presName="hierChild3" presStyleCnt="0"/>
      <dgm:spPr/>
    </dgm:pt>
  </dgm:ptLst>
  <dgm:cxnLst>
    <dgm:cxn modelId="{9B86DBBA-3563-4455-9368-9CA01A44BD9C}" type="presOf" srcId="{500C67EA-A2C2-483D-B6EE-25FA6641C435}" destId="{CB0476C4-853C-46C8-99F4-9A636CC785B2}" srcOrd="0" destOrd="0" presId="urn:microsoft.com/office/officeart/2005/8/layout/hierarchy1"/>
    <dgm:cxn modelId="{25675DD4-024B-43EA-89E5-E87447AE5052}" type="presOf" srcId="{CD4FC2AE-288E-4526-9727-445540371218}" destId="{B25AD4FA-17D0-48E6-A0AE-722AC1C8605C}" srcOrd="0" destOrd="0" presId="urn:microsoft.com/office/officeart/2005/8/layout/hierarchy1"/>
    <dgm:cxn modelId="{3A9D93F2-8677-422F-AA8B-61E5E4E54D0C}" type="presOf" srcId="{1789B004-29F4-4E1E-A5AA-96AAF991A29A}" destId="{EF73BC7E-65B0-4DC0-A90E-6D5F9866A0F4}" srcOrd="0" destOrd="0" presId="urn:microsoft.com/office/officeart/2005/8/layout/hierarchy1"/>
    <dgm:cxn modelId="{E8DB4B0C-0A3B-4C19-AB5F-46E79685D6D3}" type="presOf" srcId="{E449C2F4-8208-45BC-BC48-9EC0B1B2C55A}" destId="{C4710F51-F014-4626-AA77-51CDFF744581}" srcOrd="0" destOrd="0" presId="urn:microsoft.com/office/officeart/2005/8/layout/hierarchy1"/>
    <dgm:cxn modelId="{E11C211A-6C64-4113-856F-F8E4F764C25C}" type="presOf" srcId="{78EE62D6-A56D-413A-AD95-CB8E7FC8119E}" destId="{C4F7C52A-C143-4A66-9CD3-E0E9DD1730E4}" srcOrd="0" destOrd="0" presId="urn:microsoft.com/office/officeart/2005/8/layout/hierarchy1"/>
    <dgm:cxn modelId="{F3CC1A30-2B10-4122-A065-8793D10582C3}" srcId="{E449C2F4-8208-45BC-BC48-9EC0B1B2C55A}" destId="{1789B004-29F4-4E1E-A5AA-96AAF991A29A}" srcOrd="1" destOrd="0" parTransId="{73695E63-C99C-43D4-9871-2BCF317DFBC7}" sibTransId="{006776C8-217D-42FB-8D90-58B1DD5978F9}"/>
    <dgm:cxn modelId="{DC3FFAA4-AAE4-4B8E-859B-51689729E65F}" srcId="{78EE62D6-A56D-413A-AD95-CB8E7FC8119E}" destId="{E449C2F4-8208-45BC-BC48-9EC0B1B2C55A}" srcOrd="0" destOrd="0" parTransId="{38310CC6-FF04-4CCD-AAEC-3731A0F805D4}" sibTransId="{2F1C345E-0F33-41A9-8B17-59A66AC1132C}"/>
    <dgm:cxn modelId="{0C97238A-1283-421C-97FE-37FAE5AA0118}" type="presOf" srcId="{73695E63-C99C-43D4-9871-2BCF317DFBC7}" destId="{4758856F-6E7B-439B-A76C-6E6E80BA5F53}" srcOrd="0" destOrd="0" presId="urn:microsoft.com/office/officeart/2005/8/layout/hierarchy1"/>
    <dgm:cxn modelId="{8DF2C38D-7F2F-4434-9455-8DE3EB0ED8FA}" srcId="{E449C2F4-8208-45BC-BC48-9EC0B1B2C55A}" destId="{CD4FC2AE-288E-4526-9727-445540371218}" srcOrd="0" destOrd="0" parTransId="{500C67EA-A2C2-483D-B6EE-25FA6641C435}" sibTransId="{048A3495-9895-4895-9D57-1E08D1FABD89}"/>
    <dgm:cxn modelId="{7058D989-0A8D-47DF-85DF-A0E5669BF018}" type="presParOf" srcId="{C4F7C52A-C143-4A66-9CD3-E0E9DD1730E4}" destId="{D0CA6367-B6F3-4C2C-8F39-1B8D385DFDF7}" srcOrd="0" destOrd="0" presId="urn:microsoft.com/office/officeart/2005/8/layout/hierarchy1"/>
    <dgm:cxn modelId="{85066692-166E-4A36-8A81-D37B5705634D}" type="presParOf" srcId="{D0CA6367-B6F3-4C2C-8F39-1B8D385DFDF7}" destId="{6A35136F-99AC-40D6-8EB2-222829AAEAC7}" srcOrd="0" destOrd="0" presId="urn:microsoft.com/office/officeart/2005/8/layout/hierarchy1"/>
    <dgm:cxn modelId="{2DDC23B3-F7F5-4C27-8178-DDEA378484B0}" type="presParOf" srcId="{6A35136F-99AC-40D6-8EB2-222829AAEAC7}" destId="{DC76ADA8-912B-44FB-B924-52DC64E8CE7D}" srcOrd="0" destOrd="0" presId="urn:microsoft.com/office/officeart/2005/8/layout/hierarchy1"/>
    <dgm:cxn modelId="{C54698F1-38E5-44E0-A34E-286D1274AAE9}" type="presParOf" srcId="{6A35136F-99AC-40D6-8EB2-222829AAEAC7}" destId="{C4710F51-F014-4626-AA77-51CDFF744581}" srcOrd="1" destOrd="0" presId="urn:microsoft.com/office/officeart/2005/8/layout/hierarchy1"/>
    <dgm:cxn modelId="{F5B3B0AF-43C7-422F-BB91-A1D998AF6F4A}" type="presParOf" srcId="{D0CA6367-B6F3-4C2C-8F39-1B8D385DFDF7}" destId="{50029BE7-8D69-4DFC-9B64-CB07698B4A50}" srcOrd="1" destOrd="0" presId="urn:microsoft.com/office/officeart/2005/8/layout/hierarchy1"/>
    <dgm:cxn modelId="{ADB290B0-E8CD-4332-A388-7C2A64A5FF0B}" type="presParOf" srcId="{50029BE7-8D69-4DFC-9B64-CB07698B4A50}" destId="{CB0476C4-853C-46C8-99F4-9A636CC785B2}" srcOrd="0" destOrd="0" presId="urn:microsoft.com/office/officeart/2005/8/layout/hierarchy1"/>
    <dgm:cxn modelId="{CBA72726-8C2A-4150-B525-5D87A79F1008}" type="presParOf" srcId="{50029BE7-8D69-4DFC-9B64-CB07698B4A50}" destId="{B9A32903-2840-4FA6-8E5E-0E0E923BE179}" srcOrd="1" destOrd="0" presId="urn:microsoft.com/office/officeart/2005/8/layout/hierarchy1"/>
    <dgm:cxn modelId="{AE8341FB-9D62-40D5-B259-2F9C57E58D34}" type="presParOf" srcId="{B9A32903-2840-4FA6-8E5E-0E0E923BE179}" destId="{EEFD0121-8860-4FB6-864D-CA1F450E6337}" srcOrd="0" destOrd="0" presId="urn:microsoft.com/office/officeart/2005/8/layout/hierarchy1"/>
    <dgm:cxn modelId="{D50EC86C-8514-453C-8D5D-94901C3AD90A}" type="presParOf" srcId="{EEFD0121-8860-4FB6-864D-CA1F450E6337}" destId="{67C0AFE5-890D-4AE4-BB9B-8AF42D6030FD}" srcOrd="0" destOrd="0" presId="urn:microsoft.com/office/officeart/2005/8/layout/hierarchy1"/>
    <dgm:cxn modelId="{A5F07EC4-4B35-4FEC-9445-6256E0D38006}" type="presParOf" srcId="{EEFD0121-8860-4FB6-864D-CA1F450E6337}" destId="{B25AD4FA-17D0-48E6-A0AE-722AC1C8605C}" srcOrd="1" destOrd="0" presId="urn:microsoft.com/office/officeart/2005/8/layout/hierarchy1"/>
    <dgm:cxn modelId="{78841EB6-1EF3-4F82-BE8A-DB23F3B8244D}" type="presParOf" srcId="{B9A32903-2840-4FA6-8E5E-0E0E923BE179}" destId="{801B4D29-5717-4611-A2DF-EA0C3B5A96C2}" srcOrd="1" destOrd="0" presId="urn:microsoft.com/office/officeart/2005/8/layout/hierarchy1"/>
    <dgm:cxn modelId="{0BBBDDD4-2739-4FDB-8F6E-198DF247EFEF}" type="presParOf" srcId="{50029BE7-8D69-4DFC-9B64-CB07698B4A50}" destId="{4758856F-6E7B-439B-A76C-6E6E80BA5F53}" srcOrd="2" destOrd="0" presId="urn:microsoft.com/office/officeart/2005/8/layout/hierarchy1"/>
    <dgm:cxn modelId="{C13F93B5-418D-4CCE-83B0-A90BC5425E43}" type="presParOf" srcId="{50029BE7-8D69-4DFC-9B64-CB07698B4A50}" destId="{EE095669-0318-4FDA-AE5F-6831B41A338F}" srcOrd="3" destOrd="0" presId="urn:microsoft.com/office/officeart/2005/8/layout/hierarchy1"/>
    <dgm:cxn modelId="{DAFE9D95-8EAC-468D-A9BE-58FC7DE1FF1B}" type="presParOf" srcId="{EE095669-0318-4FDA-AE5F-6831B41A338F}" destId="{B2730584-F7A1-40BC-8F9F-16721BB368DC}" srcOrd="0" destOrd="0" presId="urn:microsoft.com/office/officeart/2005/8/layout/hierarchy1"/>
    <dgm:cxn modelId="{28A6A692-3DC9-46C4-9473-7E384FDC7665}" type="presParOf" srcId="{B2730584-F7A1-40BC-8F9F-16721BB368DC}" destId="{4BA45F75-59B2-4BF0-8BEC-21906446B930}" srcOrd="0" destOrd="0" presId="urn:microsoft.com/office/officeart/2005/8/layout/hierarchy1"/>
    <dgm:cxn modelId="{00655DA0-C85C-4C3E-9083-748DB4CC8CE0}" type="presParOf" srcId="{B2730584-F7A1-40BC-8F9F-16721BB368DC}" destId="{EF73BC7E-65B0-4DC0-A90E-6D5F9866A0F4}" srcOrd="1" destOrd="0" presId="urn:microsoft.com/office/officeart/2005/8/layout/hierarchy1"/>
    <dgm:cxn modelId="{79201D06-67A1-4AA7-BCED-C4E441115670}" type="presParOf" srcId="{EE095669-0318-4FDA-AE5F-6831B41A338F}" destId="{BF66CDFE-BBD0-4A92-9902-8AA4951B3EC7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01CF15-5BE4-426E-9834-2845A8C7F2AA}" type="datetimeFigureOut">
              <a:rPr lang="sk-SK" smtClean="0"/>
              <a:pPr/>
              <a:t>31. 10. 2020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0661FD-64C1-4FDB-8BCC-C1DC13C32B08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vuU_pyIrs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qnPJ3_0ZQ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XOgSDQ5X-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Rozmnožovanie a vývin stavovcov</a:t>
            </a:r>
            <a:endParaRPr lang="sk-SK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sk-SK" dirty="0" smtClean="0"/>
              <a:t>podľa starostlivosti o mláďatá vtáky delíme na: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kŕmivé</a:t>
            </a:r>
            <a:r>
              <a:rPr lang="sk-SK" dirty="0" smtClean="0"/>
              <a:t> – po vyliahnutí ich rodičia kŕmia, napr. lastovička</a:t>
            </a: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  <a:p>
            <a:pPr marL="514350" indent="-514350">
              <a:buNone/>
            </a:pPr>
            <a:r>
              <a:rPr lang="sk-SK" dirty="0" smtClean="0">
                <a:hlinkClick r:id="rId2"/>
              </a:rPr>
              <a:t>https://www.youtube.com/watch?v=vuU_pyIrs94</a:t>
            </a:r>
            <a:endParaRPr lang="en-IE" dirty="0" smtClean="0"/>
          </a:p>
          <a:p>
            <a:pPr marL="514350" indent="-514350"/>
            <a:r>
              <a:rPr lang="sk-SK" b="1" dirty="0" smtClean="0"/>
              <a:t>nekŕmivé – </a:t>
            </a:r>
            <a:r>
              <a:rPr lang="sk-SK" dirty="0" smtClean="0"/>
              <a:t>po vyliahnutí sa živia samé, napr. hus</a:t>
            </a:r>
            <a:endParaRPr lang="sk-SK" dirty="0"/>
          </a:p>
        </p:txBody>
      </p:sp>
      <p:pic>
        <p:nvPicPr>
          <p:cNvPr id="20482" name="Picture 2" descr="Výsledok vyh&amp;lcaron;adávania obrázkov pre dopyt vtáky k&amp;racute;mi mlá&amp;dcaron;at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2256714" cy="2025378"/>
          </a:xfrm>
          <a:prstGeom prst="rect">
            <a:avLst/>
          </a:prstGeom>
          <a:noFill/>
        </p:spPr>
      </p:pic>
      <p:pic>
        <p:nvPicPr>
          <p:cNvPr id="20484" name="Picture 4" descr="Výsledok vyh&amp;lcaron;adávania obrázkov pre dopyt húsatá na vode"/>
          <p:cNvPicPr>
            <a:picLocks noChangeAspect="1" noChangeArrowheads="1"/>
          </p:cNvPicPr>
          <p:nvPr/>
        </p:nvPicPr>
        <p:blipFill>
          <a:blip r:embed="rId4" cstate="print"/>
          <a:srcRect t="23133" b="11665"/>
          <a:stretch>
            <a:fillRect/>
          </a:stretch>
        </p:blipFill>
        <p:spPr bwMode="auto">
          <a:xfrm>
            <a:off x="2643174" y="4357694"/>
            <a:ext cx="3816424" cy="1866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 Cicavce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vnútorné oplodnenie</a:t>
            </a:r>
            <a:endParaRPr lang="en-IE" dirty="0" smtClean="0"/>
          </a:p>
          <a:p>
            <a:endParaRPr lang="sk-SK" dirty="0" smtClean="0"/>
          </a:p>
          <a:p>
            <a:r>
              <a:rPr lang="sk-SK" dirty="0" smtClean="0"/>
              <a:t>samica je po párení a oplodnení </a:t>
            </a:r>
            <a:r>
              <a:rPr lang="sk-SK" b="1" dirty="0" smtClean="0"/>
              <a:t>gravidná</a:t>
            </a:r>
            <a:endParaRPr lang="en-IE" b="1" dirty="0" smtClean="0"/>
          </a:p>
          <a:p>
            <a:endParaRPr lang="sk-SK" b="1" dirty="0" smtClean="0"/>
          </a:p>
          <a:p>
            <a:r>
              <a:rPr lang="sk-SK" dirty="0" smtClean="0"/>
              <a:t>v maternici vzniká </a:t>
            </a:r>
            <a:r>
              <a:rPr lang="sk-SK" b="1" dirty="0" smtClean="0"/>
              <a:t>zárodok</a:t>
            </a:r>
            <a:r>
              <a:rPr lang="sk-SK" dirty="0" smtClean="0"/>
              <a:t>, ktorý sa vyvíja na </a:t>
            </a:r>
            <a:r>
              <a:rPr lang="sk-SK" b="1" dirty="0" smtClean="0"/>
              <a:t>plod</a:t>
            </a:r>
            <a:r>
              <a:rPr lang="sk-SK" dirty="0" smtClean="0"/>
              <a:t> a ten sa vyživuje </a:t>
            </a:r>
            <a:r>
              <a:rPr lang="sk-SK" b="1" dirty="0" smtClean="0"/>
              <a:t>pupočnou šnúrou cez placentu</a:t>
            </a:r>
            <a:endParaRPr lang="en-IE" b="1" dirty="0" smtClean="0"/>
          </a:p>
          <a:p>
            <a:endParaRPr lang="sk-SK" b="1" dirty="0" smtClean="0"/>
          </a:p>
          <a:p>
            <a:r>
              <a:rPr lang="sk-SK" dirty="0" smtClean="0"/>
              <a:t>po určitom čase </a:t>
            </a:r>
            <a:r>
              <a:rPr lang="sk-SK" b="1" dirty="0" smtClean="0"/>
              <a:t>rodí živé mláďatá</a:t>
            </a:r>
            <a:r>
              <a:rPr lang="sk-SK" dirty="0" smtClean="0"/>
              <a:t>, ktoré v počiatočnom štádiu </a:t>
            </a:r>
            <a:r>
              <a:rPr lang="sk-SK" b="1" dirty="0" smtClean="0"/>
              <a:t>kŕmi materským mliekom</a:t>
            </a:r>
            <a:endParaRPr lang="sk-SK" b="1" dirty="0"/>
          </a:p>
        </p:txBody>
      </p:sp>
      <p:pic>
        <p:nvPicPr>
          <p:cNvPr id="27650" name="Picture 2" descr="Modern Tech Teases out Important Role of the Placenta | BioSp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3810017" cy="213361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6250793" y="3107529"/>
            <a:ext cx="2571768" cy="2143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7724155">
            <a:off x="6221251" y="1175860"/>
            <a:ext cx="2239143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&amp;lcaron;adávania obrázkov pre dopyt plod psa v materni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5249744" cy="5249745"/>
          </a:xfrm>
          <a:prstGeom prst="rect">
            <a:avLst/>
          </a:prstGeom>
          <a:noFill/>
        </p:spPr>
      </p:pic>
      <p:pic>
        <p:nvPicPr>
          <p:cNvPr id="22530" name="Picture 2" descr="Výsledok vyh&amp;lcaron;adávania obrázkov pre dopyt cica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820394"/>
            <a:ext cx="3056409" cy="2037606"/>
          </a:xfrm>
          <a:prstGeom prst="rect">
            <a:avLst/>
          </a:prstGeom>
          <a:noFill/>
        </p:spPr>
      </p:pic>
      <p:pic>
        <p:nvPicPr>
          <p:cNvPr id="22532" name="Picture 4" descr="Výsledok vyh&amp;lcaron;adávania obrázkov pre dopyt pôrod ma&amp;ccaron;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3089939" cy="2313410"/>
          </a:xfrm>
          <a:prstGeom prst="rect">
            <a:avLst/>
          </a:prstGeom>
          <a:noFill/>
        </p:spPr>
      </p:pic>
      <p:pic>
        <p:nvPicPr>
          <p:cNvPr id="22536" name="Picture 8" descr="http://nd04.jxs.cz/680/116/5844047ae0_75931257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708920"/>
            <a:ext cx="2464005" cy="19547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103674"/>
            <a:ext cx="5880136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(</a:t>
            </a:r>
            <a:r>
              <a:rPr lang="en-IE" dirty="0" err="1" smtClean="0"/>
              <a:t>gravidita</a:t>
            </a:r>
            <a:r>
              <a:rPr lang="en-IE" dirty="0" smtClean="0"/>
              <a:t> -</a:t>
            </a:r>
            <a:r>
              <a:rPr lang="sk-SK" dirty="0" smtClean="0"/>
              <a:t>rôzna dĺžka – od niekoľkých dní až po roky)</a:t>
            </a:r>
            <a:endParaRPr lang="en-IE" dirty="0" smtClean="0"/>
          </a:p>
          <a:p>
            <a:r>
              <a:rPr lang="en-IE" dirty="0" smtClean="0"/>
              <a:t>Človek-9 </a:t>
            </a:r>
            <a:r>
              <a:rPr lang="en-IE" dirty="0" err="1" smtClean="0"/>
              <a:t>mesiacov</a:t>
            </a:r>
            <a:endParaRPr lang="en-IE" dirty="0" smtClean="0"/>
          </a:p>
          <a:p>
            <a:r>
              <a:rPr lang="en-IE" dirty="0" smtClean="0"/>
              <a:t>Pes-2 </a:t>
            </a:r>
            <a:r>
              <a:rPr lang="en-IE" dirty="0" err="1" smtClean="0"/>
              <a:t>mesiace</a:t>
            </a:r>
            <a:endParaRPr lang="en-IE" dirty="0" smtClean="0"/>
          </a:p>
          <a:p>
            <a:r>
              <a:rPr lang="en-IE" dirty="0" smtClean="0"/>
              <a:t>Slon-2 </a:t>
            </a:r>
            <a:r>
              <a:rPr lang="en-IE" dirty="0" err="1" smtClean="0"/>
              <a:t>roky</a:t>
            </a:r>
            <a:endParaRPr lang="en-IE" dirty="0" smtClean="0"/>
          </a:p>
          <a:p>
            <a:r>
              <a:rPr lang="sk-SK" dirty="0" smtClean="0"/>
              <a:t>Menšie cicavce rodia viacej mláďat ako väčšie cicavce. </a:t>
            </a: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Ď</a:t>
            </a:r>
            <a:r>
              <a:rPr lang="sk-SK" dirty="0" smtClean="0"/>
              <a:t>akujem za pozornosť</a:t>
            </a:r>
            <a:endParaRPr lang="sk-SK" dirty="0"/>
          </a:p>
        </p:txBody>
      </p:sp>
      <p:pic>
        <p:nvPicPr>
          <p:cNvPr id="23554" name="Picture 2" descr="Súvisiaci obráz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3381375" cy="1905000"/>
          </a:xfrm>
          <a:prstGeom prst="rect">
            <a:avLst/>
          </a:prstGeom>
          <a:noFill/>
        </p:spPr>
      </p:pic>
      <p:pic>
        <p:nvPicPr>
          <p:cNvPr id="23556" name="Picture 4" descr="Súvisiaci obráz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214686"/>
            <a:ext cx="3304028" cy="1858516"/>
          </a:xfrm>
          <a:prstGeom prst="rect">
            <a:avLst/>
          </a:prstGeom>
          <a:noFill/>
        </p:spPr>
      </p:pic>
      <p:pic>
        <p:nvPicPr>
          <p:cNvPr id="23560" name="Picture 8" descr="Výsledok vyh&amp;lcaron;adávania obrázkov pre dopyt chewing cubs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00570"/>
            <a:ext cx="2664296" cy="199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/>
              <a:t>Stavovce</a:t>
            </a:r>
            <a:r>
              <a:rPr lang="en-IE" dirty="0" smtClean="0"/>
              <a:t> </a:t>
            </a:r>
            <a:r>
              <a:rPr lang="en-IE" dirty="0" err="1" smtClean="0"/>
              <a:t>majú</a:t>
            </a:r>
            <a:r>
              <a:rPr lang="en-IE" dirty="0" smtClean="0"/>
              <a:t> </a:t>
            </a:r>
            <a:r>
              <a:rPr lang="en-IE" b="1" dirty="0" err="1" smtClean="0"/>
              <a:t>oddelené</a:t>
            </a:r>
            <a:r>
              <a:rPr lang="en-IE" b="1" dirty="0" smtClean="0"/>
              <a:t> </a:t>
            </a:r>
            <a:r>
              <a:rPr lang="en-IE" b="1" dirty="0" err="1" smtClean="0"/>
              <a:t>pohlavie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/>
          <a:lstStyle/>
          <a:p>
            <a:r>
              <a:rPr lang="en-IE" dirty="0" smtClean="0"/>
              <a:t>-</a:t>
            </a:r>
            <a:r>
              <a:rPr lang="en-IE" dirty="0" err="1" smtClean="0"/>
              <a:t>samice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odlišujú</a:t>
            </a:r>
            <a:r>
              <a:rPr lang="en-IE" dirty="0" smtClean="0"/>
              <a:t> </a:t>
            </a:r>
            <a:r>
              <a:rPr lang="en-IE" dirty="0" err="1" smtClean="0"/>
              <a:t>od</a:t>
            </a:r>
            <a:r>
              <a:rPr lang="en-IE" dirty="0" smtClean="0"/>
              <a:t> </a:t>
            </a:r>
            <a:r>
              <a:rPr lang="en-IE" dirty="0" err="1" smtClean="0"/>
              <a:t>samcov</a:t>
            </a:r>
            <a:r>
              <a:rPr lang="en-IE" dirty="0" smtClean="0"/>
              <a:t> </a:t>
            </a:r>
            <a:r>
              <a:rPr lang="en-IE" dirty="0" err="1" smtClean="0"/>
              <a:t>stavbou</a:t>
            </a:r>
            <a:r>
              <a:rPr lang="en-IE" dirty="0" smtClean="0"/>
              <a:t> a </a:t>
            </a:r>
            <a:r>
              <a:rPr lang="en-IE" dirty="0" err="1" smtClean="0"/>
              <a:t>funkciou</a:t>
            </a:r>
            <a:r>
              <a:rPr lang="en-IE" dirty="0" smtClean="0"/>
              <a:t> </a:t>
            </a:r>
            <a:r>
              <a:rPr lang="en-IE" dirty="0" err="1" smtClean="0"/>
              <a:t>pohlavných</a:t>
            </a:r>
            <a:r>
              <a:rPr lang="en-IE" dirty="0" smtClean="0"/>
              <a:t> </a:t>
            </a:r>
            <a:r>
              <a:rPr lang="en-IE" dirty="0" err="1" smtClean="0"/>
              <a:t>orgánov</a:t>
            </a:r>
            <a:r>
              <a:rPr lang="en-IE" dirty="0" smtClean="0"/>
              <a:t>.</a:t>
            </a:r>
          </a:p>
          <a:p>
            <a:r>
              <a:rPr lang="en-IE" dirty="0" err="1" smtClean="0"/>
              <a:t>Mnohé</a:t>
            </a:r>
            <a:r>
              <a:rPr lang="en-IE" dirty="0" smtClean="0"/>
              <a:t> z </a:t>
            </a:r>
            <a:r>
              <a:rPr lang="en-IE" dirty="0" err="1" smtClean="0"/>
              <a:t>nich</a:t>
            </a:r>
            <a:r>
              <a:rPr lang="en-IE" dirty="0" smtClean="0"/>
              <a:t> 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vyznačujú</a:t>
            </a:r>
            <a:r>
              <a:rPr lang="en-IE" dirty="0" smtClean="0"/>
              <a:t> </a:t>
            </a:r>
            <a:r>
              <a:rPr lang="en-IE" b="1" dirty="0" err="1" smtClean="0"/>
              <a:t>pohlavnou</a:t>
            </a:r>
            <a:r>
              <a:rPr lang="en-IE" b="1" dirty="0" smtClean="0"/>
              <a:t> </a:t>
            </a:r>
            <a:r>
              <a:rPr lang="en-IE" b="1" dirty="0" err="1" smtClean="0"/>
              <a:t>dvotvarosťou</a:t>
            </a:r>
            <a:r>
              <a:rPr lang="en-IE" b="1" dirty="0" smtClean="0"/>
              <a:t> </a:t>
            </a:r>
            <a:r>
              <a:rPr lang="en-IE" dirty="0" smtClean="0"/>
              <a:t>(</a:t>
            </a:r>
            <a:r>
              <a:rPr lang="en-IE" dirty="0" err="1" smtClean="0"/>
              <a:t>odlišujú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aj</a:t>
            </a:r>
            <a:r>
              <a:rPr lang="en-IE" dirty="0" smtClean="0"/>
              <a:t> </a:t>
            </a:r>
            <a:r>
              <a:rPr lang="en-IE" dirty="0" err="1" smtClean="0"/>
              <a:t>vonkajšími</a:t>
            </a:r>
            <a:r>
              <a:rPr lang="en-IE" dirty="0" smtClean="0"/>
              <a:t> </a:t>
            </a:r>
            <a:r>
              <a:rPr lang="en-IE" dirty="0" err="1" smtClean="0"/>
              <a:t>znakmi</a:t>
            </a:r>
            <a:r>
              <a:rPr lang="en-IE" dirty="0" smtClean="0"/>
              <a:t>)</a:t>
            </a:r>
            <a:endParaRPr lang="en-IE" dirty="0"/>
          </a:p>
        </p:txBody>
      </p:sp>
      <p:pic>
        <p:nvPicPr>
          <p:cNvPr id="1026" name="Picture 2" descr="Ako vyzerá drak. Sexuálne káčatk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76674"/>
            <a:ext cx="4762500" cy="2981326"/>
          </a:xfrm>
          <a:prstGeom prst="rect">
            <a:avLst/>
          </a:prstGeom>
          <a:noFill/>
        </p:spPr>
      </p:pic>
      <p:pic>
        <p:nvPicPr>
          <p:cNvPr id="1028" name="Picture 4" descr="Muž a žena sa priťahujú, lebo sa navzájom dopĺňajú - Téma - Katolícke novi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740" y="4243399"/>
            <a:ext cx="4414260" cy="26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Rozmnožovanie stavovcov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Stavovce</a:t>
            </a:r>
            <a:r>
              <a:rPr lang="en-IE" dirty="0" smtClean="0"/>
              <a:t> 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rozmnožujú</a:t>
            </a:r>
            <a:r>
              <a:rPr lang="en-IE" dirty="0" smtClean="0"/>
              <a:t> </a:t>
            </a:r>
            <a:r>
              <a:rPr lang="sk-SK" b="1" dirty="0" smtClean="0"/>
              <a:t>pohlavne – párením </a:t>
            </a:r>
            <a:r>
              <a:rPr lang="sk-SK" dirty="0" smtClean="0"/>
              <a:t>(pohlavným spojením)</a:t>
            </a:r>
          </a:p>
          <a:p>
            <a:r>
              <a:rPr lang="sk-SK" dirty="0" smtClean="0"/>
              <a:t>pri párení spermia prenikne do vajíčka a stratí bičík, potom jadro spermie splynie s jadrom vajíčka – </a:t>
            </a:r>
            <a:r>
              <a:rPr lang="en-IE" dirty="0" err="1" smtClean="0"/>
              <a:t>dôjde</a:t>
            </a:r>
            <a:r>
              <a:rPr lang="en-IE" dirty="0" smtClean="0"/>
              <a:t> </a:t>
            </a:r>
            <a:r>
              <a:rPr lang="en-IE" dirty="0" err="1" smtClean="0"/>
              <a:t>ku</a:t>
            </a:r>
            <a:r>
              <a:rPr lang="en-IE" dirty="0" smtClean="0"/>
              <a:t> </a:t>
            </a:r>
            <a:r>
              <a:rPr lang="sk-SK" b="1" dirty="0" smtClean="0"/>
              <a:t>oplodneni</a:t>
            </a:r>
            <a:r>
              <a:rPr lang="en-IE" b="1" dirty="0" smtClean="0"/>
              <a:t>u</a:t>
            </a:r>
            <a:endParaRPr lang="sk-SK" b="1" dirty="0" smtClean="0"/>
          </a:p>
          <a:p>
            <a:r>
              <a:rPr lang="sk-SK" dirty="0" smtClean="0"/>
              <a:t>z oplodneného vajíčka vzniká </a:t>
            </a:r>
            <a:r>
              <a:rPr lang="sk-SK" b="1" dirty="0" smtClean="0"/>
              <a:t>zárodok </a:t>
            </a:r>
            <a:r>
              <a:rPr lang="sk-SK" dirty="0" smtClean="0"/>
              <a:t> </a:t>
            </a:r>
            <a:r>
              <a:rPr lang="sk-SK" dirty="0" smtClean="0"/>
              <a:t>a</a:t>
            </a:r>
            <a:r>
              <a:rPr lang="en-IE" dirty="0" smtClean="0"/>
              <a:t> z </a:t>
            </a:r>
            <a:r>
              <a:rPr lang="en-IE" dirty="0" err="1" smtClean="0"/>
              <a:t>neho</a:t>
            </a:r>
            <a:r>
              <a:rPr lang="en-IE" dirty="0" smtClean="0"/>
              <a:t>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vyvinie</a:t>
            </a:r>
            <a:r>
              <a:rPr lang="en-IE" dirty="0" smtClean="0"/>
              <a:t> </a:t>
            </a:r>
            <a:r>
              <a:rPr lang="sk-SK" dirty="0" smtClean="0"/>
              <a:t>  </a:t>
            </a:r>
            <a:r>
              <a:rPr lang="sk-SK" b="1" dirty="0" smtClean="0"/>
              <a:t>nový jedinec</a:t>
            </a:r>
            <a:endParaRPr lang="sk-SK" dirty="0"/>
          </a:p>
        </p:txBody>
      </p:sp>
      <p:pic>
        <p:nvPicPr>
          <p:cNvPr id="1026" name="Picture 2" descr="Výsledok vyh&amp;lcaron;adávania obrázkov pre dopyt fertilization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143500"/>
            <a:ext cx="3048000" cy="1714500"/>
          </a:xfrm>
          <a:prstGeom prst="rect">
            <a:avLst/>
          </a:prstGeom>
          <a:noFill/>
        </p:spPr>
      </p:pic>
      <p:pic>
        <p:nvPicPr>
          <p:cNvPr id="1028" name="Picture 4" descr="Výsledok vyh&amp;lcaron;adávania obrázkov pre dopyt development of the embryo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571974"/>
            <a:ext cx="1262909" cy="22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200" dirty="0" smtClean="0"/>
              <a:t>Podľa prostredia kde </a:t>
            </a:r>
            <a:r>
              <a:rPr lang="sk-SK" sz="3200" b="1" dirty="0" smtClean="0"/>
              <a:t>oplodnenie</a:t>
            </a:r>
            <a:r>
              <a:rPr lang="en-IE" sz="3200" b="1" dirty="0" smtClean="0"/>
              <a:t> pr</a:t>
            </a:r>
            <a:r>
              <a:rPr lang="sk-SK" sz="3200" dirty="0" smtClean="0"/>
              <a:t>ebieha rozlišujeme </a:t>
            </a:r>
            <a:r>
              <a:rPr lang="en-IE" sz="3200" dirty="0" smtClean="0"/>
              <a:t/>
            </a:r>
            <a:br>
              <a:rPr lang="en-IE" sz="3200" dirty="0" smtClean="0"/>
            </a:br>
            <a:endParaRPr lang="en-IE" sz="3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42976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Ryby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majú </a:t>
            </a:r>
            <a:r>
              <a:rPr lang="sk-SK" b="1" dirty="0" smtClean="0"/>
              <a:t>vonkajšie oplodnenie </a:t>
            </a:r>
            <a:r>
              <a:rPr lang="sk-SK" dirty="0" smtClean="0"/>
              <a:t>-  prebieha mimo tela samice</a:t>
            </a:r>
          </a:p>
          <a:p>
            <a:r>
              <a:rPr lang="sk-SK" dirty="0" smtClean="0"/>
              <a:t>samica kladie do vody vajíčka – </a:t>
            </a:r>
            <a:r>
              <a:rPr lang="sk-SK" b="1" dirty="0" smtClean="0"/>
              <a:t>ikry</a:t>
            </a:r>
            <a:r>
              <a:rPr lang="sk-SK" dirty="0" smtClean="0"/>
              <a:t> a samec na ne vypúšťa spermie – </a:t>
            </a:r>
            <a:r>
              <a:rPr lang="sk-SK" b="1" dirty="0" smtClean="0"/>
              <a:t>mlieč</a:t>
            </a:r>
          </a:p>
          <a:p>
            <a:r>
              <a:rPr lang="sk-SK" dirty="0" smtClean="0"/>
              <a:t>vzniká z nich </a:t>
            </a:r>
            <a:r>
              <a:rPr lang="sk-SK" b="1" dirty="0" smtClean="0"/>
              <a:t>plôdik</a:t>
            </a:r>
            <a:r>
              <a:rPr lang="sk-SK" dirty="0" smtClean="0"/>
              <a:t> a nový jedinec</a:t>
            </a:r>
            <a:endParaRPr lang="en-IE" dirty="0" smtClean="0"/>
          </a:p>
          <a:p>
            <a:r>
              <a:rPr lang="sk-SK" dirty="0" smtClean="0">
                <a:hlinkClick r:id="rId2"/>
              </a:rPr>
              <a:t>https://www.youtube.com/watch?v=qnPJ3_0ZQRA</a:t>
            </a:r>
            <a:endParaRPr lang="sk-SK" dirty="0"/>
          </a:p>
        </p:txBody>
      </p:sp>
      <p:pic>
        <p:nvPicPr>
          <p:cNvPr id="15362" name="Picture 2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619989"/>
            <a:ext cx="3143272" cy="2238011"/>
          </a:xfrm>
          <a:prstGeom prst="rect">
            <a:avLst/>
          </a:prstGeom>
          <a:noFill/>
        </p:spPr>
      </p:pic>
      <p:pic>
        <p:nvPicPr>
          <p:cNvPr id="15364" name="Picture 4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749200"/>
            <a:ext cx="2811732" cy="2108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66" y="428604"/>
            <a:ext cx="664373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Neresiská sú miesta, kde prebieha trenie (vonkajšie oplodnenie). Úhory a lososy prekonávajú veľké vzdialenosti na ceste na neresisko.</a:t>
            </a: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Obojživelníky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majú </a:t>
            </a:r>
            <a:r>
              <a:rPr lang="sk-SK" b="1" dirty="0" smtClean="0"/>
              <a:t>vonkajšie oplodnenie</a:t>
            </a:r>
          </a:p>
          <a:p>
            <a:r>
              <a:rPr lang="sk-SK" dirty="0" smtClean="0"/>
              <a:t>rozmnožujú sa </a:t>
            </a:r>
            <a:r>
              <a:rPr lang="sk-SK" b="1" dirty="0" smtClean="0"/>
              <a:t>vo vode</a:t>
            </a:r>
          </a:p>
          <a:p>
            <a:r>
              <a:rPr lang="sk-SK" dirty="0" smtClean="0"/>
              <a:t>samice kladú veľké množstvo </a:t>
            </a:r>
            <a:r>
              <a:rPr lang="sk-SK" b="1" dirty="0" smtClean="0"/>
              <a:t>vajíčok v rôsolovitom obale</a:t>
            </a:r>
            <a:r>
              <a:rPr lang="sk-SK" dirty="0" smtClean="0"/>
              <a:t>, ktoré samec potom oplodní</a:t>
            </a:r>
          </a:p>
          <a:p>
            <a:r>
              <a:rPr lang="sk-SK" dirty="0" smtClean="0"/>
              <a:t>liahnu sa z nich </a:t>
            </a:r>
            <a:r>
              <a:rPr lang="sk-SK" b="1" dirty="0" smtClean="0"/>
              <a:t>žubrienky</a:t>
            </a:r>
            <a:r>
              <a:rPr lang="sk-SK" dirty="0" smtClean="0"/>
              <a:t>, ktoré sa vyvíjajú vo vode na dospelé jedince</a:t>
            </a:r>
            <a:endParaRPr lang="en-IE" dirty="0" smtClean="0"/>
          </a:p>
          <a:p>
            <a:r>
              <a:rPr lang="sk-SK" dirty="0" smtClean="0">
                <a:hlinkClick r:id="rId2"/>
              </a:rPr>
              <a:t>https://www.youtube.com/watch?v=XOgSDQ5X-NA</a:t>
            </a:r>
            <a:endParaRPr lang="sk-SK" dirty="0"/>
          </a:p>
        </p:txBody>
      </p:sp>
      <p:pic>
        <p:nvPicPr>
          <p:cNvPr id="17410" name="Picture 2" descr="Výsledok vyh&amp;lcaron;adávania obrázkov pre dopyt tadpole"/>
          <p:cNvPicPr>
            <a:picLocks noChangeAspect="1" noChangeArrowheads="1"/>
          </p:cNvPicPr>
          <p:nvPr/>
        </p:nvPicPr>
        <p:blipFill>
          <a:blip r:embed="rId3" cstate="print"/>
          <a:srcRect t="29513" b="25082"/>
          <a:stretch>
            <a:fillRect/>
          </a:stretch>
        </p:blipFill>
        <p:spPr bwMode="auto">
          <a:xfrm>
            <a:off x="179512" y="5373216"/>
            <a:ext cx="5040560" cy="1270203"/>
          </a:xfrm>
          <a:prstGeom prst="rect">
            <a:avLst/>
          </a:prstGeom>
          <a:noFill/>
        </p:spPr>
      </p:pic>
      <p:pic>
        <p:nvPicPr>
          <p:cNvPr id="17412" name="Picture 4" descr="Súvisiaci obrázok"/>
          <p:cNvPicPr>
            <a:picLocks noChangeAspect="1" noChangeArrowheads="1"/>
          </p:cNvPicPr>
          <p:nvPr/>
        </p:nvPicPr>
        <p:blipFill>
          <a:blip r:embed="rId4" cstate="print"/>
          <a:srcRect t="22909" b="22463"/>
          <a:stretch>
            <a:fillRect/>
          </a:stretch>
        </p:blipFill>
        <p:spPr bwMode="auto">
          <a:xfrm>
            <a:off x="5292080" y="5373216"/>
            <a:ext cx="3528392" cy="1300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Vývin žaby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6390" name="Picture 6" descr="Súvisiaci obrázok"/>
          <p:cNvPicPr>
            <a:picLocks noChangeAspect="1" noChangeArrowheads="1"/>
          </p:cNvPicPr>
          <p:nvPr/>
        </p:nvPicPr>
        <p:blipFill>
          <a:blip r:embed="rId2" cstate="print"/>
          <a:srcRect t="1295" b="1580"/>
          <a:stretch>
            <a:fillRect/>
          </a:stretch>
        </p:blipFill>
        <p:spPr bwMode="auto">
          <a:xfrm>
            <a:off x="395536" y="1268760"/>
            <a:ext cx="8424936" cy="54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072206"/>
            <a:ext cx="783740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E" sz="3200" dirty="0" smtClean="0"/>
              <a:t>U </a:t>
            </a:r>
            <a:r>
              <a:rPr lang="en-IE" sz="3200" dirty="0" err="1" smtClean="0"/>
              <a:t>mlokov</a:t>
            </a:r>
            <a:r>
              <a:rPr lang="en-IE" sz="3200" dirty="0" smtClean="0"/>
              <a:t> </a:t>
            </a:r>
            <a:r>
              <a:rPr lang="en-IE" sz="3200" dirty="0" err="1" smtClean="0"/>
              <a:t>sa</a:t>
            </a:r>
            <a:r>
              <a:rPr lang="en-IE" sz="3200" dirty="0" smtClean="0"/>
              <a:t> </a:t>
            </a:r>
            <a:r>
              <a:rPr lang="en-IE" sz="3200" dirty="0" err="1" smtClean="0"/>
              <a:t>vyvýjajú</a:t>
            </a:r>
            <a:r>
              <a:rPr lang="en-IE" sz="3200" dirty="0" smtClean="0"/>
              <a:t> </a:t>
            </a:r>
            <a:r>
              <a:rPr lang="en-IE" sz="3200" dirty="0" err="1" smtClean="0"/>
              <a:t>najskôr</a:t>
            </a:r>
            <a:r>
              <a:rPr lang="en-IE" sz="3200" dirty="0" smtClean="0"/>
              <a:t> </a:t>
            </a:r>
            <a:r>
              <a:rPr lang="en-IE" sz="3200" dirty="0" err="1" smtClean="0"/>
              <a:t>predné</a:t>
            </a:r>
            <a:r>
              <a:rPr lang="en-IE" sz="3200" dirty="0" smtClean="0"/>
              <a:t> </a:t>
            </a:r>
            <a:r>
              <a:rPr lang="en-IE" sz="3200" dirty="0" err="1" smtClean="0"/>
              <a:t>nohy</a:t>
            </a:r>
            <a:endParaRPr lang="en-I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Plazy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vnútorné oplodnenie</a:t>
            </a:r>
            <a:r>
              <a:rPr lang="sk-SK" dirty="0" smtClean="0"/>
              <a:t>, ku ktorému dochádza pri </a:t>
            </a:r>
            <a:r>
              <a:rPr lang="sk-SK" b="1" dirty="0" smtClean="0"/>
              <a:t>párení</a:t>
            </a:r>
          </a:p>
          <a:p>
            <a:r>
              <a:rPr lang="sk-SK" dirty="0" smtClean="0"/>
              <a:t>kladú </a:t>
            </a:r>
            <a:r>
              <a:rPr lang="sk-SK" b="1" dirty="0" smtClean="0"/>
              <a:t>vajcia v kožovitom obale </a:t>
            </a:r>
            <a:r>
              <a:rPr lang="sk-SK" dirty="0" smtClean="0"/>
              <a:t>do piesku, </a:t>
            </a:r>
            <a:r>
              <a:rPr lang="sk-SK" b="1" dirty="0" smtClean="0"/>
              <a:t>niektoré rodia živé mláďatá</a:t>
            </a:r>
          </a:p>
          <a:p>
            <a:r>
              <a:rPr lang="sk-SK" dirty="0" smtClean="0"/>
              <a:t>o mláďatá sa nestarajú</a:t>
            </a:r>
            <a:endParaRPr lang="sk-SK" dirty="0"/>
          </a:p>
        </p:txBody>
      </p:sp>
      <p:sp>
        <p:nvSpPr>
          <p:cNvPr id="18434" name="AutoShape 2" descr="Výsledok vyh&amp;lcaron;adávania obrázkov pre dopyt egg reptiles"/>
          <p:cNvSpPr>
            <a:spLocks noChangeAspect="1" noChangeArrowheads="1"/>
          </p:cNvSpPr>
          <p:nvPr/>
        </p:nvSpPr>
        <p:spPr bwMode="auto">
          <a:xfrm>
            <a:off x="155575" y="-1957388"/>
            <a:ext cx="6353175" cy="4086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6" name="AutoShape 4" descr="Výsledok vyh&amp;lcaron;adávania obrázkov pre dopyt egg reptiles"/>
          <p:cNvSpPr>
            <a:spLocks noChangeAspect="1" noChangeArrowheads="1"/>
          </p:cNvSpPr>
          <p:nvPr/>
        </p:nvSpPr>
        <p:spPr bwMode="auto">
          <a:xfrm>
            <a:off x="155575" y="-1957388"/>
            <a:ext cx="6353175" cy="4086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438" name="AutoShape 6" descr="Výsledok vyh&amp;lcaron;adávania obrázkov pre dopyt egg reptiles"/>
          <p:cNvSpPr>
            <a:spLocks noChangeAspect="1" noChangeArrowheads="1"/>
          </p:cNvSpPr>
          <p:nvPr/>
        </p:nvSpPr>
        <p:spPr bwMode="auto">
          <a:xfrm>
            <a:off x="155575" y="-1957388"/>
            <a:ext cx="6353175" cy="4086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 l="34586" t="15375" r="5644" b="10798"/>
          <a:stretch>
            <a:fillRect/>
          </a:stretch>
        </p:blipFill>
        <p:spPr bwMode="auto">
          <a:xfrm>
            <a:off x="5148064" y="3861048"/>
            <a:ext cx="3672408" cy="255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Výsledok vyh&amp;lcaron;adávania obrázkov pre dopyt egg rept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93096"/>
            <a:ext cx="2976331" cy="2232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Vtáky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vnútorné oplodnenie, ktoré prebieha po párení</a:t>
            </a:r>
          </a:p>
          <a:p>
            <a:r>
              <a:rPr lang="sk-SK" dirty="0" smtClean="0"/>
              <a:t>kladú vajcia s </a:t>
            </a:r>
            <a:r>
              <a:rPr lang="sk-SK" b="1" dirty="0" smtClean="0"/>
              <a:t>pevnou škrupinou</a:t>
            </a:r>
          </a:p>
          <a:p>
            <a:r>
              <a:rPr lang="sk-SK" dirty="0" smtClean="0"/>
              <a:t>sedia na vajciach a zohrievajú ich</a:t>
            </a:r>
          </a:p>
          <a:p>
            <a:r>
              <a:rPr lang="sk-SK" dirty="0" smtClean="0"/>
              <a:t>po určitom čase sa z vajec liahnu mláďatá</a:t>
            </a:r>
            <a:endParaRPr lang="sk-SK" dirty="0"/>
          </a:p>
        </p:txBody>
      </p:sp>
      <p:pic>
        <p:nvPicPr>
          <p:cNvPr id="19458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437112"/>
            <a:ext cx="1656184" cy="2179189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1613113" cy="227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Výsledok vyh&amp;lcaron;adávania obrázkov pre dopyt vajcia v hniez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437112"/>
            <a:ext cx="2160240" cy="2160241"/>
          </a:xfrm>
          <a:prstGeom prst="rect">
            <a:avLst/>
          </a:prstGeom>
          <a:noFill/>
        </p:spPr>
      </p:pic>
      <p:pic>
        <p:nvPicPr>
          <p:cNvPr id="19463" name="Picture 7" descr="https://pimg.tradeindia.com/01653428/b/1/Layer-Poultry-Concentrates-10-.jpg"/>
          <p:cNvPicPr>
            <a:picLocks noChangeAspect="1" noChangeArrowheads="1"/>
          </p:cNvPicPr>
          <p:nvPr/>
        </p:nvPicPr>
        <p:blipFill>
          <a:blip r:embed="rId5" cstate="print"/>
          <a:srcRect l="19721" r="27688"/>
          <a:stretch>
            <a:fillRect/>
          </a:stretch>
        </p:blipFill>
        <p:spPr bwMode="auto">
          <a:xfrm>
            <a:off x="6300192" y="4437112"/>
            <a:ext cx="1759883" cy="20951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4357694"/>
            <a:ext cx="55007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sz="2400" dirty="0" smtClean="0"/>
              <a:t>Zárodok prijíma živiny zo </a:t>
            </a:r>
            <a:r>
              <a:rPr lang="sk-SK" sz="2400" b="1" dirty="0" smtClean="0"/>
              <a:t>žĺtka</a:t>
            </a:r>
            <a:r>
              <a:rPr lang="sk-SK" sz="2400" dirty="0" smtClean="0"/>
              <a:t>. 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365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Rozmnožovanie a vývin stavovcov</vt:lpstr>
      <vt:lpstr>Stavovce majú oddelené pohlavie</vt:lpstr>
      <vt:lpstr>Rozmnožovanie stavovcov</vt:lpstr>
      <vt:lpstr>Podľa prostredia kde oplodnenie prebieha rozlišujeme  </vt:lpstr>
      <vt:lpstr>1. Ryby</vt:lpstr>
      <vt:lpstr>2. Obojživelníky</vt:lpstr>
      <vt:lpstr>Vývin žaby</vt:lpstr>
      <vt:lpstr>3. Plazy</vt:lpstr>
      <vt:lpstr>4. Vtáky</vt:lpstr>
      <vt:lpstr>Slide 10</vt:lpstr>
      <vt:lpstr>5. Cicavce</vt:lpstr>
      <vt:lpstr>Slide 12</vt:lpstr>
      <vt:lpstr>Ďakujem za pozornosť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Rozmnožovanie a vývin stavovcov</dc:title>
  <dc:creator>Michaela Sekerešová</dc:creator>
  <cp:lastModifiedBy>svobodova.ivana</cp:lastModifiedBy>
  <cp:revision>9</cp:revision>
  <dcterms:created xsi:type="dcterms:W3CDTF">2017-10-19T20:05:43Z</dcterms:created>
  <dcterms:modified xsi:type="dcterms:W3CDTF">2020-10-31T10:55:10Z</dcterms:modified>
</cp:coreProperties>
</file>